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84" r:id="rId3"/>
    <p:sldId id="259" r:id="rId4"/>
    <p:sldId id="256" r:id="rId5"/>
    <p:sldId id="257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70" r:id="rId14"/>
    <p:sldId id="271" r:id="rId15"/>
    <p:sldId id="267" r:id="rId16"/>
    <p:sldId id="272" r:id="rId17"/>
    <p:sldId id="285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6" r:id="rId28"/>
    <p:sldId id="287" r:id="rId29"/>
    <p:sldId id="288" r:id="rId30"/>
    <p:sldId id="283" r:id="rId31"/>
  </p:sldIdLst>
  <p:sldSz cx="9144000" cy="6858000" type="screen4x3"/>
  <p:notesSz cx="6669088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33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DE0A0-5FF3-4953-9BF8-1B8BA0277D9F}" type="datetimeFigureOut">
              <a:rPr lang="nb-NO" smtClean="0"/>
              <a:t>2011-08-28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4C3A7-CC5F-4BA0-8559-D49C382FBC4A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20E4-D7FE-40B3-A903-17E1D7D9C9D9}" type="datetimeFigureOut">
              <a:rPr lang="nb-NO" smtClean="0"/>
              <a:pPr/>
              <a:t>2011-08-28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E468A-D710-481B-9B64-4DD7A41C478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FF436-C3D7-41B2-9A90-A6DED626ADB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C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4BD-493A-4E6E-BAA6-5A6CB91ECEFB}" type="datetime1">
              <a:rPr lang="nb-NO" smtClean="0"/>
              <a:pPr/>
              <a:t>2011-08-28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F6BC-219D-44EE-A9D0-55895BF02EA5}" type="datetime1">
              <a:rPr lang="nb-NO" smtClean="0"/>
              <a:pPr/>
              <a:t>2011-08-28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F8D6-BA86-43FC-84E4-D5BC88F0B327}" type="datetime1">
              <a:rPr lang="nb-NO" smtClean="0"/>
              <a:pPr/>
              <a:t>2011-08-28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2275" y="304800"/>
            <a:ext cx="84709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275" y="1524000"/>
            <a:ext cx="4143375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8050" y="1524000"/>
            <a:ext cx="4144963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2275" y="3810000"/>
            <a:ext cx="4143375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050" y="3810000"/>
            <a:ext cx="4144963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9507-0274-4DBD-A898-87400B5E48CC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D04-71BF-434E-BE5E-482A95F4427D}" type="datetime1">
              <a:rPr lang="nb-NO" smtClean="0"/>
              <a:pPr/>
              <a:t>2011-08-28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4402-2A20-4752-B7A9-71EC98B77B9A}" type="datetime1">
              <a:rPr lang="nb-NO" smtClean="0"/>
              <a:pPr/>
              <a:t>2011-08-28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C3E1-3ECF-4DE9-AEF0-42EDE6BA5C70}" type="datetime1">
              <a:rPr lang="nb-NO" smtClean="0"/>
              <a:pPr/>
              <a:t>2011-08-28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960-2DBE-43D2-8AA1-60FFAE7D9408}" type="datetime1">
              <a:rPr lang="nb-NO" smtClean="0"/>
              <a:pPr/>
              <a:t>2011-08-28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E49-60AC-478A-B3C4-568D4448D322}" type="datetime1">
              <a:rPr lang="nb-NO" smtClean="0"/>
              <a:pPr/>
              <a:t>2011-08-28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047-2B0A-46A2-A788-EB5BCE826338}" type="datetime1">
              <a:rPr lang="nb-NO" smtClean="0"/>
              <a:pPr/>
              <a:t>2011-08-28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79CB-4514-4826-BB6E-970C28C9F799}" type="datetime1">
              <a:rPr lang="nb-NO" smtClean="0"/>
              <a:pPr/>
              <a:t>2011-08-28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304-EE39-4E69-A4E0-9D50E51463DD}" type="datetime1">
              <a:rPr lang="nb-NO" smtClean="0"/>
              <a:pPr/>
              <a:t>2011-08-28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0CAF-996E-475A-AB98-58ED97A1A2C7}" type="datetime1">
              <a:rPr lang="nb-NO" smtClean="0"/>
              <a:pPr/>
              <a:t>2011-08-28</a:t>
            </a:fld>
            <a:endParaRPr lang="nb-NO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6517579"/>
            <a:ext cx="9143999" cy="34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691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1056" y="6453336"/>
            <a:ext cx="95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CORAS</a:t>
            </a: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rgbClr val="CC66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rgbClr val="0099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CC66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oras.sourceforge.ne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ras.sourceforge.net/" TargetMode="External"/><Relationship Id="rId2" Type="http://schemas.openxmlformats.org/officeDocument/2006/relationships/hyperlink" Target="http://www.springer.com/computer/swe/book/978-3-642-12322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Model-Driven </a:t>
            </a:r>
            <a:r>
              <a:rPr lang="en-GB" sz="3600" dirty="0" smtClean="0"/>
              <a:t>Risk </a:t>
            </a:r>
            <a:r>
              <a:rPr lang="en-GB" sz="3600" dirty="0" smtClean="0"/>
              <a:t>Analysis</a:t>
            </a:r>
            <a:br>
              <a:rPr lang="en-GB" sz="3600" dirty="0" smtClean="0"/>
            </a:br>
            <a:r>
              <a:rPr lang="en-GB" sz="3600" dirty="0" smtClean="0"/>
              <a:t>The CORAS Approach</a:t>
            </a:r>
            <a:endParaRPr lang="en-GB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Ketil Stølen, SINTEF &amp; </a:t>
            </a:r>
            <a:r>
              <a:rPr lang="en-GB" dirty="0" err="1" smtClean="0"/>
              <a:t>UiO</a:t>
            </a:r>
            <a:endParaRPr lang="en-GB" smtClean="0"/>
          </a:p>
          <a:p>
            <a:r>
              <a:rPr lang="en-GB" smtClean="0"/>
              <a:t>FOSAD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</a:t>
            </a:fld>
            <a:endParaRPr lang="nb-NO"/>
          </a:p>
        </p:txBody>
      </p:sp>
      <p:pic>
        <p:nvPicPr>
          <p:cNvPr id="8" name="Picture 7" descr="SINTEF_hovedlogo_bl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301208"/>
            <a:ext cx="3024336" cy="62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79512" y="1484784"/>
            <a:ext cx="6408712" cy="3024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Terms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10</a:t>
            </a:fld>
            <a:endParaRPr lang="nb-NO"/>
          </a:p>
        </p:txBody>
      </p:sp>
      <p:pic>
        <p:nvPicPr>
          <p:cNvPr id="4098" name="Picture 2" descr="C:\Users\bjors\AppData\Local\Microsoft\Windows\Temporary Internet Files\Content.IE5\BU1UKOKU\MC9002506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1882"/>
            <a:ext cx="1512168" cy="1617006"/>
          </a:xfrm>
          <a:prstGeom prst="rect">
            <a:avLst/>
          </a:prstGeom>
          <a:noFill/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623022" y="2019548"/>
            <a:ext cx="1925637" cy="1835150"/>
            <a:chOff x="1791" y="1026"/>
            <a:chExt cx="1213" cy="115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91" y="1026"/>
              <a:ext cx="1213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1837" y="1054"/>
              <a:ext cx="1104" cy="1104"/>
            </a:xfrm>
            <a:custGeom>
              <a:avLst/>
              <a:gdLst>
                <a:gd name="T0" fmla="*/ 34 w 2208"/>
                <a:gd name="T1" fmla="*/ 11 h 2208"/>
                <a:gd name="T2" fmla="*/ 33 w 2208"/>
                <a:gd name="T3" fmla="*/ 9 h 2208"/>
                <a:gd name="T4" fmla="*/ 31 w 2208"/>
                <a:gd name="T5" fmla="*/ 7 h 2208"/>
                <a:gd name="T6" fmla="*/ 30 w 2208"/>
                <a:gd name="T7" fmla="*/ 6 h 2208"/>
                <a:gd name="T8" fmla="*/ 29 w 2208"/>
                <a:gd name="T9" fmla="*/ 5 h 2208"/>
                <a:gd name="T10" fmla="*/ 28 w 2208"/>
                <a:gd name="T11" fmla="*/ 4 h 2208"/>
                <a:gd name="T12" fmla="*/ 28 w 2208"/>
                <a:gd name="T13" fmla="*/ 4 h 2208"/>
                <a:gd name="T14" fmla="*/ 27 w 2208"/>
                <a:gd name="T15" fmla="*/ 3 h 2208"/>
                <a:gd name="T16" fmla="*/ 26 w 2208"/>
                <a:gd name="T17" fmla="*/ 2 h 2208"/>
                <a:gd name="T18" fmla="*/ 24 w 2208"/>
                <a:gd name="T19" fmla="*/ 1 h 2208"/>
                <a:gd name="T20" fmla="*/ 23 w 2208"/>
                <a:gd name="T21" fmla="*/ 1 h 2208"/>
                <a:gd name="T22" fmla="*/ 22 w 2208"/>
                <a:gd name="T23" fmla="*/ 1 h 2208"/>
                <a:gd name="T24" fmla="*/ 20 w 2208"/>
                <a:gd name="T25" fmla="*/ 1 h 2208"/>
                <a:gd name="T26" fmla="*/ 19 w 2208"/>
                <a:gd name="T27" fmla="*/ 1 h 2208"/>
                <a:gd name="T28" fmla="*/ 17 w 2208"/>
                <a:gd name="T29" fmla="*/ 0 h 2208"/>
                <a:gd name="T30" fmla="*/ 15 w 2208"/>
                <a:gd name="T31" fmla="*/ 1 h 2208"/>
                <a:gd name="T32" fmla="*/ 14 w 2208"/>
                <a:gd name="T33" fmla="*/ 1 h 2208"/>
                <a:gd name="T34" fmla="*/ 12 w 2208"/>
                <a:gd name="T35" fmla="*/ 1 h 2208"/>
                <a:gd name="T36" fmla="*/ 11 w 2208"/>
                <a:gd name="T37" fmla="*/ 1 h 2208"/>
                <a:gd name="T38" fmla="*/ 9 w 2208"/>
                <a:gd name="T39" fmla="*/ 1 h 2208"/>
                <a:gd name="T40" fmla="*/ 9 w 2208"/>
                <a:gd name="T41" fmla="*/ 2 h 2208"/>
                <a:gd name="T42" fmla="*/ 7 w 2208"/>
                <a:gd name="T43" fmla="*/ 3 h 2208"/>
                <a:gd name="T44" fmla="*/ 5 w 2208"/>
                <a:gd name="T45" fmla="*/ 4 h 2208"/>
                <a:gd name="T46" fmla="*/ 4 w 2208"/>
                <a:gd name="T47" fmla="*/ 6 h 2208"/>
                <a:gd name="T48" fmla="*/ 2 w 2208"/>
                <a:gd name="T49" fmla="*/ 9 h 2208"/>
                <a:gd name="T50" fmla="*/ 1 w 2208"/>
                <a:gd name="T51" fmla="*/ 10 h 2208"/>
                <a:gd name="T52" fmla="*/ 1 w 2208"/>
                <a:gd name="T53" fmla="*/ 13 h 2208"/>
                <a:gd name="T54" fmla="*/ 1 w 2208"/>
                <a:gd name="T55" fmla="*/ 15 h 2208"/>
                <a:gd name="T56" fmla="*/ 1 w 2208"/>
                <a:gd name="T57" fmla="*/ 18 h 2208"/>
                <a:gd name="T58" fmla="*/ 1 w 2208"/>
                <a:gd name="T59" fmla="*/ 22 h 2208"/>
                <a:gd name="T60" fmla="*/ 1 w 2208"/>
                <a:gd name="T61" fmla="*/ 25 h 2208"/>
                <a:gd name="T62" fmla="*/ 3 w 2208"/>
                <a:gd name="T63" fmla="*/ 27 h 2208"/>
                <a:gd name="T64" fmla="*/ 5 w 2208"/>
                <a:gd name="T65" fmla="*/ 30 h 2208"/>
                <a:gd name="T66" fmla="*/ 9 w 2208"/>
                <a:gd name="T67" fmla="*/ 31 h 2208"/>
                <a:gd name="T68" fmla="*/ 9 w 2208"/>
                <a:gd name="T69" fmla="*/ 33 h 2208"/>
                <a:gd name="T70" fmla="*/ 10 w 2208"/>
                <a:gd name="T71" fmla="*/ 34 h 2208"/>
                <a:gd name="T72" fmla="*/ 12 w 2208"/>
                <a:gd name="T73" fmla="*/ 34 h 2208"/>
                <a:gd name="T74" fmla="*/ 13 w 2208"/>
                <a:gd name="T75" fmla="*/ 35 h 2208"/>
                <a:gd name="T76" fmla="*/ 14 w 2208"/>
                <a:gd name="T77" fmla="*/ 35 h 2208"/>
                <a:gd name="T78" fmla="*/ 17 w 2208"/>
                <a:gd name="T79" fmla="*/ 35 h 2208"/>
                <a:gd name="T80" fmla="*/ 17 w 2208"/>
                <a:gd name="T81" fmla="*/ 35 h 2208"/>
                <a:gd name="T82" fmla="*/ 18 w 2208"/>
                <a:gd name="T83" fmla="*/ 35 h 2208"/>
                <a:gd name="T84" fmla="*/ 19 w 2208"/>
                <a:gd name="T85" fmla="*/ 35 h 2208"/>
                <a:gd name="T86" fmla="*/ 20 w 2208"/>
                <a:gd name="T87" fmla="*/ 35 h 2208"/>
                <a:gd name="T88" fmla="*/ 23 w 2208"/>
                <a:gd name="T89" fmla="*/ 34 h 2208"/>
                <a:gd name="T90" fmla="*/ 25 w 2208"/>
                <a:gd name="T91" fmla="*/ 33 h 2208"/>
                <a:gd name="T92" fmla="*/ 27 w 2208"/>
                <a:gd name="T93" fmla="*/ 31 h 2208"/>
                <a:gd name="T94" fmla="*/ 29 w 2208"/>
                <a:gd name="T95" fmla="*/ 29 h 2208"/>
                <a:gd name="T96" fmla="*/ 31 w 2208"/>
                <a:gd name="T97" fmla="*/ 27 h 2208"/>
                <a:gd name="T98" fmla="*/ 33 w 2208"/>
                <a:gd name="T99" fmla="*/ 25 h 2208"/>
                <a:gd name="T100" fmla="*/ 34 w 2208"/>
                <a:gd name="T101" fmla="*/ 22 h 2208"/>
                <a:gd name="T102" fmla="*/ 35 w 2208"/>
                <a:gd name="T103" fmla="*/ 20 h 2208"/>
                <a:gd name="T104" fmla="*/ 35 w 2208"/>
                <a:gd name="T105" fmla="*/ 17 h 2208"/>
                <a:gd name="T106" fmla="*/ 35 w 2208"/>
                <a:gd name="T107" fmla="*/ 14 h 2208"/>
                <a:gd name="T108" fmla="*/ 34 w 2208"/>
                <a:gd name="T109" fmla="*/ 12 h 2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8"/>
                <a:gd name="T166" fmla="*/ 0 h 2208"/>
                <a:gd name="T167" fmla="*/ 2208 w 2208"/>
                <a:gd name="T168" fmla="*/ 2208 h 2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8" h="2208">
                  <a:moveTo>
                    <a:pt x="2165" y="786"/>
                  </a:moveTo>
                  <a:lnTo>
                    <a:pt x="2152" y="747"/>
                  </a:lnTo>
                  <a:lnTo>
                    <a:pt x="2138" y="709"/>
                  </a:lnTo>
                  <a:lnTo>
                    <a:pt x="2122" y="672"/>
                  </a:lnTo>
                  <a:lnTo>
                    <a:pt x="2107" y="637"/>
                  </a:lnTo>
                  <a:lnTo>
                    <a:pt x="2090" y="603"/>
                  </a:lnTo>
                  <a:lnTo>
                    <a:pt x="2071" y="571"/>
                  </a:lnTo>
                  <a:lnTo>
                    <a:pt x="2053" y="538"/>
                  </a:lnTo>
                  <a:lnTo>
                    <a:pt x="2033" y="507"/>
                  </a:lnTo>
                  <a:lnTo>
                    <a:pt x="2011" y="477"/>
                  </a:lnTo>
                  <a:lnTo>
                    <a:pt x="1990" y="447"/>
                  </a:lnTo>
                  <a:lnTo>
                    <a:pt x="1968" y="419"/>
                  </a:lnTo>
                  <a:lnTo>
                    <a:pt x="1943" y="390"/>
                  </a:lnTo>
                  <a:lnTo>
                    <a:pt x="1918" y="362"/>
                  </a:lnTo>
                  <a:lnTo>
                    <a:pt x="1893" y="333"/>
                  </a:lnTo>
                  <a:lnTo>
                    <a:pt x="1866" y="306"/>
                  </a:lnTo>
                  <a:lnTo>
                    <a:pt x="1839" y="278"/>
                  </a:lnTo>
                  <a:lnTo>
                    <a:pt x="1835" y="273"/>
                  </a:lnTo>
                  <a:lnTo>
                    <a:pt x="1831" y="268"/>
                  </a:lnTo>
                  <a:lnTo>
                    <a:pt x="1824" y="262"/>
                  </a:lnTo>
                  <a:lnTo>
                    <a:pt x="1814" y="258"/>
                  </a:lnTo>
                  <a:lnTo>
                    <a:pt x="1791" y="240"/>
                  </a:lnTo>
                  <a:lnTo>
                    <a:pt x="1768" y="222"/>
                  </a:lnTo>
                  <a:lnTo>
                    <a:pt x="1744" y="203"/>
                  </a:lnTo>
                  <a:lnTo>
                    <a:pt x="1720" y="187"/>
                  </a:lnTo>
                  <a:lnTo>
                    <a:pt x="1695" y="171"/>
                  </a:lnTo>
                  <a:lnTo>
                    <a:pt x="1669" y="155"/>
                  </a:lnTo>
                  <a:lnTo>
                    <a:pt x="1644" y="140"/>
                  </a:lnTo>
                  <a:lnTo>
                    <a:pt x="1617" y="126"/>
                  </a:lnTo>
                  <a:lnTo>
                    <a:pt x="1591" y="112"/>
                  </a:lnTo>
                  <a:lnTo>
                    <a:pt x="1564" y="100"/>
                  </a:lnTo>
                  <a:lnTo>
                    <a:pt x="1538" y="87"/>
                  </a:lnTo>
                  <a:lnTo>
                    <a:pt x="1510" y="76"/>
                  </a:lnTo>
                  <a:lnTo>
                    <a:pt x="1483" y="65"/>
                  </a:lnTo>
                  <a:lnTo>
                    <a:pt x="1455" y="56"/>
                  </a:lnTo>
                  <a:lnTo>
                    <a:pt x="1426" y="47"/>
                  </a:lnTo>
                  <a:lnTo>
                    <a:pt x="1399" y="38"/>
                  </a:lnTo>
                  <a:lnTo>
                    <a:pt x="1364" y="30"/>
                  </a:lnTo>
                  <a:lnTo>
                    <a:pt x="1330" y="22"/>
                  </a:lnTo>
                  <a:lnTo>
                    <a:pt x="1295" y="17"/>
                  </a:lnTo>
                  <a:lnTo>
                    <a:pt x="1260" y="11"/>
                  </a:lnTo>
                  <a:lnTo>
                    <a:pt x="1226" y="7"/>
                  </a:lnTo>
                  <a:lnTo>
                    <a:pt x="1191" y="4"/>
                  </a:lnTo>
                  <a:lnTo>
                    <a:pt x="1158" y="2"/>
                  </a:lnTo>
                  <a:lnTo>
                    <a:pt x="1123" y="0"/>
                  </a:lnTo>
                  <a:lnTo>
                    <a:pt x="1090" y="0"/>
                  </a:lnTo>
                  <a:lnTo>
                    <a:pt x="1056" y="0"/>
                  </a:lnTo>
                  <a:lnTo>
                    <a:pt x="1023" y="3"/>
                  </a:lnTo>
                  <a:lnTo>
                    <a:pt x="990" y="5"/>
                  </a:lnTo>
                  <a:lnTo>
                    <a:pt x="956" y="10"/>
                  </a:lnTo>
                  <a:lnTo>
                    <a:pt x="924" y="14"/>
                  </a:lnTo>
                  <a:lnTo>
                    <a:pt x="892" y="20"/>
                  </a:lnTo>
                  <a:lnTo>
                    <a:pt x="860" y="27"/>
                  </a:lnTo>
                  <a:lnTo>
                    <a:pt x="827" y="35"/>
                  </a:lnTo>
                  <a:lnTo>
                    <a:pt x="795" y="43"/>
                  </a:lnTo>
                  <a:lnTo>
                    <a:pt x="763" y="53"/>
                  </a:lnTo>
                  <a:lnTo>
                    <a:pt x="732" y="64"/>
                  </a:lnTo>
                  <a:lnTo>
                    <a:pt x="701" y="76"/>
                  </a:lnTo>
                  <a:lnTo>
                    <a:pt x="669" y="89"/>
                  </a:lnTo>
                  <a:lnTo>
                    <a:pt x="639" y="103"/>
                  </a:lnTo>
                  <a:lnTo>
                    <a:pt x="608" y="118"/>
                  </a:lnTo>
                  <a:lnTo>
                    <a:pt x="578" y="133"/>
                  </a:lnTo>
                  <a:lnTo>
                    <a:pt x="548" y="150"/>
                  </a:lnTo>
                  <a:lnTo>
                    <a:pt x="520" y="169"/>
                  </a:lnTo>
                  <a:lnTo>
                    <a:pt x="491" y="187"/>
                  </a:lnTo>
                  <a:lnTo>
                    <a:pt x="462" y="207"/>
                  </a:lnTo>
                  <a:lnTo>
                    <a:pt x="433" y="227"/>
                  </a:lnTo>
                  <a:lnTo>
                    <a:pt x="406" y="249"/>
                  </a:lnTo>
                  <a:lnTo>
                    <a:pt x="378" y="272"/>
                  </a:lnTo>
                  <a:lnTo>
                    <a:pt x="338" y="310"/>
                  </a:lnTo>
                  <a:lnTo>
                    <a:pt x="299" y="351"/>
                  </a:lnTo>
                  <a:lnTo>
                    <a:pt x="260" y="393"/>
                  </a:lnTo>
                  <a:lnTo>
                    <a:pt x="226" y="437"/>
                  </a:lnTo>
                  <a:lnTo>
                    <a:pt x="193" y="483"/>
                  </a:lnTo>
                  <a:lnTo>
                    <a:pt x="161" y="530"/>
                  </a:lnTo>
                  <a:lnTo>
                    <a:pt x="134" y="580"/>
                  </a:lnTo>
                  <a:lnTo>
                    <a:pt x="107" y="631"/>
                  </a:lnTo>
                  <a:lnTo>
                    <a:pt x="84" y="681"/>
                  </a:lnTo>
                  <a:lnTo>
                    <a:pt x="64" y="734"/>
                  </a:lnTo>
                  <a:lnTo>
                    <a:pt x="45" y="787"/>
                  </a:lnTo>
                  <a:lnTo>
                    <a:pt x="30" y="843"/>
                  </a:lnTo>
                  <a:lnTo>
                    <a:pt x="17" y="897"/>
                  </a:lnTo>
                  <a:lnTo>
                    <a:pt x="8" y="953"/>
                  </a:lnTo>
                  <a:lnTo>
                    <a:pt x="2" y="1008"/>
                  </a:lnTo>
                  <a:lnTo>
                    <a:pt x="0" y="1065"/>
                  </a:lnTo>
                  <a:lnTo>
                    <a:pt x="0" y="1136"/>
                  </a:lnTo>
                  <a:lnTo>
                    <a:pt x="5" y="1208"/>
                  </a:lnTo>
                  <a:lnTo>
                    <a:pt x="14" y="1278"/>
                  </a:lnTo>
                  <a:lnTo>
                    <a:pt x="27" y="1347"/>
                  </a:lnTo>
                  <a:lnTo>
                    <a:pt x="45" y="1415"/>
                  </a:lnTo>
                  <a:lnTo>
                    <a:pt x="66" y="1481"/>
                  </a:lnTo>
                  <a:lnTo>
                    <a:pt x="92" y="1545"/>
                  </a:lnTo>
                  <a:lnTo>
                    <a:pt x="122" y="1607"/>
                  </a:lnTo>
                  <a:lnTo>
                    <a:pt x="156" y="1668"/>
                  </a:lnTo>
                  <a:lnTo>
                    <a:pt x="193" y="1727"/>
                  </a:lnTo>
                  <a:lnTo>
                    <a:pt x="234" y="1784"/>
                  </a:lnTo>
                  <a:lnTo>
                    <a:pt x="279" y="1838"/>
                  </a:lnTo>
                  <a:lnTo>
                    <a:pt x="328" y="1890"/>
                  </a:lnTo>
                  <a:lnTo>
                    <a:pt x="380" y="1938"/>
                  </a:lnTo>
                  <a:lnTo>
                    <a:pt x="437" y="1984"/>
                  </a:lnTo>
                  <a:lnTo>
                    <a:pt x="495" y="2027"/>
                  </a:lnTo>
                  <a:lnTo>
                    <a:pt x="522" y="2044"/>
                  </a:lnTo>
                  <a:lnTo>
                    <a:pt x="550" y="2060"/>
                  </a:lnTo>
                  <a:lnTo>
                    <a:pt x="577" y="2075"/>
                  </a:lnTo>
                  <a:lnTo>
                    <a:pt x="605" y="2089"/>
                  </a:lnTo>
                  <a:lnTo>
                    <a:pt x="634" y="2103"/>
                  </a:lnTo>
                  <a:lnTo>
                    <a:pt x="661" y="2115"/>
                  </a:lnTo>
                  <a:lnTo>
                    <a:pt x="690" y="2127"/>
                  </a:lnTo>
                  <a:lnTo>
                    <a:pt x="719" y="2137"/>
                  </a:lnTo>
                  <a:lnTo>
                    <a:pt x="748" y="2148"/>
                  </a:lnTo>
                  <a:lnTo>
                    <a:pt x="777" y="2157"/>
                  </a:lnTo>
                  <a:lnTo>
                    <a:pt x="805" y="2165"/>
                  </a:lnTo>
                  <a:lnTo>
                    <a:pt x="834" y="2172"/>
                  </a:lnTo>
                  <a:lnTo>
                    <a:pt x="863" y="2179"/>
                  </a:lnTo>
                  <a:lnTo>
                    <a:pt x="892" y="2185"/>
                  </a:lnTo>
                  <a:lnTo>
                    <a:pt x="921" y="2190"/>
                  </a:lnTo>
                  <a:lnTo>
                    <a:pt x="949" y="2195"/>
                  </a:lnTo>
                  <a:lnTo>
                    <a:pt x="978" y="2198"/>
                  </a:lnTo>
                  <a:lnTo>
                    <a:pt x="1006" y="2202"/>
                  </a:lnTo>
                  <a:lnTo>
                    <a:pt x="1033" y="2204"/>
                  </a:lnTo>
                  <a:lnTo>
                    <a:pt x="1062" y="2205"/>
                  </a:lnTo>
                  <a:lnTo>
                    <a:pt x="1089" y="2206"/>
                  </a:lnTo>
                  <a:lnTo>
                    <a:pt x="1116" y="2208"/>
                  </a:lnTo>
                  <a:lnTo>
                    <a:pt x="1143" y="2208"/>
                  </a:lnTo>
                  <a:lnTo>
                    <a:pt x="1169" y="2206"/>
                  </a:lnTo>
                  <a:lnTo>
                    <a:pt x="1195" y="2205"/>
                  </a:lnTo>
                  <a:lnTo>
                    <a:pt x="1220" y="2204"/>
                  </a:lnTo>
                  <a:lnTo>
                    <a:pt x="1244" y="2202"/>
                  </a:lnTo>
                  <a:lnTo>
                    <a:pt x="1268" y="2198"/>
                  </a:lnTo>
                  <a:lnTo>
                    <a:pt x="1293" y="2195"/>
                  </a:lnTo>
                  <a:lnTo>
                    <a:pt x="1316" y="2191"/>
                  </a:lnTo>
                  <a:lnTo>
                    <a:pt x="1338" y="2187"/>
                  </a:lnTo>
                  <a:lnTo>
                    <a:pt x="1359" y="2182"/>
                  </a:lnTo>
                  <a:lnTo>
                    <a:pt x="1418" y="2168"/>
                  </a:lnTo>
                  <a:lnTo>
                    <a:pt x="1476" y="2152"/>
                  </a:lnTo>
                  <a:lnTo>
                    <a:pt x="1531" y="2133"/>
                  </a:lnTo>
                  <a:lnTo>
                    <a:pt x="1585" y="2110"/>
                  </a:lnTo>
                  <a:lnTo>
                    <a:pt x="1636" y="2084"/>
                  </a:lnTo>
                  <a:lnTo>
                    <a:pt x="1687" y="2057"/>
                  </a:lnTo>
                  <a:lnTo>
                    <a:pt x="1734" y="2027"/>
                  </a:lnTo>
                  <a:lnTo>
                    <a:pt x="1779" y="1993"/>
                  </a:lnTo>
                  <a:lnTo>
                    <a:pt x="1823" y="1959"/>
                  </a:lnTo>
                  <a:lnTo>
                    <a:pt x="1864" y="1921"/>
                  </a:lnTo>
                  <a:lnTo>
                    <a:pt x="1903" y="1882"/>
                  </a:lnTo>
                  <a:lnTo>
                    <a:pt x="1940" y="1840"/>
                  </a:lnTo>
                  <a:lnTo>
                    <a:pt x="1975" y="1796"/>
                  </a:lnTo>
                  <a:lnTo>
                    <a:pt x="2008" y="1751"/>
                  </a:lnTo>
                  <a:lnTo>
                    <a:pt x="2038" y="1705"/>
                  </a:lnTo>
                  <a:lnTo>
                    <a:pt x="2066" y="1657"/>
                  </a:lnTo>
                  <a:lnTo>
                    <a:pt x="2091" y="1609"/>
                  </a:lnTo>
                  <a:lnTo>
                    <a:pt x="2114" y="1558"/>
                  </a:lnTo>
                  <a:lnTo>
                    <a:pt x="2135" y="1506"/>
                  </a:lnTo>
                  <a:lnTo>
                    <a:pt x="2153" y="1453"/>
                  </a:lnTo>
                  <a:lnTo>
                    <a:pt x="2169" y="1400"/>
                  </a:lnTo>
                  <a:lnTo>
                    <a:pt x="2182" y="1345"/>
                  </a:lnTo>
                  <a:lnTo>
                    <a:pt x="2192" y="1291"/>
                  </a:lnTo>
                  <a:lnTo>
                    <a:pt x="2200" y="1234"/>
                  </a:lnTo>
                  <a:lnTo>
                    <a:pt x="2206" y="1179"/>
                  </a:lnTo>
                  <a:lnTo>
                    <a:pt x="2208" y="1122"/>
                  </a:lnTo>
                  <a:lnTo>
                    <a:pt x="2208" y="1066"/>
                  </a:lnTo>
                  <a:lnTo>
                    <a:pt x="2205" y="1010"/>
                  </a:lnTo>
                  <a:lnTo>
                    <a:pt x="2199" y="953"/>
                  </a:lnTo>
                  <a:lnTo>
                    <a:pt x="2190" y="898"/>
                  </a:lnTo>
                  <a:lnTo>
                    <a:pt x="2180" y="841"/>
                  </a:lnTo>
                  <a:lnTo>
                    <a:pt x="2165" y="786"/>
                  </a:lnTo>
                  <a:close/>
                </a:path>
              </a:pathLst>
            </a:custGeom>
            <a:solidFill>
              <a:srgbClr val="0000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861" y="1763"/>
              <a:ext cx="2" cy="1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1 w 3"/>
                <a:gd name="T15" fmla="*/ 0 h 3"/>
                <a:gd name="T16" fmla="*/ 0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0" y="0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849" y="1065"/>
              <a:ext cx="1082" cy="1081"/>
            </a:xfrm>
            <a:custGeom>
              <a:avLst/>
              <a:gdLst>
                <a:gd name="T0" fmla="*/ 28 w 2166"/>
                <a:gd name="T1" fmla="*/ 4 h 2163"/>
                <a:gd name="T2" fmla="*/ 29 w 2166"/>
                <a:gd name="T3" fmla="*/ 5 h 2163"/>
                <a:gd name="T4" fmla="*/ 31 w 2166"/>
                <a:gd name="T5" fmla="*/ 8 h 2163"/>
                <a:gd name="T6" fmla="*/ 32 w 2166"/>
                <a:gd name="T7" fmla="*/ 11 h 2163"/>
                <a:gd name="T8" fmla="*/ 33 w 2166"/>
                <a:gd name="T9" fmla="*/ 15 h 2163"/>
                <a:gd name="T10" fmla="*/ 33 w 2166"/>
                <a:gd name="T11" fmla="*/ 18 h 2163"/>
                <a:gd name="T12" fmla="*/ 32 w 2166"/>
                <a:gd name="T13" fmla="*/ 22 h 2163"/>
                <a:gd name="T14" fmla="*/ 32 w 2166"/>
                <a:gd name="T15" fmla="*/ 23 h 2163"/>
                <a:gd name="T16" fmla="*/ 32 w 2166"/>
                <a:gd name="T17" fmla="*/ 24 h 2163"/>
                <a:gd name="T18" fmla="*/ 31 w 2166"/>
                <a:gd name="T19" fmla="*/ 25 h 2163"/>
                <a:gd name="T20" fmla="*/ 30 w 2166"/>
                <a:gd name="T21" fmla="*/ 26 h 2163"/>
                <a:gd name="T22" fmla="*/ 29 w 2166"/>
                <a:gd name="T23" fmla="*/ 27 h 2163"/>
                <a:gd name="T24" fmla="*/ 28 w 2166"/>
                <a:gd name="T25" fmla="*/ 29 h 2163"/>
                <a:gd name="T26" fmla="*/ 27 w 2166"/>
                <a:gd name="T27" fmla="*/ 30 h 2163"/>
                <a:gd name="T28" fmla="*/ 26 w 2166"/>
                <a:gd name="T29" fmla="*/ 31 h 2163"/>
                <a:gd name="T30" fmla="*/ 25 w 2166"/>
                <a:gd name="T31" fmla="*/ 31 h 2163"/>
                <a:gd name="T32" fmla="*/ 23 w 2166"/>
                <a:gd name="T33" fmla="*/ 32 h 2163"/>
                <a:gd name="T34" fmla="*/ 22 w 2166"/>
                <a:gd name="T35" fmla="*/ 33 h 2163"/>
                <a:gd name="T36" fmla="*/ 20 w 2166"/>
                <a:gd name="T37" fmla="*/ 33 h 2163"/>
                <a:gd name="T38" fmla="*/ 18 w 2166"/>
                <a:gd name="T39" fmla="*/ 33 h 2163"/>
                <a:gd name="T40" fmla="*/ 16 w 2166"/>
                <a:gd name="T41" fmla="*/ 33 h 2163"/>
                <a:gd name="T42" fmla="*/ 14 w 2166"/>
                <a:gd name="T43" fmla="*/ 33 h 2163"/>
                <a:gd name="T44" fmla="*/ 12 w 2166"/>
                <a:gd name="T45" fmla="*/ 33 h 2163"/>
                <a:gd name="T46" fmla="*/ 10 w 2166"/>
                <a:gd name="T47" fmla="*/ 32 h 2163"/>
                <a:gd name="T48" fmla="*/ 8 w 2166"/>
                <a:gd name="T49" fmla="*/ 31 h 2163"/>
                <a:gd name="T50" fmla="*/ 7 w 2166"/>
                <a:gd name="T51" fmla="*/ 30 h 2163"/>
                <a:gd name="T52" fmla="*/ 5 w 2166"/>
                <a:gd name="T53" fmla="*/ 29 h 2163"/>
                <a:gd name="T54" fmla="*/ 4 w 2166"/>
                <a:gd name="T55" fmla="*/ 28 h 2163"/>
                <a:gd name="T56" fmla="*/ 2 w 2166"/>
                <a:gd name="T57" fmla="*/ 26 h 2163"/>
                <a:gd name="T58" fmla="*/ 2 w 2166"/>
                <a:gd name="T59" fmla="*/ 25 h 2163"/>
                <a:gd name="T60" fmla="*/ 1 w 2166"/>
                <a:gd name="T61" fmla="*/ 23 h 2163"/>
                <a:gd name="T62" fmla="*/ 0 w 2166"/>
                <a:gd name="T63" fmla="*/ 22 h 2163"/>
                <a:gd name="T64" fmla="*/ 0 w 2166"/>
                <a:gd name="T65" fmla="*/ 21 h 2163"/>
                <a:gd name="T66" fmla="*/ 0 w 2166"/>
                <a:gd name="T67" fmla="*/ 21 h 2163"/>
                <a:gd name="T68" fmla="*/ 0 w 2166"/>
                <a:gd name="T69" fmla="*/ 18 h 2163"/>
                <a:gd name="T70" fmla="*/ 0 w 2166"/>
                <a:gd name="T71" fmla="*/ 16 h 2163"/>
                <a:gd name="T72" fmla="*/ 0 w 2166"/>
                <a:gd name="T73" fmla="*/ 13 h 2163"/>
                <a:gd name="T74" fmla="*/ 1 w 2166"/>
                <a:gd name="T75" fmla="*/ 11 h 2163"/>
                <a:gd name="T76" fmla="*/ 1 w 2166"/>
                <a:gd name="T77" fmla="*/ 8 h 2163"/>
                <a:gd name="T78" fmla="*/ 3 w 2166"/>
                <a:gd name="T79" fmla="*/ 6 h 2163"/>
                <a:gd name="T80" fmla="*/ 4 w 2166"/>
                <a:gd name="T81" fmla="*/ 5 h 2163"/>
                <a:gd name="T82" fmla="*/ 6 w 2166"/>
                <a:gd name="T83" fmla="*/ 3 h 2163"/>
                <a:gd name="T84" fmla="*/ 8 w 2166"/>
                <a:gd name="T85" fmla="*/ 2 h 2163"/>
                <a:gd name="T86" fmla="*/ 11 w 2166"/>
                <a:gd name="T87" fmla="*/ 0 h 2163"/>
                <a:gd name="T88" fmla="*/ 13 w 2166"/>
                <a:gd name="T89" fmla="*/ 0 h 2163"/>
                <a:gd name="T90" fmla="*/ 14 w 2166"/>
                <a:gd name="T91" fmla="*/ 0 h 2163"/>
                <a:gd name="T92" fmla="*/ 16 w 2166"/>
                <a:gd name="T93" fmla="*/ 0 h 2163"/>
                <a:gd name="T94" fmla="*/ 17 w 2166"/>
                <a:gd name="T95" fmla="*/ 0 h 2163"/>
                <a:gd name="T96" fmla="*/ 18 w 2166"/>
                <a:gd name="T97" fmla="*/ 0 h 2163"/>
                <a:gd name="T98" fmla="*/ 20 w 2166"/>
                <a:gd name="T99" fmla="*/ 0 h 2163"/>
                <a:gd name="T100" fmla="*/ 21 w 2166"/>
                <a:gd name="T101" fmla="*/ 0 h 2163"/>
                <a:gd name="T102" fmla="*/ 23 w 2166"/>
                <a:gd name="T103" fmla="*/ 1 h 2163"/>
                <a:gd name="T104" fmla="*/ 24 w 2166"/>
                <a:gd name="T105" fmla="*/ 1 h 2163"/>
                <a:gd name="T106" fmla="*/ 25 w 2166"/>
                <a:gd name="T107" fmla="*/ 2 h 2163"/>
                <a:gd name="T108" fmla="*/ 27 w 2166"/>
                <a:gd name="T109" fmla="*/ 3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66"/>
                <a:gd name="T166" fmla="*/ 0 h 2163"/>
                <a:gd name="T167" fmla="*/ 2166 w 2166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66" h="2163">
                  <a:moveTo>
                    <a:pt x="1781" y="257"/>
                  </a:moveTo>
                  <a:lnTo>
                    <a:pt x="1789" y="261"/>
                  </a:lnTo>
                  <a:lnTo>
                    <a:pt x="1796" y="266"/>
                  </a:lnTo>
                  <a:lnTo>
                    <a:pt x="1801" y="273"/>
                  </a:lnTo>
                  <a:lnTo>
                    <a:pt x="1806" y="279"/>
                  </a:lnTo>
                  <a:lnTo>
                    <a:pt x="1865" y="334"/>
                  </a:lnTo>
                  <a:lnTo>
                    <a:pt x="1918" y="394"/>
                  </a:lnTo>
                  <a:lnTo>
                    <a:pt x="1967" y="459"/>
                  </a:lnTo>
                  <a:lnTo>
                    <a:pt x="2010" y="526"/>
                  </a:lnTo>
                  <a:lnTo>
                    <a:pt x="2050" y="595"/>
                  </a:lnTo>
                  <a:lnTo>
                    <a:pt x="2083" y="667"/>
                  </a:lnTo>
                  <a:lnTo>
                    <a:pt x="2111" y="742"/>
                  </a:lnTo>
                  <a:lnTo>
                    <a:pt x="2132" y="818"/>
                  </a:lnTo>
                  <a:lnTo>
                    <a:pt x="2150" y="897"/>
                  </a:lnTo>
                  <a:lnTo>
                    <a:pt x="2161" y="976"/>
                  </a:lnTo>
                  <a:lnTo>
                    <a:pt x="2166" y="1056"/>
                  </a:lnTo>
                  <a:lnTo>
                    <a:pt x="2166" y="1135"/>
                  </a:lnTo>
                  <a:lnTo>
                    <a:pt x="2159" y="1215"/>
                  </a:lnTo>
                  <a:lnTo>
                    <a:pt x="2146" y="1293"/>
                  </a:lnTo>
                  <a:lnTo>
                    <a:pt x="2127" y="1371"/>
                  </a:lnTo>
                  <a:lnTo>
                    <a:pt x="2101" y="1448"/>
                  </a:lnTo>
                  <a:lnTo>
                    <a:pt x="2101" y="1458"/>
                  </a:lnTo>
                  <a:lnTo>
                    <a:pt x="2097" y="1466"/>
                  </a:lnTo>
                  <a:lnTo>
                    <a:pt x="2092" y="1473"/>
                  </a:lnTo>
                  <a:lnTo>
                    <a:pt x="2090" y="1481"/>
                  </a:lnTo>
                  <a:lnTo>
                    <a:pt x="2078" y="1511"/>
                  </a:lnTo>
                  <a:lnTo>
                    <a:pt x="2064" y="1541"/>
                  </a:lnTo>
                  <a:lnTo>
                    <a:pt x="2051" y="1570"/>
                  </a:lnTo>
                  <a:lnTo>
                    <a:pt x="2036" y="1599"/>
                  </a:lnTo>
                  <a:lnTo>
                    <a:pt x="2020" y="1628"/>
                  </a:lnTo>
                  <a:lnTo>
                    <a:pt x="2003" y="1657"/>
                  </a:lnTo>
                  <a:lnTo>
                    <a:pt x="1985" y="1685"/>
                  </a:lnTo>
                  <a:lnTo>
                    <a:pt x="1967" y="1711"/>
                  </a:lnTo>
                  <a:lnTo>
                    <a:pt x="1947" y="1739"/>
                  </a:lnTo>
                  <a:lnTo>
                    <a:pt x="1927" y="1764"/>
                  </a:lnTo>
                  <a:lnTo>
                    <a:pt x="1906" y="1789"/>
                  </a:lnTo>
                  <a:lnTo>
                    <a:pt x="1884" y="1815"/>
                  </a:lnTo>
                  <a:lnTo>
                    <a:pt x="1862" y="1839"/>
                  </a:lnTo>
                  <a:lnTo>
                    <a:pt x="1839" y="1862"/>
                  </a:lnTo>
                  <a:lnTo>
                    <a:pt x="1815" y="1885"/>
                  </a:lnTo>
                  <a:lnTo>
                    <a:pt x="1790" y="1907"/>
                  </a:lnTo>
                  <a:lnTo>
                    <a:pt x="1765" y="1928"/>
                  </a:lnTo>
                  <a:lnTo>
                    <a:pt x="1738" y="1948"/>
                  </a:lnTo>
                  <a:lnTo>
                    <a:pt x="1713" y="1968"/>
                  </a:lnTo>
                  <a:lnTo>
                    <a:pt x="1685" y="1986"/>
                  </a:lnTo>
                  <a:lnTo>
                    <a:pt x="1658" y="2005"/>
                  </a:lnTo>
                  <a:lnTo>
                    <a:pt x="1630" y="2022"/>
                  </a:lnTo>
                  <a:lnTo>
                    <a:pt x="1603" y="2038"/>
                  </a:lnTo>
                  <a:lnTo>
                    <a:pt x="1574" y="2053"/>
                  </a:lnTo>
                  <a:lnTo>
                    <a:pt x="1545" y="2067"/>
                  </a:lnTo>
                  <a:lnTo>
                    <a:pt x="1515" y="2081"/>
                  </a:lnTo>
                  <a:lnTo>
                    <a:pt x="1485" y="2093"/>
                  </a:lnTo>
                  <a:lnTo>
                    <a:pt x="1455" y="2104"/>
                  </a:lnTo>
                  <a:lnTo>
                    <a:pt x="1424" y="2114"/>
                  </a:lnTo>
                  <a:lnTo>
                    <a:pt x="1394" y="2123"/>
                  </a:lnTo>
                  <a:lnTo>
                    <a:pt x="1363" y="2131"/>
                  </a:lnTo>
                  <a:lnTo>
                    <a:pt x="1332" y="2138"/>
                  </a:lnTo>
                  <a:lnTo>
                    <a:pt x="1288" y="2146"/>
                  </a:lnTo>
                  <a:lnTo>
                    <a:pt x="1244" y="2153"/>
                  </a:lnTo>
                  <a:lnTo>
                    <a:pt x="1201" y="2158"/>
                  </a:lnTo>
                  <a:lnTo>
                    <a:pt x="1157" y="2160"/>
                  </a:lnTo>
                  <a:lnTo>
                    <a:pt x="1113" y="2163"/>
                  </a:lnTo>
                  <a:lnTo>
                    <a:pt x="1068" y="2161"/>
                  </a:lnTo>
                  <a:lnTo>
                    <a:pt x="1024" y="2160"/>
                  </a:lnTo>
                  <a:lnTo>
                    <a:pt x="982" y="2156"/>
                  </a:lnTo>
                  <a:lnTo>
                    <a:pt x="938" y="2151"/>
                  </a:lnTo>
                  <a:lnTo>
                    <a:pt x="895" y="2144"/>
                  </a:lnTo>
                  <a:lnTo>
                    <a:pt x="853" y="2136"/>
                  </a:lnTo>
                  <a:lnTo>
                    <a:pt x="810" y="2126"/>
                  </a:lnTo>
                  <a:lnTo>
                    <a:pt x="769" y="2114"/>
                  </a:lnTo>
                  <a:lnTo>
                    <a:pt x="727" y="2102"/>
                  </a:lnTo>
                  <a:lnTo>
                    <a:pt x="687" y="2087"/>
                  </a:lnTo>
                  <a:lnTo>
                    <a:pt x="646" y="2070"/>
                  </a:lnTo>
                  <a:lnTo>
                    <a:pt x="607" y="2052"/>
                  </a:lnTo>
                  <a:lnTo>
                    <a:pt x="569" y="2034"/>
                  </a:lnTo>
                  <a:lnTo>
                    <a:pt x="531" y="2013"/>
                  </a:lnTo>
                  <a:lnTo>
                    <a:pt x="494" y="1990"/>
                  </a:lnTo>
                  <a:lnTo>
                    <a:pt x="459" y="1967"/>
                  </a:lnTo>
                  <a:lnTo>
                    <a:pt x="423" y="1941"/>
                  </a:lnTo>
                  <a:lnTo>
                    <a:pt x="390" y="1915"/>
                  </a:lnTo>
                  <a:lnTo>
                    <a:pt x="356" y="1886"/>
                  </a:lnTo>
                  <a:lnTo>
                    <a:pt x="325" y="1857"/>
                  </a:lnTo>
                  <a:lnTo>
                    <a:pt x="294" y="1826"/>
                  </a:lnTo>
                  <a:lnTo>
                    <a:pt x="265" y="1794"/>
                  </a:lnTo>
                  <a:lnTo>
                    <a:pt x="237" y="1759"/>
                  </a:lnTo>
                  <a:lnTo>
                    <a:pt x="211" y="1725"/>
                  </a:lnTo>
                  <a:lnTo>
                    <a:pt x="186" y="1688"/>
                  </a:lnTo>
                  <a:lnTo>
                    <a:pt x="161" y="1650"/>
                  </a:lnTo>
                  <a:lnTo>
                    <a:pt x="140" y="1611"/>
                  </a:lnTo>
                  <a:lnTo>
                    <a:pt x="134" y="1611"/>
                  </a:lnTo>
                  <a:lnTo>
                    <a:pt x="120" y="1581"/>
                  </a:lnTo>
                  <a:lnTo>
                    <a:pt x="107" y="1552"/>
                  </a:lnTo>
                  <a:lnTo>
                    <a:pt x="95" y="1524"/>
                  </a:lnTo>
                  <a:lnTo>
                    <a:pt x="83" y="1496"/>
                  </a:lnTo>
                  <a:lnTo>
                    <a:pt x="72" y="1468"/>
                  </a:lnTo>
                  <a:lnTo>
                    <a:pt x="61" y="1439"/>
                  </a:lnTo>
                  <a:lnTo>
                    <a:pt x="51" y="1409"/>
                  </a:lnTo>
                  <a:lnTo>
                    <a:pt x="42" y="1379"/>
                  </a:lnTo>
                  <a:lnTo>
                    <a:pt x="37" y="1373"/>
                  </a:lnTo>
                  <a:lnTo>
                    <a:pt x="36" y="1367"/>
                  </a:lnTo>
                  <a:lnTo>
                    <a:pt x="36" y="1360"/>
                  </a:lnTo>
                  <a:lnTo>
                    <a:pt x="35" y="1353"/>
                  </a:lnTo>
                  <a:lnTo>
                    <a:pt x="22" y="1299"/>
                  </a:lnTo>
                  <a:lnTo>
                    <a:pt x="13" y="1243"/>
                  </a:lnTo>
                  <a:lnTo>
                    <a:pt x="6" y="1189"/>
                  </a:lnTo>
                  <a:lnTo>
                    <a:pt x="1" y="1135"/>
                  </a:lnTo>
                  <a:lnTo>
                    <a:pt x="0" y="1081"/>
                  </a:lnTo>
                  <a:lnTo>
                    <a:pt x="1" y="1028"/>
                  </a:lnTo>
                  <a:lnTo>
                    <a:pt x="6" y="975"/>
                  </a:lnTo>
                  <a:lnTo>
                    <a:pt x="12" y="922"/>
                  </a:lnTo>
                  <a:lnTo>
                    <a:pt x="21" y="870"/>
                  </a:lnTo>
                  <a:lnTo>
                    <a:pt x="32" y="818"/>
                  </a:lnTo>
                  <a:lnTo>
                    <a:pt x="47" y="768"/>
                  </a:lnTo>
                  <a:lnTo>
                    <a:pt x="64" y="718"/>
                  </a:lnTo>
                  <a:lnTo>
                    <a:pt x="83" y="670"/>
                  </a:lnTo>
                  <a:lnTo>
                    <a:pt x="104" y="621"/>
                  </a:lnTo>
                  <a:lnTo>
                    <a:pt x="127" y="575"/>
                  </a:lnTo>
                  <a:lnTo>
                    <a:pt x="153" y="529"/>
                  </a:lnTo>
                  <a:lnTo>
                    <a:pt x="181" y="485"/>
                  </a:lnTo>
                  <a:lnTo>
                    <a:pt x="211" y="442"/>
                  </a:lnTo>
                  <a:lnTo>
                    <a:pt x="243" y="400"/>
                  </a:lnTo>
                  <a:lnTo>
                    <a:pt x="278" y="360"/>
                  </a:lnTo>
                  <a:lnTo>
                    <a:pt x="314" y="322"/>
                  </a:lnTo>
                  <a:lnTo>
                    <a:pt x="352" y="285"/>
                  </a:lnTo>
                  <a:lnTo>
                    <a:pt x="392" y="250"/>
                  </a:lnTo>
                  <a:lnTo>
                    <a:pt x="433" y="217"/>
                  </a:lnTo>
                  <a:lnTo>
                    <a:pt x="477" y="186"/>
                  </a:lnTo>
                  <a:lnTo>
                    <a:pt x="523" y="156"/>
                  </a:lnTo>
                  <a:lnTo>
                    <a:pt x="569" y="129"/>
                  </a:lnTo>
                  <a:lnTo>
                    <a:pt x="619" y="104"/>
                  </a:lnTo>
                  <a:lnTo>
                    <a:pt x="669" y="81"/>
                  </a:lnTo>
                  <a:lnTo>
                    <a:pt x="721" y="60"/>
                  </a:lnTo>
                  <a:lnTo>
                    <a:pt x="774" y="43"/>
                  </a:lnTo>
                  <a:lnTo>
                    <a:pt x="830" y="27"/>
                  </a:lnTo>
                  <a:lnTo>
                    <a:pt x="835" y="30"/>
                  </a:lnTo>
                  <a:lnTo>
                    <a:pt x="866" y="23"/>
                  </a:lnTo>
                  <a:lnTo>
                    <a:pt x="899" y="18"/>
                  </a:lnTo>
                  <a:lnTo>
                    <a:pt x="930" y="12"/>
                  </a:lnTo>
                  <a:lnTo>
                    <a:pt x="962" y="8"/>
                  </a:lnTo>
                  <a:lnTo>
                    <a:pt x="993" y="5"/>
                  </a:lnTo>
                  <a:lnTo>
                    <a:pt x="1025" y="3"/>
                  </a:lnTo>
                  <a:lnTo>
                    <a:pt x="1057" y="1"/>
                  </a:lnTo>
                  <a:lnTo>
                    <a:pt x="1088" y="0"/>
                  </a:lnTo>
                  <a:lnTo>
                    <a:pt x="1120" y="0"/>
                  </a:lnTo>
                  <a:lnTo>
                    <a:pt x="1151" y="3"/>
                  </a:lnTo>
                  <a:lnTo>
                    <a:pt x="1182" y="5"/>
                  </a:lnTo>
                  <a:lnTo>
                    <a:pt x="1213" y="7"/>
                  </a:lnTo>
                  <a:lnTo>
                    <a:pt x="1244" y="12"/>
                  </a:lnTo>
                  <a:lnTo>
                    <a:pt x="1275" y="16"/>
                  </a:lnTo>
                  <a:lnTo>
                    <a:pt x="1305" y="22"/>
                  </a:lnTo>
                  <a:lnTo>
                    <a:pt x="1336" y="29"/>
                  </a:lnTo>
                  <a:lnTo>
                    <a:pt x="1366" y="37"/>
                  </a:lnTo>
                  <a:lnTo>
                    <a:pt x="1396" y="45"/>
                  </a:lnTo>
                  <a:lnTo>
                    <a:pt x="1425" y="54"/>
                  </a:lnTo>
                  <a:lnTo>
                    <a:pt x="1455" y="65"/>
                  </a:lnTo>
                  <a:lnTo>
                    <a:pt x="1484" y="76"/>
                  </a:lnTo>
                  <a:lnTo>
                    <a:pt x="1513" y="89"/>
                  </a:lnTo>
                  <a:lnTo>
                    <a:pt x="1541" y="102"/>
                  </a:lnTo>
                  <a:lnTo>
                    <a:pt x="1570" y="116"/>
                  </a:lnTo>
                  <a:lnTo>
                    <a:pt x="1598" y="131"/>
                  </a:lnTo>
                  <a:lnTo>
                    <a:pt x="1626" y="145"/>
                  </a:lnTo>
                  <a:lnTo>
                    <a:pt x="1652" y="162"/>
                  </a:lnTo>
                  <a:lnTo>
                    <a:pt x="1679" y="179"/>
                  </a:lnTo>
                  <a:lnTo>
                    <a:pt x="1705" y="197"/>
                  </a:lnTo>
                  <a:lnTo>
                    <a:pt x="1730" y="217"/>
                  </a:lnTo>
                  <a:lnTo>
                    <a:pt x="1756" y="236"/>
                  </a:lnTo>
                  <a:lnTo>
                    <a:pt x="1781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306" y="1073"/>
              <a:ext cx="168" cy="92"/>
            </a:xfrm>
            <a:custGeom>
              <a:avLst/>
              <a:gdLst>
                <a:gd name="T0" fmla="*/ 6 w 335"/>
                <a:gd name="T1" fmla="*/ 0 h 185"/>
                <a:gd name="T2" fmla="*/ 6 w 335"/>
                <a:gd name="T3" fmla="*/ 0 h 185"/>
                <a:gd name="T4" fmla="*/ 6 w 335"/>
                <a:gd name="T5" fmla="*/ 1 h 185"/>
                <a:gd name="T6" fmla="*/ 6 w 335"/>
                <a:gd name="T7" fmla="*/ 2 h 185"/>
                <a:gd name="T8" fmla="*/ 6 w 335"/>
                <a:gd name="T9" fmla="*/ 2 h 185"/>
                <a:gd name="T10" fmla="*/ 6 w 335"/>
                <a:gd name="T11" fmla="*/ 2 h 185"/>
                <a:gd name="T12" fmla="*/ 5 w 335"/>
                <a:gd name="T13" fmla="*/ 2 h 185"/>
                <a:gd name="T14" fmla="*/ 5 w 335"/>
                <a:gd name="T15" fmla="*/ 2 h 185"/>
                <a:gd name="T16" fmla="*/ 5 w 335"/>
                <a:gd name="T17" fmla="*/ 2 h 185"/>
                <a:gd name="T18" fmla="*/ 5 w 335"/>
                <a:gd name="T19" fmla="*/ 2 h 185"/>
                <a:gd name="T20" fmla="*/ 4 w 335"/>
                <a:gd name="T21" fmla="*/ 2 h 185"/>
                <a:gd name="T22" fmla="*/ 4 w 335"/>
                <a:gd name="T23" fmla="*/ 2 h 185"/>
                <a:gd name="T24" fmla="*/ 3 w 335"/>
                <a:gd name="T25" fmla="*/ 2 h 185"/>
                <a:gd name="T26" fmla="*/ 3 w 335"/>
                <a:gd name="T27" fmla="*/ 2 h 185"/>
                <a:gd name="T28" fmla="*/ 2 w 335"/>
                <a:gd name="T29" fmla="*/ 2 h 185"/>
                <a:gd name="T30" fmla="*/ 2 w 335"/>
                <a:gd name="T31" fmla="*/ 2 h 185"/>
                <a:gd name="T32" fmla="*/ 2 w 335"/>
                <a:gd name="T33" fmla="*/ 2 h 185"/>
                <a:gd name="T34" fmla="*/ 1 w 335"/>
                <a:gd name="T35" fmla="*/ 2 h 185"/>
                <a:gd name="T36" fmla="*/ 1 w 335"/>
                <a:gd name="T37" fmla="*/ 2 h 185"/>
                <a:gd name="T38" fmla="*/ 1 w 335"/>
                <a:gd name="T39" fmla="*/ 2 h 185"/>
                <a:gd name="T40" fmla="*/ 1 w 335"/>
                <a:gd name="T41" fmla="*/ 2 h 185"/>
                <a:gd name="T42" fmla="*/ 1 w 335"/>
                <a:gd name="T43" fmla="*/ 2 h 185"/>
                <a:gd name="T44" fmla="*/ 1 w 335"/>
                <a:gd name="T45" fmla="*/ 2 h 185"/>
                <a:gd name="T46" fmla="*/ 1 w 335"/>
                <a:gd name="T47" fmla="*/ 1 h 185"/>
                <a:gd name="T48" fmla="*/ 0 w 335"/>
                <a:gd name="T49" fmla="*/ 1 h 185"/>
                <a:gd name="T50" fmla="*/ 0 w 335"/>
                <a:gd name="T51" fmla="*/ 0 h 185"/>
                <a:gd name="T52" fmla="*/ 1 w 335"/>
                <a:gd name="T53" fmla="*/ 0 h 185"/>
                <a:gd name="T54" fmla="*/ 1 w 335"/>
                <a:gd name="T55" fmla="*/ 0 h 185"/>
                <a:gd name="T56" fmla="*/ 1 w 335"/>
                <a:gd name="T57" fmla="*/ 0 h 185"/>
                <a:gd name="T58" fmla="*/ 1 w 335"/>
                <a:gd name="T59" fmla="*/ 0 h 185"/>
                <a:gd name="T60" fmla="*/ 2 w 335"/>
                <a:gd name="T61" fmla="*/ 0 h 185"/>
                <a:gd name="T62" fmla="*/ 2 w 335"/>
                <a:gd name="T63" fmla="*/ 0 h 185"/>
                <a:gd name="T64" fmla="*/ 2 w 335"/>
                <a:gd name="T65" fmla="*/ 0 h 185"/>
                <a:gd name="T66" fmla="*/ 3 w 335"/>
                <a:gd name="T67" fmla="*/ 0 h 185"/>
                <a:gd name="T68" fmla="*/ 3 w 335"/>
                <a:gd name="T69" fmla="*/ 0 h 185"/>
                <a:gd name="T70" fmla="*/ 3 w 335"/>
                <a:gd name="T71" fmla="*/ 0 h 185"/>
                <a:gd name="T72" fmla="*/ 4 w 335"/>
                <a:gd name="T73" fmla="*/ 0 h 185"/>
                <a:gd name="T74" fmla="*/ 4 w 335"/>
                <a:gd name="T75" fmla="*/ 0 h 185"/>
                <a:gd name="T76" fmla="*/ 4 w 335"/>
                <a:gd name="T77" fmla="*/ 0 h 185"/>
                <a:gd name="T78" fmla="*/ 5 w 335"/>
                <a:gd name="T79" fmla="*/ 0 h 185"/>
                <a:gd name="T80" fmla="*/ 5 w 335"/>
                <a:gd name="T81" fmla="*/ 0 h 185"/>
                <a:gd name="T82" fmla="*/ 5 w 335"/>
                <a:gd name="T83" fmla="*/ 0 h 185"/>
                <a:gd name="T84" fmla="*/ 6 w 335"/>
                <a:gd name="T85" fmla="*/ 0 h 1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5"/>
                <a:gd name="T130" fmla="*/ 0 h 185"/>
                <a:gd name="T131" fmla="*/ 335 w 335"/>
                <a:gd name="T132" fmla="*/ 185 h 1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5" h="185">
                  <a:moveTo>
                    <a:pt x="334" y="15"/>
                  </a:moveTo>
                  <a:lnTo>
                    <a:pt x="332" y="56"/>
                  </a:lnTo>
                  <a:lnTo>
                    <a:pt x="333" y="96"/>
                  </a:lnTo>
                  <a:lnTo>
                    <a:pt x="334" y="136"/>
                  </a:lnTo>
                  <a:lnTo>
                    <a:pt x="335" y="177"/>
                  </a:lnTo>
                  <a:lnTo>
                    <a:pt x="331" y="179"/>
                  </a:lnTo>
                  <a:lnTo>
                    <a:pt x="319" y="181"/>
                  </a:lnTo>
                  <a:lnTo>
                    <a:pt x="304" y="182"/>
                  </a:lnTo>
                  <a:lnTo>
                    <a:pt x="283" y="184"/>
                  </a:lnTo>
                  <a:lnTo>
                    <a:pt x="260" y="185"/>
                  </a:lnTo>
                  <a:lnTo>
                    <a:pt x="235" y="185"/>
                  </a:lnTo>
                  <a:lnTo>
                    <a:pt x="206" y="185"/>
                  </a:lnTo>
                  <a:lnTo>
                    <a:pt x="179" y="185"/>
                  </a:lnTo>
                  <a:lnTo>
                    <a:pt x="149" y="185"/>
                  </a:lnTo>
                  <a:lnTo>
                    <a:pt x="120" y="184"/>
                  </a:lnTo>
                  <a:lnTo>
                    <a:pt x="93" y="184"/>
                  </a:lnTo>
                  <a:lnTo>
                    <a:pt x="68" y="182"/>
                  </a:lnTo>
                  <a:lnTo>
                    <a:pt x="46" y="182"/>
                  </a:lnTo>
                  <a:lnTo>
                    <a:pt x="26" y="181"/>
                  </a:lnTo>
                  <a:lnTo>
                    <a:pt x="13" y="181"/>
                  </a:lnTo>
                  <a:lnTo>
                    <a:pt x="3" y="181"/>
                  </a:lnTo>
                  <a:lnTo>
                    <a:pt x="2" y="143"/>
                  </a:lnTo>
                  <a:lnTo>
                    <a:pt x="3" y="143"/>
                  </a:lnTo>
                  <a:lnTo>
                    <a:pt x="1" y="116"/>
                  </a:lnTo>
                  <a:lnTo>
                    <a:pt x="0" y="76"/>
                  </a:lnTo>
                  <a:lnTo>
                    <a:pt x="0" y="38"/>
                  </a:lnTo>
                  <a:lnTo>
                    <a:pt x="3" y="14"/>
                  </a:lnTo>
                  <a:lnTo>
                    <a:pt x="23" y="11"/>
                  </a:lnTo>
                  <a:lnTo>
                    <a:pt x="43" y="9"/>
                  </a:lnTo>
                  <a:lnTo>
                    <a:pt x="62" y="6"/>
                  </a:lnTo>
                  <a:lnTo>
                    <a:pt x="83" y="4"/>
                  </a:lnTo>
                  <a:lnTo>
                    <a:pt x="104" y="3"/>
                  </a:lnTo>
                  <a:lnTo>
                    <a:pt x="124" y="2"/>
                  </a:lnTo>
                  <a:lnTo>
                    <a:pt x="145" y="0"/>
                  </a:lnTo>
                  <a:lnTo>
                    <a:pt x="166" y="0"/>
                  </a:lnTo>
                  <a:lnTo>
                    <a:pt x="188" y="0"/>
                  </a:lnTo>
                  <a:lnTo>
                    <a:pt x="208" y="2"/>
                  </a:lnTo>
                  <a:lnTo>
                    <a:pt x="230" y="3"/>
                  </a:lnTo>
                  <a:lnTo>
                    <a:pt x="251" y="4"/>
                  </a:lnTo>
                  <a:lnTo>
                    <a:pt x="272" y="6"/>
                  </a:lnTo>
                  <a:lnTo>
                    <a:pt x="293" y="9"/>
                  </a:lnTo>
                  <a:lnTo>
                    <a:pt x="313" y="12"/>
                  </a:lnTo>
                  <a:lnTo>
                    <a:pt x="334" y="15"/>
                  </a:lnTo>
                  <a:close/>
                </a:path>
              </a:pathLst>
            </a:custGeom>
            <a:solidFill>
              <a:srgbClr val="6B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084" y="1082"/>
              <a:ext cx="399" cy="316"/>
            </a:xfrm>
            <a:custGeom>
              <a:avLst/>
              <a:gdLst>
                <a:gd name="T0" fmla="*/ 6 w 799"/>
                <a:gd name="T1" fmla="*/ 2 h 630"/>
                <a:gd name="T2" fmla="*/ 6 w 799"/>
                <a:gd name="T3" fmla="*/ 3 h 630"/>
                <a:gd name="T4" fmla="*/ 6 w 799"/>
                <a:gd name="T5" fmla="*/ 3 h 630"/>
                <a:gd name="T6" fmla="*/ 7 w 799"/>
                <a:gd name="T7" fmla="*/ 3 h 630"/>
                <a:gd name="T8" fmla="*/ 7 w 799"/>
                <a:gd name="T9" fmla="*/ 3 h 630"/>
                <a:gd name="T10" fmla="*/ 8 w 799"/>
                <a:gd name="T11" fmla="*/ 3 h 630"/>
                <a:gd name="T12" fmla="*/ 9 w 799"/>
                <a:gd name="T13" fmla="*/ 3 h 630"/>
                <a:gd name="T14" fmla="*/ 10 w 799"/>
                <a:gd name="T15" fmla="*/ 3 h 630"/>
                <a:gd name="T16" fmla="*/ 11 w 799"/>
                <a:gd name="T17" fmla="*/ 3 h 630"/>
                <a:gd name="T18" fmla="*/ 12 w 799"/>
                <a:gd name="T19" fmla="*/ 3 h 630"/>
                <a:gd name="T20" fmla="*/ 12 w 799"/>
                <a:gd name="T21" fmla="*/ 4 h 630"/>
                <a:gd name="T22" fmla="*/ 11 w 799"/>
                <a:gd name="T23" fmla="*/ 4 h 630"/>
                <a:gd name="T24" fmla="*/ 10 w 799"/>
                <a:gd name="T25" fmla="*/ 4 h 630"/>
                <a:gd name="T26" fmla="*/ 10 w 799"/>
                <a:gd name="T27" fmla="*/ 4 h 630"/>
                <a:gd name="T28" fmla="*/ 9 w 799"/>
                <a:gd name="T29" fmla="*/ 4 h 630"/>
                <a:gd name="T30" fmla="*/ 9 w 799"/>
                <a:gd name="T31" fmla="*/ 4 h 630"/>
                <a:gd name="T32" fmla="*/ 8 w 799"/>
                <a:gd name="T33" fmla="*/ 4 h 630"/>
                <a:gd name="T34" fmla="*/ 8 w 799"/>
                <a:gd name="T35" fmla="*/ 4 h 630"/>
                <a:gd name="T36" fmla="*/ 7 w 799"/>
                <a:gd name="T37" fmla="*/ 4 h 630"/>
                <a:gd name="T38" fmla="*/ 6 w 799"/>
                <a:gd name="T39" fmla="*/ 4 h 630"/>
                <a:gd name="T40" fmla="*/ 6 w 799"/>
                <a:gd name="T41" fmla="*/ 5 h 630"/>
                <a:gd name="T42" fmla="*/ 6 w 799"/>
                <a:gd name="T43" fmla="*/ 8 h 630"/>
                <a:gd name="T44" fmla="*/ 6 w 799"/>
                <a:gd name="T45" fmla="*/ 9 h 630"/>
                <a:gd name="T46" fmla="*/ 6 w 799"/>
                <a:gd name="T47" fmla="*/ 10 h 630"/>
                <a:gd name="T48" fmla="*/ 6 w 799"/>
                <a:gd name="T49" fmla="*/ 7 h 630"/>
                <a:gd name="T50" fmla="*/ 5 w 799"/>
                <a:gd name="T51" fmla="*/ 4 h 630"/>
                <a:gd name="T52" fmla="*/ 4 w 799"/>
                <a:gd name="T53" fmla="*/ 4 h 630"/>
                <a:gd name="T54" fmla="*/ 3 w 799"/>
                <a:gd name="T55" fmla="*/ 4 h 630"/>
                <a:gd name="T56" fmla="*/ 3 w 799"/>
                <a:gd name="T57" fmla="*/ 4 h 630"/>
                <a:gd name="T58" fmla="*/ 2 w 799"/>
                <a:gd name="T59" fmla="*/ 4 h 630"/>
                <a:gd name="T60" fmla="*/ 1 w 799"/>
                <a:gd name="T61" fmla="*/ 4 h 630"/>
                <a:gd name="T62" fmla="*/ 1 w 799"/>
                <a:gd name="T63" fmla="*/ 4 h 630"/>
                <a:gd name="T64" fmla="*/ 0 w 799"/>
                <a:gd name="T65" fmla="*/ 4 h 630"/>
                <a:gd name="T66" fmla="*/ 0 w 799"/>
                <a:gd name="T67" fmla="*/ 4 h 630"/>
                <a:gd name="T68" fmla="*/ 0 w 799"/>
                <a:gd name="T69" fmla="*/ 4 h 630"/>
                <a:gd name="T70" fmla="*/ 1 w 799"/>
                <a:gd name="T71" fmla="*/ 4 h 630"/>
                <a:gd name="T72" fmla="*/ 2 w 799"/>
                <a:gd name="T73" fmla="*/ 4 h 630"/>
                <a:gd name="T74" fmla="*/ 3 w 799"/>
                <a:gd name="T75" fmla="*/ 3 h 630"/>
                <a:gd name="T76" fmla="*/ 4 w 799"/>
                <a:gd name="T77" fmla="*/ 3 h 630"/>
                <a:gd name="T78" fmla="*/ 5 w 799"/>
                <a:gd name="T79" fmla="*/ 4 h 630"/>
                <a:gd name="T80" fmla="*/ 5 w 799"/>
                <a:gd name="T81" fmla="*/ 4 h 630"/>
                <a:gd name="T82" fmla="*/ 5 w 799"/>
                <a:gd name="T83" fmla="*/ 4 h 630"/>
                <a:gd name="T84" fmla="*/ 5 w 799"/>
                <a:gd name="T85" fmla="*/ 3 h 630"/>
                <a:gd name="T86" fmla="*/ 5 w 799"/>
                <a:gd name="T87" fmla="*/ 1 h 630"/>
                <a:gd name="T88" fmla="*/ 6 w 799"/>
                <a:gd name="T89" fmla="*/ 1 h 630"/>
                <a:gd name="T90" fmla="*/ 6 w 799"/>
                <a:gd name="T91" fmla="*/ 1 h 630"/>
                <a:gd name="T92" fmla="*/ 6 w 799"/>
                <a:gd name="T93" fmla="*/ 0 h 6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630"/>
                <a:gd name="T143" fmla="*/ 799 w 799"/>
                <a:gd name="T144" fmla="*/ 630 h 6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630">
                  <a:moveTo>
                    <a:pt x="418" y="0"/>
                  </a:moveTo>
                  <a:lnTo>
                    <a:pt x="418" y="46"/>
                  </a:lnTo>
                  <a:lnTo>
                    <a:pt x="420" y="92"/>
                  </a:lnTo>
                  <a:lnTo>
                    <a:pt x="421" y="139"/>
                  </a:lnTo>
                  <a:lnTo>
                    <a:pt x="422" y="185"/>
                  </a:lnTo>
                  <a:lnTo>
                    <a:pt x="425" y="185"/>
                  </a:lnTo>
                  <a:lnTo>
                    <a:pt x="429" y="185"/>
                  </a:lnTo>
                  <a:lnTo>
                    <a:pt x="432" y="187"/>
                  </a:lnTo>
                  <a:lnTo>
                    <a:pt x="438" y="188"/>
                  </a:lnTo>
                  <a:lnTo>
                    <a:pt x="443" y="189"/>
                  </a:lnTo>
                  <a:lnTo>
                    <a:pt x="450" y="190"/>
                  </a:lnTo>
                  <a:lnTo>
                    <a:pt x="455" y="189"/>
                  </a:lnTo>
                  <a:lnTo>
                    <a:pt x="462" y="188"/>
                  </a:lnTo>
                  <a:lnTo>
                    <a:pt x="483" y="188"/>
                  </a:lnTo>
                  <a:lnTo>
                    <a:pt x="504" y="187"/>
                  </a:lnTo>
                  <a:lnTo>
                    <a:pt x="524" y="187"/>
                  </a:lnTo>
                  <a:lnTo>
                    <a:pt x="545" y="187"/>
                  </a:lnTo>
                  <a:lnTo>
                    <a:pt x="566" y="187"/>
                  </a:lnTo>
                  <a:lnTo>
                    <a:pt x="587" y="187"/>
                  </a:lnTo>
                  <a:lnTo>
                    <a:pt x="607" y="187"/>
                  </a:lnTo>
                  <a:lnTo>
                    <a:pt x="628" y="187"/>
                  </a:lnTo>
                  <a:lnTo>
                    <a:pt x="649" y="187"/>
                  </a:lnTo>
                  <a:lnTo>
                    <a:pt x="670" y="187"/>
                  </a:lnTo>
                  <a:lnTo>
                    <a:pt x="690" y="187"/>
                  </a:lnTo>
                  <a:lnTo>
                    <a:pt x="711" y="187"/>
                  </a:lnTo>
                  <a:lnTo>
                    <a:pt x="731" y="187"/>
                  </a:lnTo>
                  <a:lnTo>
                    <a:pt x="751" y="187"/>
                  </a:lnTo>
                  <a:lnTo>
                    <a:pt x="772" y="187"/>
                  </a:lnTo>
                  <a:lnTo>
                    <a:pt x="793" y="187"/>
                  </a:lnTo>
                  <a:lnTo>
                    <a:pt x="799" y="191"/>
                  </a:lnTo>
                  <a:lnTo>
                    <a:pt x="799" y="198"/>
                  </a:lnTo>
                  <a:lnTo>
                    <a:pt x="796" y="205"/>
                  </a:lnTo>
                  <a:lnTo>
                    <a:pt x="796" y="212"/>
                  </a:lnTo>
                  <a:lnTo>
                    <a:pt x="791" y="214"/>
                  </a:lnTo>
                  <a:lnTo>
                    <a:pt x="776" y="215"/>
                  </a:lnTo>
                  <a:lnTo>
                    <a:pt x="755" y="215"/>
                  </a:lnTo>
                  <a:lnTo>
                    <a:pt x="731" y="215"/>
                  </a:lnTo>
                  <a:lnTo>
                    <a:pt x="705" y="214"/>
                  </a:lnTo>
                  <a:lnTo>
                    <a:pt x="682" y="213"/>
                  </a:lnTo>
                  <a:lnTo>
                    <a:pt x="664" y="213"/>
                  </a:lnTo>
                  <a:lnTo>
                    <a:pt x="651" y="212"/>
                  </a:lnTo>
                  <a:lnTo>
                    <a:pt x="651" y="214"/>
                  </a:lnTo>
                  <a:lnTo>
                    <a:pt x="640" y="215"/>
                  </a:lnTo>
                  <a:lnTo>
                    <a:pt x="628" y="215"/>
                  </a:lnTo>
                  <a:lnTo>
                    <a:pt x="617" y="215"/>
                  </a:lnTo>
                  <a:lnTo>
                    <a:pt x="606" y="215"/>
                  </a:lnTo>
                  <a:lnTo>
                    <a:pt x="595" y="215"/>
                  </a:lnTo>
                  <a:lnTo>
                    <a:pt x="583" y="215"/>
                  </a:lnTo>
                  <a:lnTo>
                    <a:pt x="572" y="215"/>
                  </a:lnTo>
                  <a:lnTo>
                    <a:pt x="561" y="215"/>
                  </a:lnTo>
                  <a:lnTo>
                    <a:pt x="561" y="214"/>
                  </a:lnTo>
                  <a:lnTo>
                    <a:pt x="545" y="216"/>
                  </a:lnTo>
                  <a:lnTo>
                    <a:pt x="529" y="216"/>
                  </a:lnTo>
                  <a:lnTo>
                    <a:pt x="512" y="218"/>
                  </a:lnTo>
                  <a:lnTo>
                    <a:pt x="496" y="218"/>
                  </a:lnTo>
                  <a:lnTo>
                    <a:pt x="480" y="218"/>
                  </a:lnTo>
                  <a:lnTo>
                    <a:pt x="463" y="218"/>
                  </a:lnTo>
                  <a:lnTo>
                    <a:pt x="447" y="219"/>
                  </a:lnTo>
                  <a:lnTo>
                    <a:pt x="433" y="221"/>
                  </a:lnTo>
                  <a:lnTo>
                    <a:pt x="427" y="236"/>
                  </a:lnTo>
                  <a:lnTo>
                    <a:pt x="424" y="252"/>
                  </a:lnTo>
                  <a:lnTo>
                    <a:pt x="424" y="267"/>
                  </a:lnTo>
                  <a:lnTo>
                    <a:pt x="424" y="281"/>
                  </a:lnTo>
                  <a:lnTo>
                    <a:pt x="427" y="333"/>
                  </a:lnTo>
                  <a:lnTo>
                    <a:pt x="429" y="390"/>
                  </a:lnTo>
                  <a:lnTo>
                    <a:pt x="430" y="449"/>
                  </a:lnTo>
                  <a:lnTo>
                    <a:pt x="431" y="506"/>
                  </a:lnTo>
                  <a:lnTo>
                    <a:pt x="430" y="506"/>
                  </a:lnTo>
                  <a:lnTo>
                    <a:pt x="432" y="537"/>
                  </a:lnTo>
                  <a:lnTo>
                    <a:pt x="433" y="568"/>
                  </a:lnTo>
                  <a:lnTo>
                    <a:pt x="433" y="599"/>
                  </a:lnTo>
                  <a:lnTo>
                    <a:pt x="433" y="630"/>
                  </a:lnTo>
                  <a:lnTo>
                    <a:pt x="394" y="630"/>
                  </a:lnTo>
                  <a:lnTo>
                    <a:pt x="390" y="530"/>
                  </a:lnTo>
                  <a:lnTo>
                    <a:pt x="386" y="428"/>
                  </a:lnTo>
                  <a:lnTo>
                    <a:pt x="384" y="327"/>
                  </a:lnTo>
                  <a:lnTo>
                    <a:pt x="383" y="226"/>
                  </a:lnTo>
                  <a:lnTo>
                    <a:pt x="376" y="222"/>
                  </a:lnTo>
                  <a:lnTo>
                    <a:pt x="361" y="221"/>
                  </a:lnTo>
                  <a:lnTo>
                    <a:pt x="340" y="220"/>
                  </a:lnTo>
                  <a:lnTo>
                    <a:pt x="317" y="219"/>
                  </a:lnTo>
                  <a:lnTo>
                    <a:pt x="293" y="220"/>
                  </a:lnTo>
                  <a:lnTo>
                    <a:pt x="271" y="220"/>
                  </a:lnTo>
                  <a:lnTo>
                    <a:pt x="255" y="220"/>
                  </a:lnTo>
                  <a:lnTo>
                    <a:pt x="246" y="220"/>
                  </a:lnTo>
                  <a:lnTo>
                    <a:pt x="231" y="219"/>
                  </a:lnTo>
                  <a:lnTo>
                    <a:pt x="215" y="219"/>
                  </a:lnTo>
                  <a:lnTo>
                    <a:pt x="200" y="219"/>
                  </a:lnTo>
                  <a:lnTo>
                    <a:pt x="185" y="219"/>
                  </a:lnTo>
                  <a:lnTo>
                    <a:pt x="170" y="218"/>
                  </a:lnTo>
                  <a:lnTo>
                    <a:pt x="155" y="218"/>
                  </a:lnTo>
                  <a:lnTo>
                    <a:pt x="140" y="219"/>
                  </a:lnTo>
                  <a:lnTo>
                    <a:pt x="124" y="219"/>
                  </a:lnTo>
                  <a:lnTo>
                    <a:pt x="109" y="219"/>
                  </a:lnTo>
                  <a:lnTo>
                    <a:pt x="94" y="219"/>
                  </a:lnTo>
                  <a:lnTo>
                    <a:pt x="79" y="219"/>
                  </a:lnTo>
                  <a:lnTo>
                    <a:pt x="64" y="220"/>
                  </a:lnTo>
                  <a:lnTo>
                    <a:pt x="48" y="220"/>
                  </a:lnTo>
                  <a:lnTo>
                    <a:pt x="33" y="220"/>
                  </a:lnTo>
                  <a:lnTo>
                    <a:pt x="16" y="221"/>
                  </a:lnTo>
                  <a:lnTo>
                    <a:pt x="1" y="221"/>
                  </a:lnTo>
                  <a:lnTo>
                    <a:pt x="0" y="215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2" y="195"/>
                  </a:lnTo>
                  <a:lnTo>
                    <a:pt x="44" y="195"/>
                  </a:lnTo>
                  <a:lnTo>
                    <a:pt x="65" y="195"/>
                  </a:lnTo>
                  <a:lnTo>
                    <a:pt x="87" y="195"/>
                  </a:lnTo>
                  <a:lnTo>
                    <a:pt x="109" y="195"/>
                  </a:lnTo>
                  <a:lnTo>
                    <a:pt x="131" y="193"/>
                  </a:lnTo>
                  <a:lnTo>
                    <a:pt x="152" y="193"/>
                  </a:lnTo>
                  <a:lnTo>
                    <a:pt x="174" y="192"/>
                  </a:lnTo>
                  <a:lnTo>
                    <a:pt x="195" y="192"/>
                  </a:lnTo>
                  <a:lnTo>
                    <a:pt x="217" y="192"/>
                  </a:lnTo>
                  <a:lnTo>
                    <a:pt x="239" y="192"/>
                  </a:lnTo>
                  <a:lnTo>
                    <a:pt x="260" y="192"/>
                  </a:lnTo>
                  <a:lnTo>
                    <a:pt x="280" y="192"/>
                  </a:lnTo>
                  <a:lnTo>
                    <a:pt x="301" y="192"/>
                  </a:lnTo>
                  <a:lnTo>
                    <a:pt x="322" y="193"/>
                  </a:lnTo>
                  <a:lnTo>
                    <a:pt x="342" y="195"/>
                  </a:lnTo>
                  <a:lnTo>
                    <a:pt x="347" y="196"/>
                  </a:lnTo>
                  <a:lnTo>
                    <a:pt x="351" y="196"/>
                  </a:lnTo>
                  <a:lnTo>
                    <a:pt x="355" y="196"/>
                  </a:lnTo>
                  <a:lnTo>
                    <a:pt x="360" y="196"/>
                  </a:lnTo>
                  <a:lnTo>
                    <a:pt x="364" y="195"/>
                  </a:lnTo>
                  <a:lnTo>
                    <a:pt x="369" y="193"/>
                  </a:lnTo>
                  <a:lnTo>
                    <a:pt x="374" y="191"/>
                  </a:lnTo>
                  <a:lnTo>
                    <a:pt x="378" y="190"/>
                  </a:lnTo>
                  <a:lnTo>
                    <a:pt x="379" y="145"/>
                  </a:lnTo>
                  <a:lnTo>
                    <a:pt x="379" y="100"/>
                  </a:lnTo>
                  <a:lnTo>
                    <a:pt x="378" y="55"/>
                  </a:lnTo>
                  <a:lnTo>
                    <a:pt x="377" y="9"/>
                  </a:lnTo>
                  <a:lnTo>
                    <a:pt x="382" y="7"/>
                  </a:lnTo>
                  <a:lnTo>
                    <a:pt x="386" y="6"/>
                  </a:lnTo>
                  <a:lnTo>
                    <a:pt x="392" y="5"/>
                  </a:lnTo>
                  <a:lnTo>
                    <a:pt x="397" y="3"/>
                  </a:lnTo>
                  <a:lnTo>
                    <a:pt x="402" y="3"/>
                  </a:lnTo>
                  <a:lnTo>
                    <a:pt x="408" y="2"/>
                  </a:lnTo>
                  <a:lnTo>
                    <a:pt x="413" y="1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7751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48" y="1085"/>
              <a:ext cx="488" cy="370"/>
            </a:xfrm>
            <a:custGeom>
              <a:avLst/>
              <a:gdLst>
                <a:gd name="T0" fmla="*/ 14 w 977"/>
                <a:gd name="T1" fmla="*/ 1 h 740"/>
                <a:gd name="T2" fmla="*/ 14 w 977"/>
                <a:gd name="T3" fmla="*/ 3 h 740"/>
                <a:gd name="T4" fmla="*/ 15 w 977"/>
                <a:gd name="T5" fmla="*/ 6 h 740"/>
                <a:gd name="T6" fmla="*/ 15 w 977"/>
                <a:gd name="T7" fmla="*/ 10 h 740"/>
                <a:gd name="T8" fmla="*/ 14 w 977"/>
                <a:gd name="T9" fmla="*/ 12 h 740"/>
                <a:gd name="T10" fmla="*/ 14 w 977"/>
                <a:gd name="T11" fmla="*/ 12 h 740"/>
                <a:gd name="T12" fmla="*/ 13 w 977"/>
                <a:gd name="T13" fmla="*/ 12 h 740"/>
                <a:gd name="T14" fmla="*/ 12 w 977"/>
                <a:gd name="T15" fmla="*/ 12 h 740"/>
                <a:gd name="T16" fmla="*/ 12 w 977"/>
                <a:gd name="T17" fmla="*/ 12 h 740"/>
                <a:gd name="T18" fmla="*/ 11 w 977"/>
                <a:gd name="T19" fmla="*/ 12 h 740"/>
                <a:gd name="T20" fmla="*/ 11 w 977"/>
                <a:gd name="T21" fmla="*/ 12 h 740"/>
                <a:gd name="T22" fmla="*/ 10 w 977"/>
                <a:gd name="T23" fmla="*/ 12 h 740"/>
                <a:gd name="T24" fmla="*/ 9 w 977"/>
                <a:gd name="T25" fmla="*/ 12 h 740"/>
                <a:gd name="T26" fmla="*/ 8 w 977"/>
                <a:gd name="T27" fmla="*/ 12 h 740"/>
                <a:gd name="T28" fmla="*/ 7 w 977"/>
                <a:gd name="T29" fmla="*/ 12 h 740"/>
                <a:gd name="T30" fmla="*/ 7 w 977"/>
                <a:gd name="T31" fmla="*/ 12 h 740"/>
                <a:gd name="T32" fmla="*/ 6 w 977"/>
                <a:gd name="T33" fmla="*/ 12 h 740"/>
                <a:gd name="T34" fmla="*/ 5 w 977"/>
                <a:gd name="T35" fmla="*/ 12 h 740"/>
                <a:gd name="T36" fmla="*/ 4 w 977"/>
                <a:gd name="T37" fmla="*/ 12 h 740"/>
                <a:gd name="T38" fmla="*/ 4 w 977"/>
                <a:gd name="T39" fmla="*/ 12 h 740"/>
                <a:gd name="T40" fmla="*/ 3 w 977"/>
                <a:gd name="T41" fmla="*/ 12 h 740"/>
                <a:gd name="T42" fmla="*/ 2 w 977"/>
                <a:gd name="T43" fmla="*/ 12 h 740"/>
                <a:gd name="T44" fmla="*/ 1 w 977"/>
                <a:gd name="T45" fmla="*/ 12 h 740"/>
                <a:gd name="T46" fmla="*/ 0 w 977"/>
                <a:gd name="T47" fmla="*/ 12 h 740"/>
                <a:gd name="T48" fmla="*/ 0 w 977"/>
                <a:gd name="T49" fmla="*/ 12 h 740"/>
                <a:gd name="T50" fmla="*/ 0 w 977"/>
                <a:gd name="T51" fmla="*/ 7 h 740"/>
                <a:gd name="T52" fmla="*/ 0 w 977"/>
                <a:gd name="T53" fmla="*/ 3 h 740"/>
                <a:gd name="T54" fmla="*/ 0 w 977"/>
                <a:gd name="T55" fmla="*/ 5 h 740"/>
                <a:gd name="T56" fmla="*/ 0 w 977"/>
                <a:gd name="T57" fmla="*/ 6 h 740"/>
                <a:gd name="T58" fmla="*/ 0 w 977"/>
                <a:gd name="T59" fmla="*/ 9 h 740"/>
                <a:gd name="T60" fmla="*/ 0 w 977"/>
                <a:gd name="T61" fmla="*/ 9 h 740"/>
                <a:gd name="T62" fmla="*/ 0 w 977"/>
                <a:gd name="T63" fmla="*/ 9 h 740"/>
                <a:gd name="T64" fmla="*/ 0 w 977"/>
                <a:gd name="T65" fmla="*/ 10 h 740"/>
                <a:gd name="T66" fmla="*/ 0 w 977"/>
                <a:gd name="T67" fmla="*/ 10 h 740"/>
                <a:gd name="T68" fmla="*/ 1 w 977"/>
                <a:gd name="T69" fmla="*/ 11 h 740"/>
                <a:gd name="T70" fmla="*/ 1 w 977"/>
                <a:gd name="T71" fmla="*/ 11 h 740"/>
                <a:gd name="T72" fmla="*/ 2 w 977"/>
                <a:gd name="T73" fmla="*/ 11 h 740"/>
                <a:gd name="T74" fmla="*/ 2 w 977"/>
                <a:gd name="T75" fmla="*/ 11 h 740"/>
                <a:gd name="T76" fmla="*/ 3 w 977"/>
                <a:gd name="T77" fmla="*/ 11 h 740"/>
                <a:gd name="T78" fmla="*/ 4 w 977"/>
                <a:gd name="T79" fmla="*/ 11 h 740"/>
                <a:gd name="T80" fmla="*/ 4 w 977"/>
                <a:gd name="T81" fmla="*/ 11 h 740"/>
                <a:gd name="T82" fmla="*/ 5 w 977"/>
                <a:gd name="T83" fmla="*/ 11 h 740"/>
                <a:gd name="T84" fmla="*/ 6 w 977"/>
                <a:gd name="T85" fmla="*/ 11 h 740"/>
                <a:gd name="T86" fmla="*/ 7 w 977"/>
                <a:gd name="T87" fmla="*/ 11 h 740"/>
                <a:gd name="T88" fmla="*/ 7 w 977"/>
                <a:gd name="T89" fmla="*/ 11 h 740"/>
                <a:gd name="T90" fmla="*/ 8 w 977"/>
                <a:gd name="T91" fmla="*/ 11 h 740"/>
                <a:gd name="T92" fmla="*/ 9 w 977"/>
                <a:gd name="T93" fmla="*/ 11 h 740"/>
                <a:gd name="T94" fmla="*/ 10 w 977"/>
                <a:gd name="T95" fmla="*/ 11 h 740"/>
                <a:gd name="T96" fmla="*/ 11 w 977"/>
                <a:gd name="T97" fmla="*/ 11 h 740"/>
                <a:gd name="T98" fmla="*/ 12 w 977"/>
                <a:gd name="T99" fmla="*/ 11 h 740"/>
                <a:gd name="T100" fmla="*/ 12 w 977"/>
                <a:gd name="T101" fmla="*/ 11 h 740"/>
                <a:gd name="T102" fmla="*/ 13 w 977"/>
                <a:gd name="T103" fmla="*/ 11 h 740"/>
                <a:gd name="T104" fmla="*/ 13 w 977"/>
                <a:gd name="T105" fmla="*/ 11 h 740"/>
                <a:gd name="T106" fmla="*/ 14 w 977"/>
                <a:gd name="T107" fmla="*/ 11 h 740"/>
                <a:gd name="T108" fmla="*/ 14 w 977"/>
                <a:gd name="T109" fmla="*/ 7 h 740"/>
                <a:gd name="T110" fmla="*/ 13 w 977"/>
                <a:gd name="T111" fmla="*/ 3 h 740"/>
                <a:gd name="T112" fmla="*/ 14 w 977"/>
                <a:gd name="T113" fmla="*/ 0 h 740"/>
                <a:gd name="T114" fmla="*/ 14 w 977"/>
                <a:gd name="T115" fmla="*/ 1 h 740"/>
                <a:gd name="T116" fmla="*/ 14 w 977"/>
                <a:gd name="T117" fmla="*/ 1 h 740"/>
                <a:gd name="T118" fmla="*/ 14 w 977"/>
                <a:gd name="T119" fmla="*/ 1 h 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77"/>
                <a:gd name="T181" fmla="*/ 0 h 740"/>
                <a:gd name="T182" fmla="*/ 977 w 977"/>
                <a:gd name="T183" fmla="*/ 740 h 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77" h="740">
                  <a:moveTo>
                    <a:pt x="942" y="17"/>
                  </a:moveTo>
                  <a:lnTo>
                    <a:pt x="944" y="72"/>
                  </a:lnTo>
                  <a:lnTo>
                    <a:pt x="947" y="127"/>
                  </a:lnTo>
                  <a:lnTo>
                    <a:pt x="950" y="183"/>
                  </a:lnTo>
                  <a:lnTo>
                    <a:pt x="955" y="238"/>
                  </a:lnTo>
                  <a:lnTo>
                    <a:pt x="962" y="362"/>
                  </a:lnTo>
                  <a:lnTo>
                    <a:pt x="966" y="489"/>
                  </a:lnTo>
                  <a:lnTo>
                    <a:pt x="970" y="613"/>
                  </a:lnTo>
                  <a:lnTo>
                    <a:pt x="977" y="737"/>
                  </a:lnTo>
                  <a:lnTo>
                    <a:pt x="955" y="738"/>
                  </a:lnTo>
                  <a:lnTo>
                    <a:pt x="933" y="739"/>
                  </a:lnTo>
                  <a:lnTo>
                    <a:pt x="911" y="740"/>
                  </a:lnTo>
                  <a:lnTo>
                    <a:pt x="888" y="740"/>
                  </a:lnTo>
                  <a:lnTo>
                    <a:pt x="866" y="740"/>
                  </a:lnTo>
                  <a:lnTo>
                    <a:pt x="844" y="739"/>
                  </a:lnTo>
                  <a:lnTo>
                    <a:pt x="822" y="739"/>
                  </a:lnTo>
                  <a:lnTo>
                    <a:pt x="803" y="738"/>
                  </a:lnTo>
                  <a:lnTo>
                    <a:pt x="803" y="737"/>
                  </a:lnTo>
                  <a:lnTo>
                    <a:pt x="778" y="738"/>
                  </a:lnTo>
                  <a:lnTo>
                    <a:pt x="753" y="738"/>
                  </a:lnTo>
                  <a:lnTo>
                    <a:pt x="729" y="738"/>
                  </a:lnTo>
                  <a:lnTo>
                    <a:pt x="705" y="739"/>
                  </a:lnTo>
                  <a:lnTo>
                    <a:pt x="679" y="739"/>
                  </a:lnTo>
                  <a:lnTo>
                    <a:pt x="655" y="739"/>
                  </a:lnTo>
                  <a:lnTo>
                    <a:pt x="630" y="739"/>
                  </a:lnTo>
                  <a:lnTo>
                    <a:pt x="606" y="739"/>
                  </a:lnTo>
                  <a:lnTo>
                    <a:pt x="580" y="739"/>
                  </a:lnTo>
                  <a:lnTo>
                    <a:pt x="555" y="739"/>
                  </a:lnTo>
                  <a:lnTo>
                    <a:pt x="531" y="739"/>
                  </a:lnTo>
                  <a:lnTo>
                    <a:pt x="505" y="738"/>
                  </a:lnTo>
                  <a:lnTo>
                    <a:pt x="480" y="738"/>
                  </a:lnTo>
                  <a:lnTo>
                    <a:pt x="456" y="738"/>
                  </a:lnTo>
                  <a:lnTo>
                    <a:pt x="431" y="737"/>
                  </a:lnTo>
                  <a:lnTo>
                    <a:pt x="405" y="737"/>
                  </a:lnTo>
                  <a:lnTo>
                    <a:pt x="381" y="736"/>
                  </a:lnTo>
                  <a:lnTo>
                    <a:pt x="356" y="736"/>
                  </a:lnTo>
                  <a:lnTo>
                    <a:pt x="330" y="734"/>
                  </a:lnTo>
                  <a:lnTo>
                    <a:pt x="306" y="734"/>
                  </a:lnTo>
                  <a:lnTo>
                    <a:pt x="281" y="733"/>
                  </a:lnTo>
                  <a:lnTo>
                    <a:pt x="256" y="733"/>
                  </a:lnTo>
                  <a:lnTo>
                    <a:pt x="231" y="732"/>
                  </a:lnTo>
                  <a:lnTo>
                    <a:pt x="206" y="731"/>
                  </a:lnTo>
                  <a:lnTo>
                    <a:pt x="182" y="731"/>
                  </a:lnTo>
                  <a:lnTo>
                    <a:pt x="156" y="730"/>
                  </a:lnTo>
                  <a:lnTo>
                    <a:pt x="132" y="730"/>
                  </a:lnTo>
                  <a:lnTo>
                    <a:pt x="108" y="729"/>
                  </a:lnTo>
                  <a:lnTo>
                    <a:pt x="83" y="729"/>
                  </a:lnTo>
                  <a:lnTo>
                    <a:pt x="59" y="729"/>
                  </a:lnTo>
                  <a:lnTo>
                    <a:pt x="34" y="728"/>
                  </a:lnTo>
                  <a:lnTo>
                    <a:pt x="10" y="728"/>
                  </a:lnTo>
                  <a:lnTo>
                    <a:pt x="8" y="601"/>
                  </a:lnTo>
                  <a:lnTo>
                    <a:pt x="6" y="475"/>
                  </a:lnTo>
                  <a:lnTo>
                    <a:pt x="2" y="351"/>
                  </a:lnTo>
                  <a:lnTo>
                    <a:pt x="0" y="228"/>
                  </a:lnTo>
                  <a:lnTo>
                    <a:pt x="45" y="192"/>
                  </a:lnTo>
                  <a:lnTo>
                    <a:pt x="47" y="274"/>
                  </a:lnTo>
                  <a:lnTo>
                    <a:pt x="50" y="353"/>
                  </a:lnTo>
                  <a:lnTo>
                    <a:pt x="53" y="431"/>
                  </a:lnTo>
                  <a:lnTo>
                    <a:pt x="53" y="512"/>
                  </a:lnTo>
                  <a:lnTo>
                    <a:pt x="55" y="520"/>
                  </a:lnTo>
                  <a:lnTo>
                    <a:pt x="56" y="529"/>
                  </a:lnTo>
                  <a:lnTo>
                    <a:pt x="56" y="539"/>
                  </a:lnTo>
                  <a:lnTo>
                    <a:pt x="55" y="548"/>
                  </a:lnTo>
                  <a:lnTo>
                    <a:pt x="54" y="548"/>
                  </a:lnTo>
                  <a:lnTo>
                    <a:pt x="57" y="569"/>
                  </a:lnTo>
                  <a:lnTo>
                    <a:pt x="59" y="590"/>
                  </a:lnTo>
                  <a:lnTo>
                    <a:pt x="59" y="613"/>
                  </a:lnTo>
                  <a:lnTo>
                    <a:pt x="59" y="637"/>
                  </a:lnTo>
                  <a:lnTo>
                    <a:pt x="63" y="640"/>
                  </a:lnTo>
                  <a:lnTo>
                    <a:pt x="73" y="642"/>
                  </a:lnTo>
                  <a:lnTo>
                    <a:pt x="86" y="643"/>
                  </a:lnTo>
                  <a:lnTo>
                    <a:pt x="102" y="646"/>
                  </a:lnTo>
                  <a:lnTo>
                    <a:pt x="121" y="647"/>
                  </a:lnTo>
                  <a:lnTo>
                    <a:pt x="141" y="648"/>
                  </a:lnTo>
                  <a:lnTo>
                    <a:pt x="163" y="648"/>
                  </a:lnTo>
                  <a:lnTo>
                    <a:pt x="186" y="649"/>
                  </a:lnTo>
                  <a:lnTo>
                    <a:pt x="209" y="649"/>
                  </a:lnTo>
                  <a:lnTo>
                    <a:pt x="231" y="649"/>
                  </a:lnTo>
                  <a:lnTo>
                    <a:pt x="253" y="649"/>
                  </a:lnTo>
                  <a:lnTo>
                    <a:pt x="274" y="649"/>
                  </a:lnTo>
                  <a:lnTo>
                    <a:pt x="292" y="648"/>
                  </a:lnTo>
                  <a:lnTo>
                    <a:pt x="308" y="648"/>
                  </a:lnTo>
                  <a:lnTo>
                    <a:pt x="320" y="648"/>
                  </a:lnTo>
                  <a:lnTo>
                    <a:pt x="329" y="648"/>
                  </a:lnTo>
                  <a:lnTo>
                    <a:pt x="360" y="648"/>
                  </a:lnTo>
                  <a:lnTo>
                    <a:pt x="390" y="649"/>
                  </a:lnTo>
                  <a:lnTo>
                    <a:pt x="421" y="649"/>
                  </a:lnTo>
                  <a:lnTo>
                    <a:pt x="451" y="650"/>
                  </a:lnTo>
                  <a:lnTo>
                    <a:pt x="481" y="650"/>
                  </a:lnTo>
                  <a:lnTo>
                    <a:pt x="511" y="652"/>
                  </a:lnTo>
                  <a:lnTo>
                    <a:pt x="541" y="652"/>
                  </a:lnTo>
                  <a:lnTo>
                    <a:pt x="571" y="652"/>
                  </a:lnTo>
                  <a:lnTo>
                    <a:pt x="601" y="653"/>
                  </a:lnTo>
                  <a:lnTo>
                    <a:pt x="632" y="653"/>
                  </a:lnTo>
                  <a:lnTo>
                    <a:pt x="662" y="654"/>
                  </a:lnTo>
                  <a:lnTo>
                    <a:pt x="692" y="654"/>
                  </a:lnTo>
                  <a:lnTo>
                    <a:pt x="723" y="655"/>
                  </a:lnTo>
                  <a:lnTo>
                    <a:pt x="754" y="655"/>
                  </a:lnTo>
                  <a:lnTo>
                    <a:pt x="785" y="656"/>
                  </a:lnTo>
                  <a:lnTo>
                    <a:pt x="818" y="656"/>
                  </a:lnTo>
                  <a:lnTo>
                    <a:pt x="818" y="657"/>
                  </a:lnTo>
                  <a:lnTo>
                    <a:pt x="827" y="656"/>
                  </a:lnTo>
                  <a:lnTo>
                    <a:pt x="840" y="656"/>
                  </a:lnTo>
                  <a:lnTo>
                    <a:pt x="855" y="657"/>
                  </a:lnTo>
                  <a:lnTo>
                    <a:pt x="871" y="657"/>
                  </a:lnTo>
                  <a:lnTo>
                    <a:pt x="886" y="657"/>
                  </a:lnTo>
                  <a:lnTo>
                    <a:pt x="898" y="655"/>
                  </a:lnTo>
                  <a:lnTo>
                    <a:pt x="909" y="650"/>
                  </a:lnTo>
                  <a:lnTo>
                    <a:pt x="912" y="643"/>
                  </a:lnTo>
                  <a:lnTo>
                    <a:pt x="905" y="481"/>
                  </a:lnTo>
                  <a:lnTo>
                    <a:pt x="898" y="321"/>
                  </a:lnTo>
                  <a:lnTo>
                    <a:pt x="894" y="161"/>
                  </a:lnTo>
                  <a:lnTo>
                    <a:pt x="891" y="0"/>
                  </a:lnTo>
                  <a:lnTo>
                    <a:pt x="898" y="0"/>
                  </a:lnTo>
                  <a:lnTo>
                    <a:pt x="906" y="1"/>
                  </a:lnTo>
                  <a:lnTo>
                    <a:pt x="913" y="2"/>
                  </a:lnTo>
                  <a:lnTo>
                    <a:pt x="920" y="3"/>
                  </a:lnTo>
                  <a:lnTo>
                    <a:pt x="926" y="5"/>
                  </a:lnTo>
                  <a:lnTo>
                    <a:pt x="932" y="9"/>
                  </a:lnTo>
                  <a:lnTo>
                    <a:pt x="937" y="12"/>
                  </a:lnTo>
                  <a:lnTo>
                    <a:pt x="942" y="17"/>
                  </a:lnTo>
                  <a:close/>
                </a:path>
              </a:pathLst>
            </a:custGeom>
            <a:solidFill>
              <a:srgbClr val="967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89" y="1092"/>
              <a:ext cx="163" cy="76"/>
            </a:xfrm>
            <a:custGeom>
              <a:avLst/>
              <a:gdLst>
                <a:gd name="T0" fmla="*/ 5 w 326"/>
                <a:gd name="T1" fmla="*/ 2 h 153"/>
                <a:gd name="T2" fmla="*/ 5 w 326"/>
                <a:gd name="T3" fmla="*/ 2 h 153"/>
                <a:gd name="T4" fmla="*/ 5 w 326"/>
                <a:gd name="T5" fmla="*/ 2 h 153"/>
                <a:gd name="T6" fmla="*/ 5 w 326"/>
                <a:gd name="T7" fmla="*/ 2 h 153"/>
                <a:gd name="T8" fmla="*/ 3 w 326"/>
                <a:gd name="T9" fmla="*/ 2 h 153"/>
                <a:gd name="T10" fmla="*/ 3 w 326"/>
                <a:gd name="T11" fmla="*/ 2 h 153"/>
                <a:gd name="T12" fmla="*/ 3 w 326"/>
                <a:gd name="T13" fmla="*/ 2 h 153"/>
                <a:gd name="T14" fmla="*/ 3 w 326"/>
                <a:gd name="T15" fmla="*/ 2 h 153"/>
                <a:gd name="T16" fmla="*/ 3 w 326"/>
                <a:gd name="T17" fmla="*/ 2 h 153"/>
                <a:gd name="T18" fmla="*/ 3 w 326"/>
                <a:gd name="T19" fmla="*/ 2 h 153"/>
                <a:gd name="T20" fmla="*/ 3 w 326"/>
                <a:gd name="T21" fmla="*/ 2 h 153"/>
                <a:gd name="T22" fmla="*/ 1 w 326"/>
                <a:gd name="T23" fmla="*/ 2 h 153"/>
                <a:gd name="T24" fmla="*/ 1 w 326"/>
                <a:gd name="T25" fmla="*/ 2 h 153"/>
                <a:gd name="T26" fmla="*/ 1 w 326"/>
                <a:gd name="T27" fmla="*/ 2 h 153"/>
                <a:gd name="T28" fmla="*/ 1 w 326"/>
                <a:gd name="T29" fmla="*/ 2 h 153"/>
                <a:gd name="T30" fmla="*/ 1 w 326"/>
                <a:gd name="T31" fmla="*/ 2 h 153"/>
                <a:gd name="T32" fmla="*/ 1 w 326"/>
                <a:gd name="T33" fmla="*/ 2 h 153"/>
                <a:gd name="T34" fmla="*/ 1 w 326"/>
                <a:gd name="T35" fmla="*/ 2 h 153"/>
                <a:gd name="T36" fmla="*/ 1 w 326"/>
                <a:gd name="T37" fmla="*/ 2 h 153"/>
                <a:gd name="T38" fmla="*/ 1 w 326"/>
                <a:gd name="T39" fmla="*/ 2 h 153"/>
                <a:gd name="T40" fmla="*/ 0 w 326"/>
                <a:gd name="T41" fmla="*/ 2 h 153"/>
                <a:gd name="T42" fmla="*/ 1 w 326"/>
                <a:gd name="T43" fmla="*/ 2 h 153"/>
                <a:gd name="T44" fmla="*/ 1 w 326"/>
                <a:gd name="T45" fmla="*/ 1 h 153"/>
                <a:gd name="T46" fmla="*/ 1 w 326"/>
                <a:gd name="T47" fmla="*/ 1 h 153"/>
                <a:gd name="T48" fmla="*/ 1 w 326"/>
                <a:gd name="T49" fmla="*/ 1 h 153"/>
                <a:gd name="T50" fmla="*/ 1 w 326"/>
                <a:gd name="T51" fmla="*/ 1 h 153"/>
                <a:gd name="T52" fmla="*/ 1 w 326"/>
                <a:gd name="T53" fmla="*/ 1 h 153"/>
                <a:gd name="T54" fmla="*/ 3 w 326"/>
                <a:gd name="T55" fmla="*/ 1 h 153"/>
                <a:gd name="T56" fmla="*/ 3 w 326"/>
                <a:gd name="T57" fmla="*/ 0 h 153"/>
                <a:gd name="T58" fmla="*/ 3 w 326"/>
                <a:gd name="T59" fmla="*/ 0 h 153"/>
                <a:gd name="T60" fmla="*/ 3 w 326"/>
                <a:gd name="T61" fmla="*/ 0 h 153"/>
                <a:gd name="T62" fmla="*/ 3 w 326"/>
                <a:gd name="T63" fmla="*/ 0 h 153"/>
                <a:gd name="T64" fmla="*/ 3 w 326"/>
                <a:gd name="T65" fmla="*/ 0 h 153"/>
                <a:gd name="T66" fmla="*/ 3 w 326"/>
                <a:gd name="T67" fmla="*/ 0 h 153"/>
                <a:gd name="T68" fmla="*/ 3 w 326"/>
                <a:gd name="T69" fmla="*/ 0 h 153"/>
                <a:gd name="T70" fmla="*/ 3 w 326"/>
                <a:gd name="T71" fmla="*/ 0 h 153"/>
                <a:gd name="T72" fmla="*/ 3 w 326"/>
                <a:gd name="T73" fmla="*/ 0 h 153"/>
                <a:gd name="T74" fmla="*/ 5 w 326"/>
                <a:gd name="T75" fmla="*/ 0 h 153"/>
                <a:gd name="T76" fmla="*/ 5 w 326"/>
                <a:gd name="T77" fmla="*/ 0 h 153"/>
                <a:gd name="T78" fmla="*/ 5 w 326"/>
                <a:gd name="T79" fmla="*/ 0 h 153"/>
                <a:gd name="T80" fmla="*/ 5 w 326"/>
                <a:gd name="T81" fmla="*/ 0 h 153"/>
                <a:gd name="T82" fmla="*/ 5 w 326"/>
                <a:gd name="T83" fmla="*/ 2 h 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6"/>
                <a:gd name="T127" fmla="*/ 0 h 153"/>
                <a:gd name="T128" fmla="*/ 326 w 326"/>
                <a:gd name="T129" fmla="*/ 153 h 1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6" h="153">
                  <a:moveTo>
                    <a:pt x="326" y="147"/>
                  </a:moveTo>
                  <a:lnTo>
                    <a:pt x="307" y="148"/>
                  </a:lnTo>
                  <a:lnTo>
                    <a:pt x="289" y="148"/>
                  </a:lnTo>
                  <a:lnTo>
                    <a:pt x="269" y="149"/>
                  </a:lnTo>
                  <a:lnTo>
                    <a:pt x="250" y="149"/>
                  </a:lnTo>
                  <a:lnTo>
                    <a:pt x="230" y="149"/>
                  </a:lnTo>
                  <a:lnTo>
                    <a:pt x="210" y="150"/>
                  </a:lnTo>
                  <a:lnTo>
                    <a:pt x="191" y="150"/>
                  </a:lnTo>
                  <a:lnTo>
                    <a:pt x="170" y="150"/>
                  </a:lnTo>
                  <a:lnTo>
                    <a:pt x="150" y="150"/>
                  </a:lnTo>
                  <a:lnTo>
                    <a:pt x="130" y="150"/>
                  </a:lnTo>
                  <a:lnTo>
                    <a:pt x="110" y="150"/>
                  </a:lnTo>
                  <a:lnTo>
                    <a:pt x="91" y="150"/>
                  </a:lnTo>
                  <a:lnTo>
                    <a:pt x="71" y="150"/>
                  </a:lnTo>
                  <a:lnTo>
                    <a:pt x="53" y="149"/>
                  </a:lnTo>
                  <a:lnTo>
                    <a:pt x="34" y="149"/>
                  </a:lnTo>
                  <a:lnTo>
                    <a:pt x="16" y="149"/>
                  </a:lnTo>
                  <a:lnTo>
                    <a:pt x="12" y="153"/>
                  </a:lnTo>
                  <a:lnTo>
                    <a:pt x="8" y="151"/>
                  </a:lnTo>
                  <a:lnTo>
                    <a:pt x="4" y="150"/>
                  </a:lnTo>
                  <a:lnTo>
                    <a:pt x="0" y="151"/>
                  </a:lnTo>
                  <a:lnTo>
                    <a:pt x="17" y="139"/>
                  </a:lnTo>
                  <a:lnTo>
                    <a:pt x="35" y="127"/>
                  </a:lnTo>
                  <a:lnTo>
                    <a:pt x="55" y="116"/>
                  </a:lnTo>
                  <a:lnTo>
                    <a:pt x="74" y="104"/>
                  </a:lnTo>
                  <a:lnTo>
                    <a:pt x="94" y="94"/>
                  </a:lnTo>
                  <a:lnTo>
                    <a:pt x="114" y="83"/>
                  </a:lnTo>
                  <a:lnTo>
                    <a:pt x="133" y="73"/>
                  </a:lnTo>
                  <a:lnTo>
                    <a:pt x="153" y="63"/>
                  </a:lnTo>
                  <a:lnTo>
                    <a:pt x="156" y="62"/>
                  </a:lnTo>
                  <a:lnTo>
                    <a:pt x="161" y="62"/>
                  </a:lnTo>
                  <a:lnTo>
                    <a:pt x="164" y="60"/>
                  </a:lnTo>
                  <a:lnTo>
                    <a:pt x="165" y="57"/>
                  </a:lnTo>
                  <a:lnTo>
                    <a:pt x="185" y="49"/>
                  </a:lnTo>
                  <a:lnTo>
                    <a:pt x="205" y="41"/>
                  </a:lnTo>
                  <a:lnTo>
                    <a:pt x="223" y="33"/>
                  </a:lnTo>
                  <a:lnTo>
                    <a:pt x="243" y="26"/>
                  </a:lnTo>
                  <a:lnTo>
                    <a:pt x="262" y="19"/>
                  </a:lnTo>
                  <a:lnTo>
                    <a:pt x="282" y="12"/>
                  </a:lnTo>
                  <a:lnTo>
                    <a:pt x="303" y="6"/>
                  </a:lnTo>
                  <a:lnTo>
                    <a:pt x="324" y="0"/>
                  </a:lnTo>
                  <a:lnTo>
                    <a:pt x="326" y="147"/>
                  </a:lnTo>
                  <a:close/>
                </a:path>
              </a:pathLst>
            </a:custGeom>
            <a:solidFill>
              <a:srgbClr val="6B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516" y="1095"/>
              <a:ext cx="67" cy="653"/>
            </a:xfrm>
            <a:custGeom>
              <a:avLst/>
              <a:gdLst>
                <a:gd name="T0" fmla="*/ 0 w 135"/>
                <a:gd name="T1" fmla="*/ 1 h 1306"/>
                <a:gd name="T2" fmla="*/ 0 w 135"/>
                <a:gd name="T3" fmla="*/ 3 h 1306"/>
                <a:gd name="T4" fmla="*/ 1 w 135"/>
                <a:gd name="T5" fmla="*/ 5 h 1306"/>
                <a:gd name="T6" fmla="*/ 1 w 135"/>
                <a:gd name="T7" fmla="*/ 7 h 1306"/>
                <a:gd name="T8" fmla="*/ 1 w 135"/>
                <a:gd name="T9" fmla="*/ 9 h 1306"/>
                <a:gd name="T10" fmla="*/ 1 w 135"/>
                <a:gd name="T11" fmla="*/ 9 h 1306"/>
                <a:gd name="T12" fmla="*/ 1 w 135"/>
                <a:gd name="T13" fmla="*/ 10 h 1306"/>
                <a:gd name="T14" fmla="*/ 1 w 135"/>
                <a:gd name="T15" fmla="*/ 10 h 1306"/>
                <a:gd name="T16" fmla="*/ 1 w 135"/>
                <a:gd name="T17" fmla="*/ 11 h 1306"/>
                <a:gd name="T18" fmla="*/ 1 w 135"/>
                <a:gd name="T19" fmla="*/ 11 h 1306"/>
                <a:gd name="T20" fmla="*/ 1 w 135"/>
                <a:gd name="T21" fmla="*/ 12 h 1306"/>
                <a:gd name="T22" fmla="*/ 1 w 135"/>
                <a:gd name="T23" fmla="*/ 12 h 1306"/>
                <a:gd name="T24" fmla="*/ 1 w 135"/>
                <a:gd name="T25" fmla="*/ 13 h 1306"/>
                <a:gd name="T26" fmla="*/ 0 w 135"/>
                <a:gd name="T27" fmla="*/ 13 h 1306"/>
                <a:gd name="T28" fmla="*/ 0 w 135"/>
                <a:gd name="T29" fmla="*/ 14 h 1306"/>
                <a:gd name="T30" fmla="*/ 0 w 135"/>
                <a:gd name="T31" fmla="*/ 14 h 1306"/>
                <a:gd name="T32" fmla="*/ 0 w 135"/>
                <a:gd name="T33" fmla="*/ 15 h 1306"/>
                <a:gd name="T34" fmla="*/ 0 w 135"/>
                <a:gd name="T35" fmla="*/ 15 h 1306"/>
                <a:gd name="T36" fmla="*/ 1 w 135"/>
                <a:gd name="T37" fmla="*/ 15 h 1306"/>
                <a:gd name="T38" fmla="*/ 1 w 135"/>
                <a:gd name="T39" fmla="*/ 15 h 1306"/>
                <a:gd name="T40" fmla="*/ 1 w 135"/>
                <a:gd name="T41" fmla="*/ 17 h 1306"/>
                <a:gd name="T42" fmla="*/ 0 w 135"/>
                <a:gd name="T43" fmla="*/ 18 h 1306"/>
                <a:gd name="T44" fmla="*/ 1 w 135"/>
                <a:gd name="T45" fmla="*/ 18 h 1306"/>
                <a:gd name="T46" fmla="*/ 1 w 135"/>
                <a:gd name="T47" fmla="*/ 19 h 1306"/>
                <a:gd name="T48" fmla="*/ 1 w 135"/>
                <a:gd name="T49" fmla="*/ 19 h 1306"/>
                <a:gd name="T50" fmla="*/ 1 w 135"/>
                <a:gd name="T51" fmla="*/ 19 h 1306"/>
                <a:gd name="T52" fmla="*/ 1 w 135"/>
                <a:gd name="T53" fmla="*/ 20 h 1306"/>
                <a:gd name="T54" fmla="*/ 2 w 135"/>
                <a:gd name="T55" fmla="*/ 20 h 1306"/>
                <a:gd name="T56" fmla="*/ 0 w 135"/>
                <a:gd name="T57" fmla="*/ 20 h 1306"/>
                <a:gd name="T58" fmla="*/ 0 w 135"/>
                <a:gd name="T59" fmla="*/ 17 h 1306"/>
                <a:gd name="T60" fmla="*/ 0 w 135"/>
                <a:gd name="T61" fmla="*/ 12 h 1306"/>
                <a:gd name="T62" fmla="*/ 0 w 135"/>
                <a:gd name="T63" fmla="*/ 12 h 1306"/>
                <a:gd name="T64" fmla="*/ 0 w 135"/>
                <a:gd name="T65" fmla="*/ 12 h 1306"/>
                <a:gd name="T66" fmla="*/ 0 w 135"/>
                <a:gd name="T67" fmla="*/ 11 h 1306"/>
                <a:gd name="T68" fmla="*/ 1 w 135"/>
                <a:gd name="T69" fmla="*/ 11 h 1306"/>
                <a:gd name="T70" fmla="*/ 0 w 135"/>
                <a:gd name="T71" fmla="*/ 7 h 1306"/>
                <a:gd name="T72" fmla="*/ 0 w 135"/>
                <a:gd name="T73" fmla="*/ 3 h 1306"/>
                <a:gd name="T74" fmla="*/ 0 w 135"/>
                <a:gd name="T75" fmla="*/ 1 h 1306"/>
                <a:gd name="T76" fmla="*/ 0 w 135"/>
                <a:gd name="T77" fmla="*/ 1 h 1306"/>
                <a:gd name="T78" fmla="*/ 0 w 135"/>
                <a:gd name="T79" fmla="*/ 0 h 1306"/>
                <a:gd name="T80" fmla="*/ 0 w 135"/>
                <a:gd name="T81" fmla="*/ 1 h 13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1306"/>
                <a:gd name="T125" fmla="*/ 135 w 135"/>
                <a:gd name="T126" fmla="*/ 1306 h 13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1306">
                  <a:moveTo>
                    <a:pt x="42" y="1"/>
                  </a:moveTo>
                  <a:lnTo>
                    <a:pt x="45" y="69"/>
                  </a:lnTo>
                  <a:lnTo>
                    <a:pt x="50" y="138"/>
                  </a:lnTo>
                  <a:lnTo>
                    <a:pt x="54" y="207"/>
                  </a:lnTo>
                  <a:lnTo>
                    <a:pt x="59" y="277"/>
                  </a:lnTo>
                  <a:lnTo>
                    <a:pt x="64" y="346"/>
                  </a:lnTo>
                  <a:lnTo>
                    <a:pt x="68" y="416"/>
                  </a:lnTo>
                  <a:lnTo>
                    <a:pt x="73" y="486"/>
                  </a:lnTo>
                  <a:lnTo>
                    <a:pt x="76" y="556"/>
                  </a:lnTo>
                  <a:lnTo>
                    <a:pt x="74" y="562"/>
                  </a:lnTo>
                  <a:lnTo>
                    <a:pt x="74" y="567"/>
                  </a:lnTo>
                  <a:lnTo>
                    <a:pt x="76" y="571"/>
                  </a:lnTo>
                  <a:lnTo>
                    <a:pt x="78" y="577"/>
                  </a:lnTo>
                  <a:lnTo>
                    <a:pt x="78" y="611"/>
                  </a:lnTo>
                  <a:lnTo>
                    <a:pt x="81" y="642"/>
                  </a:lnTo>
                  <a:lnTo>
                    <a:pt x="83" y="673"/>
                  </a:lnTo>
                  <a:lnTo>
                    <a:pt x="83" y="707"/>
                  </a:lnTo>
                  <a:lnTo>
                    <a:pt x="85" y="715"/>
                  </a:lnTo>
                  <a:lnTo>
                    <a:pt x="87" y="726"/>
                  </a:lnTo>
                  <a:lnTo>
                    <a:pt x="87" y="736"/>
                  </a:lnTo>
                  <a:lnTo>
                    <a:pt x="87" y="747"/>
                  </a:lnTo>
                  <a:lnTo>
                    <a:pt x="89" y="774"/>
                  </a:lnTo>
                  <a:lnTo>
                    <a:pt x="92" y="803"/>
                  </a:lnTo>
                  <a:lnTo>
                    <a:pt x="90" y="830"/>
                  </a:lnTo>
                  <a:lnTo>
                    <a:pt x="75" y="853"/>
                  </a:lnTo>
                  <a:lnTo>
                    <a:pt x="66" y="865"/>
                  </a:lnTo>
                  <a:lnTo>
                    <a:pt x="57" y="879"/>
                  </a:lnTo>
                  <a:lnTo>
                    <a:pt x="49" y="894"/>
                  </a:lnTo>
                  <a:lnTo>
                    <a:pt x="43" y="910"/>
                  </a:lnTo>
                  <a:lnTo>
                    <a:pt x="37" y="926"/>
                  </a:lnTo>
                  <a:lnTo>
                    <a:pt x="35" y="942"/>
                  </a:lnTo>
                  <a:lnTo>
                    <a:pt x="36" y="959"/>
                  </a:lnTo>
                  <a:lnTo>
                    <a:pt x="40" y="976"/>
                  </a:lnTo>
                  <a:lnTo>
                    <a:pt x="45" y="980"/>
                  </a:lnTo>
                  <a:lnTo>
                    <a:pt x="49" y="985"/>
                  </a:lnTo>
                  <a:lnTo>
                    <a:pt x="54" y="990"/>
                  </a:lnTo>
                  <a:lnTo>
                    <a:pt x="59" y="994"/>
                  </a:lnTo>
                  <a:lnTo>
                    <a:pt x="65" y="999"/>
                  </a:lnTo>
                  <a:lnTo>
                    <a:pt x="70" y="1003"/>
                  </a:lnTo>
                  <a:lnTo>
                    <a:pt x="76" y="1007"/>
                  </a:lnTo>
                  <a:lnTo>
                    <a:pt x="82" y="1012"/>
                  </a:lnTo>
                  <a:lnTo>
                    <a:pt x="65" y="1032"/>
                  </a:lnTo>
                  <a:lnTo>
                    <a:pt x="60" y="1060"/>
                  </a:lnTo>
                  <a:lnTo>
                    <a:pt x="62" y="1089"/>
                  </a:lnTo>
                  <a:lnTo>
                    <a:pt x="67" y="1115"/>
                  </a:lnTo>
                  <a:lnTo>
                    <a:pt x="70" y="1129"/>
                  </a:lnTo>
                  <a:lnTo>
                    <a:pt x="76" y="1144"/>
                  </a:lnTo>
                  <a:lnTo>
                    <a:pt x="85" y="1156"/>
                  </a:lnTo>
                  <a:lnTo>
                    <a:pt x="98" y="1162"/>
                  </a:lnTo>
                  <a:lnTo>
                    <a:pt x="103" y="1173"/>
                  </a:lnTo>
                  <a:lnTo>
                    <a:pt x="104" y="1184"/>
                  </a:lnTo>
                  <a:lnTo>
                    <a:pt x="105" y="1196"/>
                  </a:lnTo>
                  <a:lnTo>
                    <a:pt x="107" y="1206"/>
                  </a:lnTo>
                  <a:lnTo>
                    <a:pt x="115" y="1233"/>
                  </a:lnTo>
                  <a:lnTo>
                    <a:pt x="123" y="1257"/>
                  </a:lnTo>
                  <a:lnTo>
                    <a:pt x="130" y="1281"/>
                  </a:lnTo>
                  <a:lnTo>
                    <a:pt x="135" y="1306"/>
                  </a:lnTo>
                  <a:lnTo>
                    <a:pt x="25" y="1302"/>
                  </a:lnTo>
                  <a:lnTo>
                    <a:pt x="16" y="1182"/>
                  </a:lnTo>
                  <a:lnTo>
                    <a:pt x="9" y="1058"/>
                  </a:lnTo>
                  <a:lnTo>
                    <a:pt x="5" y="934"/>
                  </a:lnTo>
                  <a:lnTo>
                    <a:pt x="0" y="813"/>
                  </a:lnTo>
                  <a:lnTo>
                    <a:pt x="11" y="805"/>
                  </a:lnTo>
                  <a:lnTo>
                    <a:pt x="21" y="796"/>
                  </a:lnTo>
                  <a:lnTo>
                    <a:pt x="29" y="786"/>
                  </a:lnTo>
                  <a:lnTo>
                    <a:pt x="37" y="775"/>
                  </a:lnTo>
                  <a:lnTo>
                    <a:pt x="45" y="765"/>
                  </a:lnTo>
                  <a:lnTo>
                    <a:pt x="53" y="755"/>
                  </a:lnTo>
                  <a:lnTo>
                    <a:pt x="61" y="745"/>
                  </a:lnTo>
                  <a:lnTo>
                    <a:pt x="70" y="736"/>
                  </a:lnTo>
                  <a:lnTo>
                    <a:pt x="62" y="615"/>
                  </a:lnTo>
                  <a:lnTo>
                    <a:pt x="55" y="494"/>
                  </a:lnTo>
                  <a:lnTo>
                    <a:pt x="49" y="373"/>
                  </a:lnTo>
                  <a:lnTo>
                    <a:pt x="43" y="254"/>
                  </a:lnTo>
                  <a:lnTo>
                    <a:pt x="38" y="191"/>
                  </a:lnTo>
                  <a:lnTo>
                    <a:pt x="37" y="127"/>
                  </a:lnTo>
                  <a:lnTo>
                    <a:pt x="36" y="63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751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550" y="1099"/>
              <a:ext cx="55" cy="399"/>
            </a:xfrm>
            <a:custGeom>
              <a:avLst/>
              <a:gdLst>
                <a:gd name="T0" fmla="*/ 1 w 111"/>
                <a:gd name="T1" fmla="*/ 1 h 797"/>
                <a:gd name="T2" fmla="*/ 1 w 111"/>
                <a:gd name="T3" fmla="*/ 1 h 797"/>
                <a:gd name="T4" fmla="*/ 1 w 111"/>
                <a:gd name="T5" fmla="*/ 1 h 797"/>
                <a:gd name="T6" fmla="*/ 1 w 111"/>
                <a:gd name="T7" fmla="*/ 1 h 797"/>
                <a:gd name="T8" fmla="*/ 1 w 111"/>
                <a:gd name="T9" fmla="*/ 1 h 797"/>
                <a:gd name="T10" fmla="*/ 1 w 111"/>
                <a:gd name="T11" fmla="*/ 2 h 797"/>
                <a:gd name="T12" fmla="*/ 1 w 111"/>
                <a:gd name="T13" fmla="*/ 10 h 797"/>
                <a:gd name="T14" fmla="*/ 1 w 111"/>
                <a:gd name="T15" fmla="*/ 10 h 797"/>
                <a:gd name="T16" fmla="*/ 1 w 111"/>
                <a:gd name="T17" fmla="*/ 11 h 797"/>
                <a:gd name="T18" fmla="*/ 1 w 111"/>
                <a:gd name="T19" fmla="*/ 12 h 797"/>
                <a:gd name="T20" fmla="*/ 1 w 111"/>
                <a:gd name="T21" fmla="*/ 12 h 797"/>
                <a:gd name="T22" fmla="*/ 1 w 111"/>
                <a:gd name="T23" fmla="*/ 12 h 797"/>
                <a:gd name="T24" fmla="*/ 1 w 111"/>
                <a:gd name="T25" fmla="*/ 12 h 797"/>
                <a:gd name="T26" fmla="*/ 1 w 111"/>
                <a:gd name="T27" fmla="*/ 13 h 797"/>
                <a:gd name="T28" fmla="*/ 1 w 111"/>
                <a:gd name="T29" fmla="*/ 13 h 797"/>
                <a:gd name="T30" fmla="*/ 1 w 111"/>
                <a:gd name="T31" fmla="*/ 13 h 797"/>
                <a:gd name="T32" fmla="*/ 1 w 111"/>
                <a:gd name="T33" fmla="*/ 13 h 797"/>
                <a:gd name="T34" fmla="*/ 1 w 111"/>
                <a:gd name="T35" fmla="*/ 13 h 797"/>
                <a:gd name="T36" fmla="*/ 1 w 111"/>
                <a:gd name="T37" fmla="*/ 13 h 797"/>
                <a:gd name="T38" fmla="*/ 1 w 111"/>
                <a:gd name="T39" fmla="*/ 13 h 797"/>
                <a:gd name="T40" fmla="*/ 0 w 111"/>
                <a:gd name="T41" fmla="*/ 13 h 797"/>
                <a:gd name="T42" fmla="*/ 0 w 111"/>
                <a:gd name="T43" fmla="*/ 13 h 797"/>
                <a:gd name="T44" fmla="*/ 0 w 111"/>
                <a:gd name="T45" fmla="*/ 13 h 797"/>
                <a:gd name="T46" fmla="*/ 0 w 111"/>
                <a:gd name="T47" fmla="*/ 13 h 797"/>
                <a:gd name="T48" fmla="*/ 0 w 111"/>
                <a:gd name="T49" fmla="*/ 12 h 797"/>
                <a:gd name="T50" fmla="*/ 0 w 111"/>
                <a:gd name="T51" fmla="*/ 10 h 797"/>
                <a:gd name="T52" fmla="*/ 0 w 111"/>
                <a:gd name="T53" fmla="*/ 9 h 797"/>
                <a:gd name="T54" fmla="*/ 0 w 111"/>
                <a:gd name="T55" fmla="*/ 7 h 797"/>
                <a:gd name="T56" fmla="*/ 0 w 111"/>
                <a:gd name="T57" fmla="*/ 6 h 797"/>
                <a:gd name="T58" fmla="*/ 0 w 111"/>
                <a:gd name="T59" fmla="*/ 5 h 797"/>
                <a:gd name="T60" fmla="*/ 0 w 111"/>
                <a:gd name="T61" fmla="*/ 3 h 797"/>
                <a:gd name="T62" fmla="*/ 0 w 111"/>
                <a:gd name="T63" fmla="*/ 2 h 797"/>
                <a:gd name="T64" fmla="*/ 0 w 111"/>
                <a:gd name="T65" fmla="*/ 2 h 797"/>
                <a:gd name="T66" fmla="*/ 0 w 111"/>
                <a:gd name="T67" fmla="*/ 2 h 797"/>
                <a:gd name="T68" fmla="*/ 0 w 111"/>
                <a:gd name="T69" fmla="*/ 2 h 797"/>
                <a:gd name="T70" fmla="*/ 0 w 111"/>
                <a:gd name="T71" fmla="*/ 2 h 797"/>
                <a:gd name="T72" fmla="*/ 0 w 111"/>
                <a:gd name="T73" fmla="*/ 0 h 797"/>
                <a:gd name="T74" fmla="*/ 0 w 111"/>
                <a:gd name="T75" fmla="*/ 1 h 797"/>
                <a:gd name="T76" fmla="*/ 0 w 111"/>
                <a:gd name="T77" fmla="*/ 1 h 797"/>
                <a:gd name="T78" fmla="*/ 0 w 111"/>
                <a:gd name="T79" fmla="*/ 1 h 797"/>
                <a:gd name="T80" fmla="*/ 0 w 111"/>
                <a:gd name="T81" fmla="*/ 1 h 797"/>
                <a:gd name="T82" fmla="*/ 0 w 111"/>
                <a:gd name="T83" fmla="*/ 1 h 797"/>
                <a:gd name="T84" fmla="*/ 0 w 111"/>
                <a:gd name="T85" fmla="*/ 1 h 797"/>
                <a:gd name="T86" fmla="*/ 0 w 111"/>
                <a:gd name="T87" fmla="*/ 1 h 797"/>
                <a:gd name="T88" fmla="*/ 1 w 111"/>
                <a:gd name="T89" fmla="*/ 1 h 7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1"/>
                <a:gd name="T136" fmla="*/ 0 h 797"/>
                <a:gd name="T137" fmla="*/ 111 w 111"/>
                <a:gd name="T138" fmla="*/ 797 h 7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1" h="797">
                  <a:moveTo>
                    <a:pt x="68" y="24"/>
                  </a:moveTo>
                  <a:lnTo>
                    <a:pt x="68" y="28"/>
                  </a:lnTo>
                  <a:lnTo>
                    <a:pt x="69" y="29"/>
                  </a:lnTo>
                  <a:lnTo>
                    <a:pt x="72" y="30"/>
                  </a:lnTo>
                  <a:lnTo>
                    <a:pt x="74" y="31"/>
                  </a:lnTo>
                  <a:lnTo>
                    <a:pt x="80" y="102"/>
                  </a:lnTo>
                  <a:lnTo>
                    <a:pt x="105" y="595"/>
                  </a:lnTo>
                  <a:lnTo>
                    <a:pt x="106" y="636"/>
                  </a:lnTo>
                  <a:lnTo>
                    <a:pt x="108" y="678"/>
                  </a:lnTo>
                  <a:lnTo>
                    <a:pt x="110" y="718"/>
                  </a:lnTo>
                  <a:lnTo>
                    <a:pt x="111" y="761"/>
                  </a:lnTo>
                  <a:lnTo>
                    <a:pt x="105" y="763"/>
                  </a:lnTo>
                  <a:lnTo>
                    <a:pt x="100" y="766"/>
                  </a:lnTo>
                  <a:lnTo>
                    <a:pt x="95" y="769"/>
                  </a:lnTo>
                  <a:lnTo>
                    <a:pt x="89" y="772"/>
                  </a:lnTo>
                  <a:lnTo>
                    <a:pt x="83" y="774"/>
                  </a:lnTo>
                  <a:lnTo>
                    <a:pt x="77" y="777"/>
                  </a:lnTo>
                  <a:lnTo>
                    <a:pt x="72" y="779"/>
                  </a:lnTo>
                  <a:lnTo>
                    <a:pt x="67" y="781"/>
                  </a:lnTo>
                  <a:lnTo>
                    <a:pt x="66" y="787"/>
                  </a:lnTo>
                  <a:lnTo>
                    <a:pt x="61" y="791"/>
                  </a:lnTo>
                  <a:lnTo>
                    <a:pt x="57" y="794"/>
                  </a:lnTo>
                  <a:lnTo>
                    <a:pt x="52" y="797"/>
                  </a:lnTo>
                  <a:lnTo>
                    <a:pt x="47" y="797"/>
                  </a:lnTo>
                  <a:lnTo>
                    <a:pt x="40" y="710"/>
                  </a:lnTo>
                  <a:lnTo>
                    <a:pt x="34" y="624"/>
                  </a:lnTo>
                  <a:lnTo>
                    <a:pt x="28" y="536"/>
                  </a:lnTo>
                  <a:lnTo>
                    <a:pt x="23" y="448"/>
                  </a:lnTo>
                  <a:lnTo>
                    <a:pt x="17" y="362"/>
                  </a:lnTo>
                  <a:lnTo>
                    <a:pt x="13" y="274"/>
                  </a:lnTo>
                  <a:lnTo>
                    <a:pt x="7" y="188"/>
                  </a:lnTo>
                  <a:lnTo>
                    <a:pt x="2" y="102"/>
                  </a:lnTo>
                  <a:lnTo>
                    <a:pt x="5" y="98"/>
                  </a:lnTo>
                  <a:lnTo>
                    <a:pt x="4" y="92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0"/>
                  </a:lnTo>
                  <a:lnTo>
                    <a:pt x="8" y="1"/>
                  </a:lnTo>
                  <a:lnTo>
                    <a:pt x="17" y="4"/>
                  </a:lnTo>
                  <a:lnTo>
                    <a:pt x="25" y="7"/>
                  </a:lnTo>
                  <a:lnTo>
                    <a:pt x="35" y="11"/>
                  </a:lnTo>
                  <a:lnTo>
                    <a:pt x="43" y="14"/>
                  </a:lnTo>
                  <a:lnTo>
                    <a:pt x="52" y="18"/>
                  </a:lnTo>
                  <a:lnTo>
                    <a:pt x="60" y="21"/>
                  </a:lnTo>
                  <a:lnTo>
                    <a:pt x="68" y="24"/>
                  </a:lnTo>
                  <a:close/>
                </a:path>
              </a:pathLst>
            </a:custGeom>
            <a:solidFill>
              <a:srgbClr val="967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2608" y="1122"/>
              <a:ext cx="114" cy="72"/>
            </a:xfrm>
            <a:custGeom>
              <a:avLst/>
              <a:gdLst>
                <a:gd name="T0" fmla="*/ 2 w 230"/>
                <a:gd name="T1" fmla="*/ 1 h 145"/>
                <a:gd name="T2" fmla="*/ 2 w 230"/>
                <a:gd name="T3" fmla="*/ 1 h 145"/>
                <a:gd name="T4" fmla="*/ 2 w 230"/>
                <a:gd name="T5" fmla="*/ 1 h 145"/>
                <a:gd name="T6" fmla="*/ 2 w 230"/>
                <a:gd name="T7" fmla="*/ 1 h 145"/>
                <a:gd name="T8" fmla="*/ 3 w 230"/>
                <a:gd name="T9" fmla="*/ 1 h 145"/>
                <a:gd name="T10" fmla="*/ 3 w 230"/>
                <a:gd name="T11" fmla="*/ 1 h 145"/>
                <a:gd name="T12" fmla="*/ 3 w 230"/>
                <a:gd name="T13" fmla="*/ 2 h 145"/>
                <a:gd name="T14" fmla="*/ 3 w 230"/>
                <a:gd name="T15" fmla="*/ 2 h 145"/>
                <a:gd name="T16" fmla="*/ 3 w 230"/>
                <a:gd name="T17" fmla="*/ 2 h 145"/>
                <a:gd name="T18" fmla="*/ 0 w 230"/>
                <a:gd name="T19" fmla="*/ 2 h 145"/>
                <a:gd name="T20" fmla="*/ 0 w 230"/>
                <a:gd name="T21" fmla="*/ 1 h 145"/>
                <a:gd name="T22" fmla="*/ 0 w 230"/>
                <a:gd name="T23" fmla="*/ 1 h 145"/>
                <a:gd name="T24" fmla="*/ 0 w 230"/>
                <a:gd name="T25" fmla="*/ 0 h 145"/>
                <a:gd name="T26" fmla="*/ 0 w 230"/>
                <a:gd name="T27" fmla="*/ 0 h 145"/>
                <a:gd name="T28" fmla="*/ 0 w 230"/>
                <a:gd name="T29" fmla="*/ 0 h 145"/>
                <a:gd name="T30" fmla="*/ 0 w 230"/>
                <a:gd name="T31" fmla="*/ 0 h 145"/>
                <a:gd name="T32" fmla="*/ 1 w 230"/>
                <a:gd name="T33" fmla="*/ 0 h 145"/>
                <a:gd name="T34" fmla="*/ 1 w 230"/>
                <a:gd name="T35" fmla="*/ 0 h 145"/>
                <a:gd name="T36" fmla="*/ 1 w 230"/>
                <a:gd name="T37" fmla="*/ 0 h 145"/>
                <a:gd name="T38" fmla="*/ 1 w 230"/>
                <a:gd name="T39" fmla="*/ 1 h 145"/>
                <a:gd name="T40" fmla="*/ 2 w 230"/>
                <a:gd name="T41" fmla="*/ 1 h 145"/>
                <a:gd name="T42" fmla="*/ 2 w 230"/>
                <a:gd name="T43" fmla="*/ 1 h 1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145"/>
                <a:gd name="T68" fmla="*/ 230 w 230"/>
                <a:gd name="T69" fmla="*/ 145 h 1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145">
                  <a:moveTo>
                    <a:pt x="165" y="95"/>
                  </a:moveTo>
                  <a:lnTo>
                    <a:pt x="174" y="99"/>
                  </a:lnTo>
                  <a:lnTo>
                    <a:pt x="182" y="105"/>
                  </a:lnTo>
                  <a:lnTo>
                    <a:pt x="191" y="111"/>
                  </a:lnTo>
                  <a:lnTo>
                    <a:pt x="197" y="117"/>
                  </a:lnTo>
                  <a:lnTo>
                    <a:pt x="206" y="122"/>
                  </a:lnTo>
                  <a:lnTo>
                    <a:pt x="212" y="129"/>
                  </a:lnTo>
                  <a:lnTo>
                    <a:pt x="220" y="135"/>
                  </a:lnTo>
                  <a:lnTo>
                    <a:pt x="230" y="142"/>
                  </a:lnTo>
                  <a:lnTo>
                    <a:pt x="4" y="145"/>
                  </a:lnTo>
                  <a:lnTo>
                    <a:pt x="2" y="109"/>
                  </a:lnTo>
                  <a:lnTo>
                    <a:pt x="2" y="73"/>
                  </a:lnTo>
                  <a:lnTo>
                    <a:pt x="2" y="36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4" y="21"/>
                  </a:lnTo>
                  <a:lnTo>
                    <a:pt x="65" y="31"/>
                  </a:lnTo>
                  <a:lnTo>
                    <a:pt x="86" y="43"/>
                  </a:lnTo>
                  <a:lnTo>
                    <a:pt x="105" y="54"/>
                  </a:lnTo>
                  <a:lnTo>
                    <a:pt x="126" y="67"/>
                  </a:lnTo>
                  <a:lnTo>
                    <a:pt x="146" y="80"/>
                  </a:lnTo>
                  <a:lnTo>
                    <a:pt x="165" y="95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2611" y="1205"/>
              <a:ext cx="224" cy="114"/>
            </a:xfrm>
            <a:custGeom>
              <a:avLst/>
              <a:gdLst>
                <a:gd name="T0" fmla="*/ 4 w 448"/>
                <a:gd name="T1" fmla="*/ 0 h 229"/>
                <a:gd name="T2" fmla="*/ 4 w 448"/>
                <a:gd name="T3" fmla="*/ 0 h 229"/>
                <a:gd name="T4" fmla="*/ 4 w 448"/>
                <a:gd name="T5" fmla="*/ 0 h 229"/>
                <a:gd name="T6" fmla="*/ 4 w 448"/>
                <a:gd name="T7" fmla="*/ 0 h 229"/>
                <a:gd name="T8" fmla="*/ 4 w 448"/>
                <a:gd name="T9" fmla="*/ 0 h 229"/>
                <a:gd name="T10" fmla="*/ 4 w 448"/>
                <a:gd name="T11" fmla="*/ 0 h 229"/>
                <a:gd name="T12" fmla="*/ 4 w 448"/>
                <a:gd name="T13" fmla="*/ 0 h 229"/>
                <a:gd name="T14" fmla="*/ 4 w 448"/>
                <a:gd name="T15" fmla="*/ 0 h 229"/>
                <a:gd name="T16" fmla="*/ 4 w 448"/>
                <a:gd name="T17" fmla="*/ 0 h 229"/>
                <a:gd name="T18" fmla="*/ 5 w 448"/>
                <a:gd name="T19" fmla="*/ 0 h 229"/>
                <a:gd name="T20" fmla="*/ 5 w 448"/>
                <a:gd name="T21" fmla="*/ 0 h 229"/>
                <a:gd name="T22" fmla="*/ 5 w 448"/>
                <a:gd name="T23" fmla="*/ 0 h 229"/>
                <a:gd name="T24" fmla="*/ 5 w 448"/>
                <a:gd name="T25" fmla="*/ 0 h 229"/>
                <a:gd name="T26" fmla="*/ 6 w 448"/>
                <a:gd name="T27" fmla="*/ 1 h 229"/>
                <a:gd name="T28" fmla="*/ 6 w 448"/>
                <a:gd name="T29" fmla="*/ 1 h 229"/>
                <a:gd name="T30" fmla="*/ 6 w 448"/>
                <a:gd name="T31" fmla="*/ 1 h 229"/>
                <a:gd name="T32" fmla="*/ 6 w 448"/>
                <a:gd name="T33" fmla="*/ 1 h 229"/>
                <a:gd name="T34" fmla="*/ 6 w 448"/>
                <a:gd name="T35" fmla="*/ 1 h 229"/>
                <a:gd name="T36" fmla="*/ 6 w 448"/>
                <a:gd name="T37" fmla="*/ 2 h 229"/>
                <a:gd name="T38" fmla="*/ 7 w 448"/>
                <a:gd name="T39" fmla="*/ 2 h 229"/>
                <a:gd name="T40" fmla="*/ 7 w 448"/>
                <a:gd name="T41" fmla="*/ 2 h 229"/>
                <a:gd name="T42" fmla="*/ 7 w 448"/>
                <a:gd name="T43" fmla="*/ 2 h 229"/>
                <a:gd name="T44" fmla="*/ 7 w 448"/>
                <a:gd name="T45" fmla="*/ 3 h 229"/>
                <a:gd name="T46" fmla="*/ 7 w 448"/>
                <a:gd name="T47" fmla="*/ 3 h 229"/>
                <a:gd name="T48" fmla="*/ 7 w 448"/>
                <a:gd name="T49" fmla="*/ 3 h 229"/>
                <a:gd name="T50" fmla="*/ 7 w 448"/>
                <a:gd name="T51" fmla="*/ 3 h 229"/>
                <a:gd name="T52" fmla="*/ 7 w 448"/>
                <a:gd name="T53" fmla="*/ 3 h 229"/>
                <a:gd name="T54" fmla="*/ 6 w 448"/>
                <a:gd name="T55" fmla="*/ 3 h 229"/>
                <a:gd name="T56" fmla="*/ 6 w 448"/>
                <a:gd name="T57" fmla="*/ 3 h 229"/>
                <a:gd name="T58" fmla="*/ 5 w 448"/>
                <a:gd name="T59" fmla="*/ 3 h 229"/>
                <a:gd name="T60" fmla="*/ 5 w 448"/>
                <a:gd name="T61" fmla="*/ 3 h 229"/>
                <a:gd name="T62" fmla="*/ 5 w 448"/>
                <a:gd name="T63" fmla="*/ 3 h 229"/>
                <a:gd name="T64" fmla="*/ 4 w 448"/>
                <a:gd name="T65" fmla="*/ 3 h 229"/>
                <a:gd name="T66" fmla="*/ 4 w 448"/>
                <a:gd name="T67" fmla="*/ 3 h 229"/>
                <a:gd name="T68" fmla="*/ 3 w 448"/>
                <a:gd name="T69" fmla="*/ 3 h 229"/>
                <a:gd name="T70" fmla="*/ 3 w 448"/>
                <a:gd name="T71" fmla="*/ 3 h 229"/>
                <a:gd name="T72" fmla="*/ 2 w 448"/>
                <a:gd name="T73" fmla="*/ 3 h 229"/>
                <a:gd name="T74" fmla="*/ 2 w 448"/>
                <a:gd name="T75" fmla="*/ 3 h 229"/>
                <a:gd name="T76" fmla="*/ 2 w 448"/>
                <a:gd name="T77" fmla="*/ 3 h 229"/>
                <a:gd name="T78" fmla="*/ 1 w 448"/>
                <a:gd name="T79" fmla="*/ 3 h 229"/>
                <a:gd name="T80" fmla="*/ 1 w 448"/>
                <a:gd name="T81" fmla="*/ 3 h 229"/>
                <a:gd name="T82" fmla="*/ 1 w 448"/>
                <a:gd name="T83" fmla="*/ 2 h 229"/>
                <a:gd name="T84" fmla="*/ 1 w 448"/>
                <a:gd name="T85" fmla="*/ 1 h 229"/>
                <a:gd name="T86" fmla="*/ 1 w 448"/>
                <a:gd name="T87" fmla="*/ 0 h 229"/>
                <a:gd name="T88" fmla="*/ 0 w 448"/>
                <a:gd name="T89" fmla="*/ 0 h 229"/>
                <a:gd name="T90" fmla="*/ 1 w 448"/>
                <a:gd name="T91" fmla="*/ 0 h 229"/>
                <a:gd name="T92" fmla="*/ 1 w 448"/>
                <a:gd name="T93" fmla="*/ 0 h 229"/>
                <a:gd name="T94" fmla="*/ 1 w 448"/>
                <a:gd name="T95" fmla="*/ 0 h 229"/>
                <a:gd name="T96" fmla="*/ 1 w 448"/>
                <a:gd name="T97" fmla="*/ 0 h 229"/>
                <a:gd name="T98" fmla="*/ 1 w 448"/>
                <a:gd name="T99" fmla="*/ 0 h 229"/>
                <a:gd name="T100" fmla="*/ 1 w 448"/>
                <a:gd name="T101" fmla="*/ 0 h 229"/>
                <a:gd name="T102" fmla="*/ 1 w 448"/>
                <a:gd name="T103" fmla="*/ 0 h 229"/>
                <a:gd name="T104" fmla="*/ 1 w 448"/>
                <a:gd name="T105" fmla="*/ 0 h 229"/>
                <a:gd name="T106" fmla="*/ 1 w 448"/>
                <a:gd name="T107" fmla="*/ 0 h 229"/>
                <a:gd name="T108" fmla="*/ 2 w 448"/>
                <a:gd name="T109" fmla="*/ 0 h 229"/>
                <a:gd name="T110" fmla="*/ 2 w 448"/>
                <a:gd name="T111" fmla="*/ 0 h 229"/>
                <a:gd name="T112" fmla="*/ 2 w 448"/>
                <a:gd name="T113" fmla="*/ 0 h 229"/>
                <a:gd name="T114" fmla="*/ 3 w 448"/>
                <a:gd name="T115" fmla="*/ 0 h 229"/>
                <a:gd name="T116" fmla="*/ 3 w 448"/>
                <a:gd name="T117" fmla="*/ 0 h 229"/>
                <a:gd name="T118" fmla="*/ 3 w 448"/>
                <a:gd name="T119" fmla="*/ 0 h 229"/>
                <a:gd name="T120" fmla="*/ 4 w 448"/>
                <a:gd name="T121" fmla="*/ 0 h 2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8"/>
                <a:gd name="T184" fmla="*/ 0 h 229"/>
                <a:gd name="T185" fmla="*/ 448 w 448"/>
                <a:gd name="T186" fmla="*/ 229 h 2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8" h="229">
                  <a:moveTo>
                    <a:pt x="204" y="4"/>
                  </a:moveTo>
                  <a:lnTo>
                    <a:pt x="209" y="1"/>
                  </a:lnTo>
                  <a:lnTo>
                    <a:pt x="214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35" y="0"/>
                  </a:lnTo>
                  <a:lnTo>
                    <a:pt x="243" y="1"/>
                  </a:lnTo>
                  <a:lnTo>
                    <a:pt x="249" y="1"/>
                  </a:lnTo>
                  <a:lnTo>
                    <a:pt x="255" y="1"/>
                  </a:lnTo>
                  <a:lnTo>
                    <a:pt x="269" y="14"/>
                  </a:lnTo>
                  <a:lnTo>
                    <a:pt x="282" y="27"/>
                  </a:lnTo>
                  <a:lnTo>
                    <a:pt x="296" y="39"/>
                  </a:lnTo>
                  <a:lnTo>
                    <a:pt x="309" y="52"/>
                  </a:lnTo>
                  <a:lnTo>
                    <a:pt x="323" y="66"/>
                  </a:lnTo>
                  <a:lnTo>
                    <a:pt x="335" y="78"/>
                  </a:lnTo>
                  <a:lnTo>
                    <a:pt x="348" y="92"/>
                  </a:lnTo>
                  <a:lnTo>
                    <a:pt x="360" y="106"/>
                  </a:lnTo>
                  <a:lnTo>
                    <a:pt x="371" y="120"/>
                  </a:lnTo>
                  <a:lnTo>
                    <a:pt x="384" y="134"/>
                  </a:lnTo>
                  <a:lnTo>
                    <a:pt x="395" y="148"/>
                  </a:lnTo>
                  <a:lnTo>
                    <a:pt x="406" y="163"/>
                  </a:lnTo>
                  <a:lnTo>
                    <a:pt x="417" y="178"/>
                  </a:lnTo>
                  <a:lnTo>
                    <a:pt x="428" y="194"/>
                  </a:lnTo>
                  <a:lnTo>
                    <a:pt x="438" y="209"/>
                  </a:lnTo>
                  <a:lnTo>
                    <a:pt x="448" y="225"/>
                  </a:lnTo>
                  <a:lnTo>
                    <a:pt x="422" y="224"/>
                  </a:lnTo>
                  <a:lnTo>
                    <a:pt x="394" y="224"/>
                  </a:lnTo>
                  <a:lnTo>
                    <a:pt x="367" y="224"/>
                  </a:lnTo>
                  <a:lnTo>
                    <a:pt x="340" y="222"/>
                  </a:lnTo>
                  <a:lnTo>
                    <a:pt x="312" y="222"/>
                  </a:lnTo>
                  <a:lnTo>
                    <a:pt x="285" y="222"/>
                  </a:lnTo>
                  <a:lnTo>
                    <a:pt x="257" y="222"/>
                  </a:lnTo>
                  <a:lnTo>
                    <a:pt x="229" y="222"/>
                  </a:lnTo>
                  <a:lnTo>
                    <a:pt x="203" y="222"/>
                  </a:lnTo>
                  <a:lnTo>
                    <a:pt x="175" y="224"/>
                  </a:lnTo>
                  <a:lnTo>
                    <a:pt x="148" y="224"/>
                  </a:lnTo>
                  <a:lnTo>
                    <a:pt x="120" y="225"/>
                  </a:lnTo>
                  <a:lnTo>
                    <a:pt x="92" y="226"/>
                  </a:lnTo>
                  <a:lnTo>
                    <a:pt x="65" y="227"/>
                  </a:lnTo>
                  <a:lnTo>
                    <a:pt x="38" y="228"/>
                  </a:lnTo>
                  <a:lnTo>
                    <a:pt x="11" y="229"/>
                  </a:lnTo>
                  <a:lnTo>
                    <a:pt x="6" y="174"/>
                  </a:lnTo>
                  <a:lnTo>
                    <a:pt x="4" y="115"/>
                  </a:lnTo>
                  <a:lnTo>
                    <a:pt x="3" y="57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7" y="2"/>
                  </a:lnTo>
                  <a:lnTo>
                    <a:pt x="32" y="4"/>
                  </a:lnTo>
                  <a:lnTo>
                    <a:pt x="38" y="4"/>
                  </a:lnTo>
                  <a:lnTo>
                    <a:pt x="44" y="1"/>
                  </a:lnTo>
                  <a:lnTo>
                    <a:pt x="64" y="2"/>
                  </a:lnTo>
                  <a:lnTo>
                    <a:pt x="84" y="2"/>
                  </a:lnTo>
                  <a:lnTo>
                    <a:pt x="104" y="2"/>
                  </a:lnTo>
                  <a:lnTo>
                    <a:pt x="123" y="2"/>
                  </a:lnTo>
                  <a:lnTo>
                    <a:pt x="143" y="2"/>
                  </a:lnTo>
                  <a:lnTo>
                    <a:pt x="163" y="2"/>
                  </a:lnTo>
                  <a:lnTo>
                    <a:pt x="183" y="2"/>
                  </a:lnTo>
                  <a:lnTo>
                    <a:pt x="204" y="4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309" y="1211"/>
              <a:ext cx="172" cy="189"/>
            </a:xfrm>
            <a:custGeom>
              <a:avLst/>
              <a:gdLst>
                <a:gd name="T0" fmla="*/ 4 w 343"/>
                <a:gd name="T1" fmla="*/ 0 h 378"/>
                <a:gd name="T2" fmla="*/ 6 w 343"/>
                <a:gd name="T3" fmla="*/ 0 h 378"/>
                <a:gd name="T4" fmla="*/ 6 w 343"/>
                <a:gd name="T5" fmla="*/ 1 h 378"/>
                <a:gd name="T6" fmla="*/ 6 w 343"/>
                <a:gd name="T7" fmla="*/ 0 h 378"/>
                <a:gd name="T8" fmla="*/ 6 w 343"/>
                <a:gd name="T9" fmla="*/ 1 h 378"/>
                <a:gd name="T10" fmla="*/ 6 w 343"/>
                <a:gd name="T11" fmla="*/ 3 h 378"/>
                <a:gd name="T12" fmla="*/ 6 w 343"/>
                <a:gd name="T13" fmla="*/ 3 h 378"/>
                <a:gd name="T14" fmla="*/ 6 w 343"/>
                <a:gd name="T15" fmla="*/ 5 h 378"/>
                <a:gd name="T16" fmla="*/ 6 w 343"/>
                <a:gd name="T17" fmla="*/ 6 h 378"/>
                <a:gd name="T18" fmla="*/ 5 w 343"/>
                <a:gd name="T19" fmla="*/ 6 h 378"/>
                <a:gd name="T20" fmla="*/ 5 w 343"/>
                <a:gd name="T21" fmla="*/ 6 h 378"/>
                <a:gd name="T22" fmla="*/ 5 w 343"/>
                <a:gd name="T23" fmla="*/ 6 h 378"/>
                <a:gd name="T24" fmla="*/ 5 w 343"/>
                <a:gd name="T25" fmla="*/ 6 h 378"/>
                <a:gd name="T26" fmla="*/ 4 w 343"/>
                <a:gd name="T27" fmla="*/ 6 h 378"/>
                <a:gd name="T28" fmla="*/ 4 w 343"/>
                <a:gd name="T29" fmla="*/ 6 h 378"/>
                <a:gd name="T30" fmla="*/ 4 w 343"/>
                <a:gd name="T31" fmla="*/ 6 h 378"/>
                <a:gd name="T32" fmla="*/ 3 w 343"/>
                <a:gd name="T33" fmla="*/ 6 h 378"/>
                <a:gd name="T34" fmla="*/ 3 w 343"/>
                <a:gd name="T35" fmla="*/ 6 h 378"/>
                <a:gd name="T36" fmla="*/ 3 w 343"/>
                <a:gd name="T37" fmla="*/ 6 h 378"/>
                <a:gd name="T38" fmla="*/ 2 w 343"/>
                <a:gd name="T39" fmla="*/ 6 h 378"/>
                <a:gd name="T40" fmla="*/ 2 w 343"/>
                <a:gd name="T41" fmla="*/ 6 h 378"/>
                <a:gd name="T42" fmla="*/ 2 w 343"/>
                <a:gd name="T43" fmla="*/ 6 h 378"/>
                <a:gd name="T44" fmla="*/ 1 w 343"/>
                <a:gd name="T45" fmla="*/ 6 h 378"/>
                <a:gd name="T46" fmla="*/ 1 w 343"/>
                <a:gd name="T47" fmla="*/ 6 h 378"/>
                <a:gd name="T48" fmla="*/ 1 w 343"/>
                <a:gd name="T49" fmla="*/ 6 h 378"/>
                <a:gd name="T50" fmla="*/ 1 w 343"/>
                <a:gd name="T51" fmla="*/ 5 h 378"/>
                <a:gd name="T52" fmla="*/ 1 w 343"/>
                <a:gd name="T53" fmla="*/ 3 h 378"/>
                <a:gd name="T54" fmla="*/ 0 w 343"/>
                <a:gd name="T55" fmla="*/ 1 h 378"/>
                <a:gd name="T56" fmla="*/ 1 w 343"/>
                <a:gd name="T57" fmla="*/ 1 h 378"/>
                <a:gd name="T58" fmla="*/ 1 w 343"/>
                <a:gd name="T59" fmla="*/ 1 h 378"/>
                <a:gd name="T60" fmla="*/ 1 w 343"/>
                <a:gd name="T61" fmla="*/ 1 h 378"/>
                <a:gd name="T62" fmla="*/ 1 w 343"/>
                <a:gd name="T63" fmla="*/ 1 h 378"/>
                <a:gd name="T64" fmla="*/ 1 w 343"/>
                <a:gd name="T65" fmla="*/ 1 h 378"/>
                <a:gd name="T66" fmla="*/ 2 w 343"/>
                <a:gd name="T67" fmla="*/ 1 h 378"/>
                <a:gd name="T68" fmla="*/ 2 w 343"/>
                <a:gd name="T69" fmla="*/ 1 h 378"/>
                <a:gd name="T70" fmla="*/ 2 w 343"/>
                <a:gd name="T71" fmla="*/ 1 h 378"/>
                <a:gd name="T72" fmla="*/ 2 w 343"/>
                <a:gd name="T73" fmla="*/ 1 h 378"/>
                <a:gd name="T74" fmla="*/ 3 w 343"/>
                <a:gd name="T75" fmla="*/ 1 h 378"/>
                <a:gd name="T76" fmla="*/ 3 w 343"/>
                <a:gd name="T77" fmla="*/ 1 h 378"/>
                <a:gd name="T78" fmla="*/ 3 w 343"/>
                <a:gd name="T79" fmla="*/ 1 h 378"/>
                <a:gd name="T80" fmla="*/ 3 w 343"/>
                <a:gd name="T81" fmla="*/ 1 h 378"/>
                <a:gd name="T82" fmla="*/ 4 w 343"/>
                <a:gd name="T83" fmla="*/ 1 h 378"/>
                <a:gd name="T84" fmla="*/ 4 w 343"/>
                <a:gd name="T85" fmla="*/ 0 h 378"/>
                <a:gd name="T86" fmla="*/ 4 w 343"/>
                <a:gd name="T87" fmla="*/ 0 h 378"/>
                <a:gd name="T88" fmla="*/ 4 w 343"/>
                <a:gd name="T89" fmla="*/ 0 h 3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3"/>
                <a:gd name="T136" fmla="*/ 0 h 378"/>
                <a:gd name="T137" fmla="*/ 343 w 343"/>
                <a:gd name="T138" fmla="*/ 378 h 3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3" h="378">
                  <a:moveTo>
                    <a:pt x="253" y="0"/>
                  </a:moveTo>
                  <a:lnTo>
                    <a:pt x="321" y="0"/>
                  </a:lnTo>
                  <a:lnTo>
                    <a:pt x="321" y="1"/>
                  </a:lnTo>
                  <a:lnTo>
                    <a:pt x="330" y="0"/>
                  </a:lnTo>
                  <a:lnTo>
                    <a:pt x="336" y="78"/>
                  </a:lnTo>
                  <a:lnTo>
                    <a:pt x="341" y="156"/>
                  </a:lnTo>
                  <a:lnTo>
                    <a:pt x="343" y="235"/>
                  </a:lnTo>
                  <a:lnTo>
                    <a:pt x="342" y="313"/>
                  </a:lnTo>
                  <a:lnTo>
                    <a:pt x="340" y="375"/>
                  </a:lnTo>
                  <a:lnTo>
                    <a:pt x="320" y="376"/>
                  </a:lnTo>
                  <a:lnTo>
                    <a:pt x="300" y="376"/>
                  </a:lnTo>
                  <a:lnTo>
                    <a:pt x="280" y="378"/>
                  </a:lnTo>
                  <a:lnTo>
                    <a:pt x="259" y="378"/>
                  </a:lnTo>
                  <a:lnTo>
                    <a:pt x="239" y="378"/>
                  </a:lnTo>
                  <a:lnTo>
                    <a:pt x="219" y="378"/>
                  </a:lnTo>
                  <a:lnTo>
                    <a:pt x="198" y="378"/>
                  </a:lnTo>
                  <a:lnTo>
                    <a:pt x="176" y="378"/>
                  </a:lnTo>
                  <a:lnTo>
                    <a:pt x="155" y="378"/>
                  </a:lnTo>
                  <a:lnTo>
                    <a:pt x="135" y="376"/>
                  </a:lnTo>
                  <a:lnTo>
                    <a:pt x="114" y="376"/>
                  </a:lnTo>
                  <a:lnTo>
                    <a:pt x="93" y="376"/>
                  </a:lnTo>
                  <a:lnTo>
                    <a:pt x="72" y="375"/>
                  </a:lnTo>
                  <a:lnTo>
                    <a:pt x="53" y="375"/>
                  </a:lnTo>
                  <a:lnTo>
                    <a:pt x="32" y="374"/>
                  </a:lnTo>
                  <a:lnTo>
                    <a:pt x="12" y="374"/>
                  </a:lnTo>
                  <a:lnTo>
                    <a:pt x="8" y="284"/>
                  </a:lnTo>
                  <a:lnTo>
                    <a:pt x="3" y="191"/>
                  </a:lnTo>
                  <a:lnTo>
                    <a:pt x="0" y="98"/>
                  </a:lnTo>
                  <a:lnTo>
                    <a:pt x="1" y="6"/>
                  </a:lnTo>
                  <a:lnTo>
                    <a:pt x="17" y="4"/>
                  </a:lnTo>
                  <a:lnTo>
                    <a:pt x="33" y="4"/>
                  </a:lnTo>
                  <a:lnTo>
                    <a:pt x="49" y="4"/>
                  </a:lnTo>
                  <a:lnTo>
                    <a:pt x="64" y="3"/>
                  </a:lnTo>
                  <a:lnTo>
                    <a:pt x="80" y="3"/>
                  </a:lnTo>
                  <a:lnTo>
                    <a:pt x="97" y="2"/>
                  </a:lnTo>
                  <a:lnTo>
                    <a:pt x="113" y="2"/>
                  </a:lnTo>
                  <a:lnTo>
                    <a:pt x="128" y="2"/>
                  </a:lnTo>
                  <a:lnTo>
                    <a:pt x="144" y="1"/>
                  </a:lnTo>
                  <a:lnTo>
                    <a:pt x="160" y="1"/>
                  </a:lnTo>
                  <a:lnTo>
                    <a:pt x="175" y="1"/>
                  </a:lnTo>
                  <a:lnTo>
                    <a:pt x="191" y="1"/>
                  </a:lnTo>
                  <a:lnTo>
                    <a:pt x="206" y="1"/>
                  </a:lnTo>
                  <a:lnTo>
                    <a:pt x="222" y="0"/>
                  </a:lnTo>
                  <a:lnTo>
                    <a:pt x="237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6B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085" y="1211"/>
              <a:ext cx="173" cy="185"/>
            </a:xfrm>
            <a:custGeom>
              <a:avLst/>
              <a:gdLst>
                <a:gd name="T0" fmla="*/ 5 w 347"/>
                <a:gd name="T1" fmla="*/ 1 h 370"/>
                <a:gd name="T2" fmla="*/ 5 w 347"/>
                <a:gd name="T3" fmla="*/ 1 h 370"/>
                <a:gd name="T4" fmla="*/ 5 w 347"/>
                <a:gd name="T5" fmla="*/ 1 h 370"/>
                <a:gd name="T6" fmla="*/ 5 w 347"/>
                <a:gd name="T7" fmla="*/ 1 h 370"/>
                <a:gd name="T8" fmla="*/ 5 w 347"/>
                <a:gd name="T9" fmla="*/ 3 h 370"/>
                <a:gd name="T10" fmla="*/ 5 w 347"/>
                <a:gd name="T11" fmla="*/ 3 h 370"/>
                <a:gd name="T12" fmla="*/ 5 w 347"/>
                <a:gd name="T13" fmla="*/ 3 h 370"/>
                <a:gd name="T14" fmla="*/ 5 w 347"/>
                <a:gd name="T15" fmla="*/ 5 h 370"/>
                <a:gd name="T16" fmla="*/ 5 w 347"/>
                <a:gd name="T17" fmla="*/ 6 h 370"/>
                <a:gd name="T18" fmla="*/ 5 w 347"/>
                <a:gd name="T19" fmla="*/ 6 h 370"/>
                <a:gd name="T20" fmla="*/ 4 w 347"/>
                <a:gd name="T21" fmla="*/ 6 h 370"/>
                <a:gd name="T22" fmla="*/ 4 w 347"/>
                <a:gd name="T23" fmla="*/ 6 h 370"/>
                <a:gd name="T24" fmla="*/ 4 w 347"/>
                <a:gd name="T25" fmla="*/ 6 h 370"/>
                <a:gd name="T26" fmla="*/ 3 w 347"/>
                <a:gd name="T27" fmla="*/ 6 h 370"/>
                <a:gd name="T28" fmla="*/ 3 w 347"/>
                <a:gd name="T29" fmla="*/ 6 h 370"/>
                <a:gd name="T30" fmla="*/ 3 w 347"/>
                <a:gd name="T31" fmla="*/ 6 h 370"/>
                <a:gd name="T32" fmla="*/ 2 w 347"/>
                <a:gd name="T33" fmla="*/ 6 h 370"/>
                <a:gd name="T34" fmla="*/ 2 w 347"/>
                <a:gd name="T35" fmla="*/ 6 h 370"/>
                <a:gd name="T36" fmla="*/ 2 w 347"/>
                <a:gd name="T37" fmla="*/ 6 h 370"/>
                <a:gd name="T38" fmla="*/ 1 w 347"/>
                <a:gd name="T39" fmla="*/ 6 h 370"/>
                <a:gd name="T40" fmla="*/ 1 w 347"/>
                <a:gd name="T41" fmla="*/ 6 h 370"/>
                <a:gd name="T42" fmla="*/ 1 w 347"/>
                <a:gd name="T43" fmla="*/ 6 h 370"/>
                <a:gd name="T44" fmla="*/ 0 w 347"/>
                <a:gd name="T45" fmla="*/ 6 h 370"/>
                <a:gd name="T46" fmla="*/ 0 w 347"/>
                <a:gd name="T47" fmla="*/ 6 h 370"/>
                <a:gd name="T48" fmla="*/ 0 w 347"/>
                <a:gd name="T49" fmla="*/ 6 h 370"/>
                <a:gd name="T50" fmla="*/ 0 w 347"/>
                <a:gd name="T51" fmla="*/ 5 h 370"/>
                <a:gd name="T52" fmla="*/ 0 w 347"/>
                <a:gd name="T53" fmla="*/ 3 h 370"/>
                <a:gd name="T54" fmla="*/ 0 w 347"/>
                <a:gd name="T55" fmla="*/ 1 h 370"/>
                <a:gd name="T56" fmla="*/ 0 w 347"/>
                <a:gd name="T57" fmla="*/ 1 h 370"/>
                <a:gd name="T58" fmla="*/ 0 w 347"/>
                <a:gd name="T59" fmla="*/ 1 h 370"/>
                <a:gd name="T60" fmla="*/ 0 w 347"/>
                <a:gd name="T61" fmla="*/ 1 h 370"/>
                <a:gd name="T62" fmla="*/ 0 w 347"/>
                <a:gd name="T63" fmla="*/ 1 h 370"/>
                <a:gd name="T64" fmla="*/ 0 w 347"/>
                <a:gd name="T65" fmla="*/ 1 h 370"/>
                <a:gd name="T66" fmla="*/ 0 w 347"/>
                <a:gd name="T67" fmla="*/ 1 h 370"/>
                <a:gd name="T68" fmla="*/ 1 w 347"/>
                <a:gd name="T69" fmla="*/ 1 h 370"/>
                <a:gd name="T70" fmla="*/ 1 w 347"/>
                <a:gd name="T71" fmla="*/ 1 h 370"/>
                <a:gd name="T72" fmla="*/ 1 w 347"/>
                <a:gd name="T73" fmla="*/ 1 h 370"/>
                <a:gd name="T74" fmla="*/ 1 w 347"/>
                <a:gd name="T75" fmla="*/ 1 h 370"/>
                <a:gd name="T76" fmla="*/ 2 w 347"/>
                <a:gd name="T77" fmla="*/ 1 h 370"/>
                <a:gd name="T78" fmla="*/ 2 w 347"/>
                <a:gd name="T79" fmla="*/ 1 h 370"/>
                <a:gd name="T80" fmla="*/ 2 w 347"/>
                <a:gd name="T81" fmla="*/ 1 h 370"/>
                <a:gd name="T82" fmla="*/ 3 w 347"/>
                <a:gd name="T83" fmla="*/ 1 h 370"/>
                <a:gd name="T84" fmla="*/ 3 w 347"/>
                <a:gd name="T85" fmla="*/ 0 h 370"/>
                <a:gd name="T86" fmla="*/ 3 w 347"/>
                <a:gd name="T87" fmla="*/ 0 h 370"/>
                <a:gd name="T88" fmla="*/ 4 w 347"/>
                <a:gd name="T89" fmla="*/ 0 h 370"/>
                <a:gd name="T90" fmla="*/ 4 w 347"/>
                <a:gd name="T91" fmla="*/ 0 h 370"/>
                <a:gd name="T92" fmla="*/ 4 w 347"/>
                <a:gd name="T93" fmla="*/ 0 h 370"/>
                <a:gd name="T94" fmla="*/ 4 w 347"/>
                <a:gd name="T95" fmla="*/ 1 h 370"/>
                <a:gd name="T96" fmla="*/ 5 w 347"/>
                <a:gd name="T97" fmla="*/ 1 h 3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7"/>
                <a:gd name="T148" fmla="*/ 0 h 370"/>
                <a:gd name="T149" fmla="*/ 347 w 347"/>
                <a:gd name="T150" fmla="*/ 370 h 3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7" h="370">
                  <a:moveTo>
                    <a:pt x="335" y="2"/>
                  </a:moveTo>
                  <a:lnTo>
                    <a:pt x="338" y="34"/>
                  </a:lnTo>
                  <a:lnTo>
                    <a:pt x="339" y="68"/>
                  </a:lnTo>
                  <a:lnTo>
                    <a:pt x="339" y="101"/>
                  </a:lnTo>
                  <a:lnTo>
                    <a:pt x="341" y="135"/>
                  </a:lnTo>
                  <a:lnTo>
                    <a:pt x="341" y="192"/>
                  </a:lnTo>
                  <a:lnTo>
                    <a:pt x="343" y="250"/>
                  </a:lnTo>
                  <a:lnTo>
                    <a:pt x="345" y="309"/>
                  </a:lnTo>
                  <a:lnTo>
                    <a:pt x="347" y="370"/>
                  </a:lnTo>
                  <a:lnTo>
                    <a:pt x="329" y="370"/>
                  </a:lnTo>
                  <a:lnTo>
                    <a:pt x="309" y="370"/>
                  </a:lnTo>
                  <a:lnTo>
                    <a:pt x="288" y="370"/>
                  </a:lnTo>
                  <a:lnTo>
                    <a:pt x="268" y="370"/>
                  </a:lnTo>
                  <a:lnTo>
                    <a:pt x="247" y="370"/>
                  </a:lnTo>
                  <a:lnTo>
                    <a:pt x="225" y="370"/>
                  </a:lnTo>
                  <a:lnTo>
                    <a:pt x="204" y="370"/>
                  </a:lnTo>
                  <a:lnTo>
                    <a:pt x="183" y="370"/>
                  </a:lnTo>
                  <a:lnTo>
                    <a:pt x="161" y="370"/>
                  </a:lnTo>
                  <a:lnTo>
                    <a:pt x="139" y="370"/>
                  </a:lnTo>
                  <a:lnTo>
                    <a:pt x="117" y="368"/>
                  </a:lnTo>
                  <a:lnTo>
                    <a:pt x="96" y="368"/>
                  </a:lnTo>
                  <a:lnTo>
                    <a:pt x="74" y="367"/>
                  </a:lnTo>
                  <a:lnTo>
                    <a:pt x="53" y="367"/>
                  </a:lnTo>
                  <a:lnTo>
                    <a:pt x="33" y="367"/>
                  </a:lnTo>
                  <a:lnTo>
                    <a:pt x="13" y="366"/>
                  </a:lnTo>
                  <a:lnTo>
                    <a:pt x="9" y="279"/>
                  </a:lnTo>
                  <a:lnTo>
                    <a:pt x="4" y="190"/>
                  </a:lnTo>
                  <a:lnTo>
                    <a:pt x="0" y="101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17" y="11"/>
                  </a:lnTo>
                  <a:lnTo>
                    <a:pt x="26" y="11"/>
                  </a:lnTo>
                  <a:lnTo>
                    <a:pt x="33" y="12"/>
                  </a:lnTo>
                  <a:lnTo>
                    <a:pt x="51" y="11"/>
                  </a:lnTo>
                  <a:lnTo>
                    <a:pt x="71" y="9"/>
                  </a:lnTo>
                  <a:lnTo>
                    <a:pt x="89" y="8"/>
                  </a:lnTo>
                  <a:lnTo>
                    <a:pt x="109" y="6"/>
                  </a:lnTo>
                  <a:lnTo>
                    <a:pt x="127" y="4"/>
                  </a:lnTo>
                  <a:lnTo>
                    <a:pt x="146" y="3"/>
                  </a:lnTo>
                  <a:lnTo>
                    <a:pt x="165" y="2"/>
                  </a:lnTo>
                  <a:lnTo>
                    <a:pt x="184" y="1"/>
                  </a:lnTo>
                  <a:lnTo>
                    <a:pt x="203" y="1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60" y="0"/>
                  </a:lnTo>
                  <a:lnTo>
                    <a:pt x="278" y="0"/>
                  </a:lnTo>
                  <a:lnTo>
                    <a:pt x="298" y="0"/>
                  </a:lnTo>
                  <a:lnTo>
                    <a:pt x="316" y="1"/>
                  </a:lnTo>
                  <a:lnTo>
                    <a:pt x="335" y="2"/>
                  </a:lnTo>
                  <a:close/>
                </a:path>
              </a:pathLst>
            </a:custGeom>
            <a:solidFill>
              <a:srgbClr val="6B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001" y="1215"/>
              <a:ext cx="45" cy="526"/>
            </a:xfrm>
            <a:custGeom>
              <a:avLst/>
              <a:gdLst>
                <a:gd name="T0" fmla="*/ 1 w 91"/>
                <a:gd name="T1" fmla="*/ 2 h 1052"/>
                <a:gd name="T2" fmla="*/ 1 w 91"/>
                <a:gd name="T3" fmla="*/ 9 h 1052"/>
                <a:gd name="T4" fmla="*/ 1 w 91"/>
                <a:gd name="T5" fmla="*/ 11 h 1052"/>
                <a:gd name="T6" fmla="*/ 1 w 91"/>
                <a:gd name="T7" fmla="*/ 12 h 1052"/>
                <a:gd name="T8" fmla="*/ 1 w 91"/>
                <a:gd name="T9" fmla="*/ 14 h 1052"/>
                <a:gd name="T10" fmla="*/ 1 w 91"/>
                <a:gd name="T11" fmla="*/ 15 h 1052"/>
                <a:gd name="T12" fmla="*/ 1 w 91"/>
                <a:gd name="T13" fmla="*/ 15 h 1052"/>
                <a:gd name="T14" fmla="*/ 1 w 91"/>
                <a:gd name="T15" fmla="*/ 15 h 1052"/>
                <a:gd name="T16" fmla="*/ 1 w 91"/>
                <a:gd name="T17" fmla="*/ 15 h 1052"/>
                <a:gd name="T18" fmla="*/ 1 w 91"/>
                <a:gd name="T19" fmla="*/ 15 h 1052"/>
                <a:gd name="T20" fmla="*/ 1 w 91"/>
                <a:gd name="T21" fmla="*/ 16 h 1052"/>
                <a:gd name="T22" fmla="*/ 1 w 91"/>
                <a:gd name="T23" fmla="*/ 16 h 1052"/>
                <a:gd name="T24" fmla="*/ 1 w 91"/>
                <a:gd name="T25" fmla="*/ 16 h 1052"/>
                <a:gd name="T26" fmla="*/ 1 w 91"/>
                <a:gd name="T27" fmla="*/ 16 h 1052"/>
                <a:gd name="T28" fmla="*/ 1 w 91"/>
                <a:gd name="T29" fmla="*/ 16 h 1052"/>
                <a:gd name="T30" fmla="*/ 1 w 91"/>
                <a:gd name="T31" fmla="*/ 16 h 1052"/>
                <a:gd name="T32" fmla="*/ 1 w 91"/>
                <a:gd name="T33" fmla="*/ 16 h 1052"/>
                <a:gd name="T34" fmla="*/ 1 w 91"/>
                <a:gd name="T35" fmla="*/ 16 h 1052"/>
                <a:gd name="T36" fmla="*/ 0 w 91"/>
                <a:gd name="T37" fmla="*/ 16 h 1052"/>
                <a:gd name="T38" fmla="*/ 0 w 91"/>
                <a:gd name="T39" fmla="*/ 16 h 1052"/>
                <a:gd name="T40" fmla="*/ 0 w 91"/>
                <a:gd name="T41" fmla="*/ 16 h 1052"/>
                <a:gd name="T42" fmla="*/ 0 w 91"/>
                <a:gd name="T43" fmla="*/ 16 h 1052"/>
                <a:gd name="T44" fmla="*/ 0 w 91"/>
                <a:gd name="T45" fmla="*/ 16 h 1052"/>
                <a:gd name="T46" fmla="*/ 0 w 91"/>
                <a:gd name="T47" fmla="*/ 14 h 1052"/>
                <a:gd name="T48" fmla="*/ 0 w 91"/>
                <a:gd name="T49" fmla="*/ 12 h 1052"/>
                <a:gd name="T50" fmla="*/ 0 w 91"/>
                <a:gd name="T51" fmla="*/ 9 h 1052"/>
                <a:gd name="T52" fmla="*/ 0 w 91"/>
                <a:gd name="T53" fmla="*/ 7 h 1052"/>
                <a:gd name="T54" fmla="*/ 0 w 91"/>
                <a:gd name="T55" fmla="*/ 1 h 1052"/>
                <a:gd name="T56" fmla="*/ 0 w 91"/>
                <a:gd name="T57" fmla="*/ 1 h 1052"/>
                <a:gd name="T58" fmla="*/ 0 w 91"/>
                <a:gd name="T59" fmla="*/ 1 h 1052"/>
                <a:gd name="T60" fmla="*/ 0 w 91"/>
                <a:gd name="T61" fmla="*/ 1 h 1052"/>
                <a:gd name="T62" fmla="*/ 0 w 91"/>
                <a:gd name="T63" fmla="*/ 1 h 1052"/>
                <a:gd name="T64" fmla="*/ 0 w 91"/>
                <a:gd name="T65" fmla="*/ 1 h 1052"/>
                <a:gd name="T66" fmla="*/ 0 w 91"/>
                <a:gd name="T67" fmla="*/ 1 h 1052"/>
                <a:gd name="T68" fmla="*/ 0 w 91"/>
                <a:gd name="T69" fmla="*/ 1 h 1052"/>
                <a:gd name="T70" fmla="*/ 0 w 91"/>
                <a:gd name="T71" fmla="*/ 0 h 1052"/>
                <a:gd name="T72" fmla="*/ 1 w 91"/>
                <a:gd name="T73" fmla="*/ 1 h 1052"/>
                <a:gd name="T74" fmla="*/ 1 w 91"/>
                <a:gd name="T75" fmla="*/ 1 h 1052"/>
                <a:gd name="T76" fmla="*/ 1 w 91"/>
                <a:gd name="T77" fmla="*/ 1 h 1052"/>
                <a:gd name="T78" fmla="*/ 1 w 91"/>
                <a:gd name="T79" fmla="*/ 2 h 10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1052"/>
                <a:gd name="T122" fmla="*/ 91 w 91"/>
                <a:gd name="T123" fmla="*/ 1052 h 10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1052">
                  <a:moveTo>
                    <a:pt x="67" y="146"/>
                  </a:moveTo>
                  <a:lnTo>
                    <a:pt x="79" y="613"/>
                  </a:lnTo>
                  <a:lnTo>
                    <a:pt x="81" y="707"/>
                  </a:lnTo>
                  <a:lnTo>
                    <a:pt x="84" y="804"/>
                  </a:lnTo>
                  <a:lnTo>
                    <a:pt x="87" y="901"/>
                  </a:lnTo>
                  <a:lnTo>
                    <a:pt x="90" y="995"/>
                  </a:lnTo>
                  <a:lnTo>
                    <a:pt x="88" y="1001"/>
                  </a:lnTo>
                  <a:lnTo>
                    <a:pt x="89" y="1006"/>
                  </a:lnTo>
                  <a:lnTo>
                    <a:pt x="91" y="1011"/>
                  </a:lnTo>
                  <a:lnTo>
                    <a:pt x="90" y="1017"/>
                  </a:lnTo>
                  <a:lnTo>
                    <a:pt x="90" y="1026"/>
                  </a:lnTo>
                  <a:lnTo>
                    <a:pt x="91" y="1035"/>
                  </a:lnTo>
                  <a:lnTo>
                    <a:pt x="90" y="1045"/>
                  </a:lnTo>
                  <a:lnTo>
                    <a:pt x="86" y="1052"/>
                  </a:lnTo>
                  <a:lnTo>
                    <a:pt x="83" y="1046"/>
                  </a:lnTo>
                  <a:lnTo>
                    <a:pt x="77" y="1049"/>
                  </a:lnTo>
                  <a:lnTo>
                    <a:pt x="72" y="1050"/>
                  </a:lnTo>
                  <a:lnTo>
                    <a:pt x="66" y="1050"/>
                  </a:lnTo>
                  <a:lnTo>
                    <a:pt x="60" y="1050"/>
                  </a:lnTo>
                  <a:lnTo>
                    <a:pt x="53" y="1049"/>
                  </a:lnTo>
                  <a:lnTo>
                    <a:pt x="48" y="1048"/>
                  </a:lnTo>
                  <a:lnTo>
                    <a:pt x="41" y="1047"/>
                  </a:lnTo>
                  <a:lnTo>
                    <a:pt x="34" y="1047"/>
                  </a:lnTo>
                  <a:lnTo>
                    <a:pt x="27" y="911"/>
                  </a:lnTo>
                  <a:lnTo>
                    <a:pt x="21" y="774"/>
                  </a:lnTo>
                  <a:lnTo>
                    <a:pt x="16" y="637"/>
                  </a:lnTo>
                  <a:lnTo>
                    <a:pt x="13" y="503"/>
                  </a:lnTo>
                  <a:lnTo>
                    <a:pt x="4" y="82"/>
                  </a:lnTo>
                  <a:lnTo>
                    <a:pt x="0" y="67"/>
                  </a:lnTo>
                  <a:lnTo>
                    <a:pt x="4" y="54"/>
                  </a:lnTo>
                  <a:lnTo>
                    <a:pt x="10" y="44"/>
                  </a:lnTo>
                  <a:lnTo>
                    <a:pt x="20" y="34"/>
                  </a:lnTo>
                  <a:lnTo>
                    <a:pt x="30" y="26"/>
                  </a:lnTo>
                  <a:lnTo>
                    <a:pt x="42" y="18"/>
                  </a:lnTo>
                  <a:lnTo>
                    <a:pt x="52" y="9"/>
                  </a:lnTo>
                  <a:lnTo>
                    <a:pt x="60" y="0"/>
                  </a:lnTo>
                  <a:lnTo>
                    <a:pt x="64" y="36"/>
                  </a:lnTo>
                  <a:lnTo>
                    <a:pt x="66" y="72"/>
                  </a:lnTo>
                  <a:lnTo>
                    <a:pt x="67" y="109"/>
                  </a:lnTo>
                  <a:lnTo>
                    <a:pt x="67" y="146"/>
                  </a:lnTo>
                  <a:close/>
                </a:path>
              </a:pathLst>
            </a:custGeom>
            <a:solidFill>
              <a:srgbClr val="967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940" y="1273"/>
              <a:ext cx="41" cy="50"/>
            </a:xfrm>
            <a:custGeom>
              <a:avLst/>
              <a:gdLst>
                <a:gd name="T0" fmla="*/ 1 w 83"/>
                <a:gd name="T1" fmla="*/ 2 h 100"/>
                <a:gd name="T2" fmla="*/ 1 w 83"/>
                <a:gd name="T3" fmla="*/ 2 h 100"/>
                <a:gd name="T4" fmla="*/ 1 w 83"/>
                <a:gd name="T5" fmla="*/ 2 h 100"/>
                <a:gd name="T6" fmla="*/ 1 w 83"/>
                <a:gd name="T7" fmla="*/ 2 h 100"/>
                <a:gd name="T8" fmla="*/ 0 w 83"/>
                <a:gd name="T9" fmla="*/ 2 h 100"/>
                <a:gd name="T10" fmla="*/ 0 w 83"/>
                <a:gd name="T11" fmla="*/ 2 h 100"/>
                <a:gd name="T12" fmla="*/ 0 w 83"/>
                <a:gd name="T13" fmla="*/ 2 h 100"/>
                <a:gd name="T14" fmla="*/ 0 w 83"/>
                <a:gd name="T15" fmla="*/ 2 h 100"/>
                <a:gd name="T16" fmla="*/ 0 w 83"/>
                <a:gd name="T17" fmla="*/ 2 h 100"/>
                <a:gd name="T18" fmla="*/ 0 w 83"/>
                <a:gd name="T19" fmla="*/ 2 h 100"/>
                <a:gd name="T20" fmla="*/ 0 w 83"/>
                <a:gd name="T21" fmla="*/ 2 h 100"/>
                <a:gd name="T22" fmla="*/ 0 w 83"/>
                <a:gd name="T23" fmla="*/ 2 h 100"/>
                <a:gd name="T24" fmla="*/ 0 w 83"/>
                <a:gd name="T25" fmla="*/ 2 h 100"/>
                <a:gd name="T26" fmla="*/ 0 w 83"/>
                <a:gd name="T27" fmla="*/ 2 h 100"/>
                <a:gd name="T28" fmla="*/ 0 w 83"/>
                <a:gd name="T29" fmla="*/ 2 h 100"/>
                <a:gd name="T30" fmla="*/ 0 w 83"/>
                <a:gd name="T31" fmla="*/ 2 h 100"/>
                <a:gd name="T32" fmla="*/ 0 w 83"/>
                <a:gd name="T33" fmla="*/ 1 h 100"/>
                <a:gd name="T34" fmla="*/ 0 w 83"/>
                <a:gd name="T35" fmla="*/ 1 h 100"/>
                <a:gd name="T36" fmla="*/ 0 w 83"/>
                <a:gd name="T37" fmla="*/ 1 h 100"/>
                <a:gd name="T38" fmla="*/ 0 w 83"/>
                <a:gd name="T39" fmla="*/ 1 h 100"/>
                <a:gd name="T40" fmla="*/ 0 w 83"/>
                <a:gd name="T41" fmla="*/ 1 h 100"/>
                <a:gd name="T42" fmla="*/ 1 w 83"/>
                <a:gd name="T43" fmla="*/ 0 h 100"/>
                <a:gd name="T44" fmla="*/ 1 w 83"/>
                <a:gd name="T45" fmla="*/ 1 h 100"/>
                <a:gd name="T46" fmla="*/ 1 w 83"/>
                <a:gd name="T47" fmla="*/ 1 h 100"/>
                <a:gd name="T48" fmla="*/ 1 w 83"/>
                <a:gd name="T49" fmla="*/ 2 h 100"/>
                <a:gd name="T50" fmla="*/ 1 w 83"/>
                <a:gd name="T51" fmla="*/ 2 h 1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3"/>
                <a:gd name="T79" fmla="*/ 0 h 100"/>
                <a:gd name="T80" fmla="*/ 83 w 83"/>
                <a:gd name="T81" fmla="*/ 100 h 1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3" h="100">
                  <a:moveTo>
                    <a:pt x="83" y="98"/>
                  </a:moveTo>
                  <a:lnTo>
                    <a:pt x="76" y="99"/>
                  </a:lnTo>
                  <a:lnTo>
                    <a:pt x="70" y="100"/>
                  </a:lnTo>
                  <a:lnTo>
                    <a:pt x="64" y="100"/>
                  </a:lnTo>
                  <a:lnTo>
                    <a:pt x="58" y="100"/>
                  </a:lnTo>
                  <a:lnTo>
                    <a:pt x="51" y="100"/>
                  </a:lnTo>
                  <a:lnTo>
                    <a:pt x="44" y="100"/>
                  </a:lnTo>
                  <a:lnTo>
                    <a:pt x="37" y="100"/>
                  </a:lnTo>
                  <a:lnTo>
                    <a:pt x="30" y="100"/>
                  </a:lnTo>
                  <a:lnTo>
                    <a:pt x="27" y="95"/>
                  </a:lnTo>
                  <a:lnTo>
                    <a:pt x="21" y="99"/>
                  </a:lnTo>
                  <a:lnTo>
                    <a:pt x="15" y="100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6" y="87"/>
                  </a:lnTo>
                  <a:lnTo>
                    <a:pt x="13" y="74"/>
                  </a:lnTo>
                  <a:lnTo>
                    <a:pt x="21" y="61"/>
                  </a:lnTo>
                  <a:lnTo>
                    <a:pt x="30" y="50"/>
                  </a:lnTo>
                  <a:lnTo>
                    <a:pt x="39" y="37"/>
                  </a:lnTo>
                  <a:lnTo>
                    <a:pt x="49" y="24"/>
                  </a:lnTo>
                  <a:lnTo>
                    <a:pt x="59" y="13"/>
                  </a:lnTo>
                  <a:lnTo>
                    <a:pt x="69" y="0"/>
                  </a:lnTo>
                  <a:lnTo>
                    <a:pt x="74" y="24"/>
                  </a:lnTo>
                  <a:lnTo>
                    <a:pt x="77" y="49"/>
                  </a:lnTo>
                  <a:lnTo>
                    <a:pt x="80" y="73"/>
                  </a:lnTo>
                  <a:lnTo>
                    <a:pt x="83" y="98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2616" y="1328"/>
              <a:ext cx="280" cy="121"/>
            </a:xfrm>
            <a:custGeom>
              <a:avLst/>
              <a:gdLst>
                <a:gd name="T0" fmla="*/ 7 w 561"/>
                <a:gd name="T1" fmla="*/ 0 h 242"/>
                <a:gd name="T2" fmla="*/ 7 w 561"/>
                <a:gd name="T3" fmla="*/ 1 h 242"/>
                <a:gd name="T4" fmla="*/ 7 w 561"/>
                <a:gd name="T5" fmla="*/ 1 h 242"/>
                <a:gd name="T6" fmla="*/ 7 w 561"/>
                <a:gd name="T7" fmla="*/ 2 h 242"/>
                <a:gd name="T8" fmla="*/ 8 w 561"/>
                <a:gd name="T9" fmla="*/ 2 h 242"/>
                <a:gd name="T10" fmla="*/ 8 w 561"/>
                <a:gd name="T11" fmla="*/ 3 h 242"/>
                <a:gd name="T12" fmla="*/ 8 w 561"/>
                <a:gd name="T13" fmla="*/ 3 h 242"/>
                <a:gd name="T14" fmla="*/ 8 w 561"/>
                <a:gd name="T15" fmla="*/ 4 h 242"/>
                <a:gd name="T16" fmla="*/ 8 w 561"/>
                <a:gd name="T17" fmla="*/ 4 h 242"/>
                <a:gd name="T18" fmla="*/ 8 w 561"/>
                <a:gd name="T19" fmla="*/ 4 h 242"/>
                <a:gd name="T20" fmla="*/ 7 w 561"/>
                <a:gd name="T21" fmla="*/ 4 h 242"/>
                <a:gd name="T22" fmla="*/ 7 w 561"/>
                <a:gd name="T23" fmla="*/ 4 h 242"/>
                <a:gd name="T24" fmla="*/ 6 w 561"/>
                <a:gd name="T25" fmla="*/ 4 h 242"/>
                <a:gd name="T26" fmla="*/ 6 w 561"/>
                <a:gd name="T27" fmla="*/ 4 h 242"/>
                <a:gd name="T28" fmla="*/ 5 w 561"/>
                <a:gd name="T29" fmla="*/ 4 h 242"/>
                <a:gd name="T30" fmla="*/ 5 w 561"/>
                <a:gd name="T31" fmla="*/ 4 h 242"/>
                <a:gd name="T32" fmla="*/ 4 w 561"/>
                <a:gd name="T33" fmla="*/ 4 h 242"/>
                <a:gd name="T34" fmla="*/ 3 w 561"/>
                <a:gd name="T35" fmla="*/ 4 h 242"/>
                <a:gd name="T36" fmla="*/ 3 w 561"/>
                <a:gd name="T37" fmla="*/ 4 h 242"/>
                <a:gd name="T38" fmla="*/ 2 w 561"/>
                <a:gd name="T39" fmla="*/ 4 h 242"/>
                <a:gd name="T40" fmla="*/ 2 w 561"/>
                <a:gd name="T41" fmla="*/ 4 h 242"/>
                <a:gd name="T42" fmla="*/ 1 w 561"/>
                <a:gd name="T43" fmla="*/ 4 h 242"/>
                <a:gd name="T44" fmla="*/ 1 w 561"/>
                <a:gd name="T45" fmla="*/ 4 h 242"/>
                <a:gd name="T46" fmla="*/ 0 w 561"/>
                <a:gd name="T47" fmla="*/ 4 h 242"/>
                <a:gd name="T48" fmla="*/ 0 w 561"/>
                <a:gd name="T49" fmla="*/ 4 h 242"/>
                <a:gd name="T50" fmla="*/ 0 w 561"/>
                <a:gd name="T51" fmla="*/ 3 h 242"/>
                <a:gd name="T52" fmla="*/ 0 w 561"/>
                <a:gd name="T53" fmla="*/ 2 h 242"/>
                <a:gd name="T54" fmla="*/ 0 w 561"/>
                <a:gd name="T55" fmla="*/ 2 h 242"/>
                <a:gd name="T56" fmla="*/ 0 w 561"/>
                <a:gd name="T57" fmla="*/ 1 h 242"/>
                <a:gd name="T58" fmla="*/ 0 w 561"/>
                <a:gd name="T59" fmla="*/ 1 h 242"/>
                <a:gd name="T60" fmla="*/ 0 w 561"/>
                <a:gd name="T61" fmla="*/ 1 h 242"/>
                <a:gd name="T62" fmla="*/ 0 w 561"/>
                <a:gd name="T63" fmla="*/ 1 h 242"/>
                <a:gd name="T64" fmla="*/ 0 w 561"/>
                <a:gd name="T65" fmla="*/ 1 h 242"/>
                <a:gd name="T66" fmla="*/ 0 w 561"/>
                <a:gd name="T67" fmla="*/ 1 h 242"/>
                <a:gd name="T68" fmla="*/ 0 w 561"/>
                <a:gd name="T69" fmla="*/ 1 h 242"/>
                <a:gd name="T70" fmla="*/ 0 w 561"/>
                <a:gd name="T71" fmla="*/ 1 h 242"/>
                <a:gd name="T72" fmla="*/ 0 w 561"/>
                <a:gd name="T73" fmla="*/ 1 h 242"/>
                <a:gd name="T74" fmla="*/ 1 w 561"/>
                <a:gd name="T75" fmla="*/ 1 h 242"/>
                <a:gd name="T76" fmla="*/ 1 w 561"/>
                <a:gd name="T77" fmla="*/ 1 h 242"/>
                <a:gd name="T78" fmla="*/ 1 w 561"/>
                <a:gd name="T79" fmla="*/ 1 h 242"/>
                <a:gd name="T80" fmla="*/ 2 w 561"/>
                <a:gd name="T81" fmla="*/ 1 h 242"/>
                <a:gd name="T82" fmla="*/ 2 w 561"/>
                <a:gd name="T83" fmla="*/ 1 h 242"/>
                <a:gd name="T84" fmla="*/ 3 w 561"/>
                <a:gd name="T85" fmla="*/ 1 h 242"/>
                <a:gd name="T86" fmla="*/ 3 w 561"/>
                <a:gd name="T87" fmla="*/ 1 h 242"/>
                <a:gd name="T88" fmla="*/ 3 w 561"/>
                <a:gd name="T89" fmla="*/ 1 h 242"/>
                <a:gd name="T90" fmla="*/ 4 w 561"/>
                <a:gd name="T91" fmla="*/ 1 h 242"/>
                <a:gd name="T92" fmla="*/ 4 w 561"/>
                <a:gd name="T93" fmla="*/ 1 h 242"/>
                <a:gd name="T94" fmla="*/ 5 w 561"/>
                <a:gd name="T95" fmla="*/ 0 h 242"/>
                <a:gd name="T96" fmla="*/ 5 w 561"/>
                <a:gd name="T97" fmla="*/ 0 h 242"/>
                <a:gd name="T98" fmla="*/ 5 w 561"/>
                <a:gd name="T99" fmla="*/ 0 h 242"/>
                <a:gd name="T100" fmla="*/ 6 w 561"/>
                <a:gd name="T101" fmla="*/ 0 h 242"/>
                <a:gd name="T102" fmla="*/ 6 w 561"/>
                <a:gd name="T103" fmla="*/ 0 h 242"/>
                <a:gd name="T104" fmla="*/ 7 w 561"/>
                <a:gd name="T105" fmla="*/ 0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1"/>
                <a:gd name="T160" fmla="*/ 0 h 242"/>
                <a:gd name="T161" fmla="*/ 561 w 561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1" h="242">
                  <a:moveTo>
                    <a:pt x="453" y="0"/>
                  </a:moveTo>
                  <a:lnTo>
                    <a:pt x="470" y="27"/>
                  </a:lnTo>
                  <a:lnTo>
                    <a:pt x="486" y="56"/>
                  </a:lnTo>
                  <a:lnTo>
                    <a:pt x="501" y="86"/>
                  </a:lnTo>
                  <a:lnTo>
                    <a:pt x="515" y="115"/>
                  </a:lnTo>
                  <a:lnTo>
                    <a:pt x="528" y="145"/>
                  </a:lnTo>
                  <a:lnTo>
                    <a:pt x="540" y="174"/>
                  </a:lnTo>
                  <a:lnTo>
                    <a:pt x="551" y="202"/>
                  </a:lnTo>
                  <a:lnTo>
                    <a:pt x="561" y="231"/>
                  </a:lnTo>
                  <a:lnTo>
                    <a:pt x="526" y="231"/>
                  </a:lnTo>
                  <a:lnTo>
                    <a:pt x="493" y="232"/>
                  </a:lnTo>
                  <a:lnTo>
                    <a:pt x="458" y="232"/>
                  </a:lnTo>
                  <a:lnTo>
                    <a:pt x="424" y="233"/>
                  </a:lnTo>
                  <a:lnTo>
                    <a:pt x="390" y="233"/>
                  </a:lnTo>
                  <a:lnTo>
                    <a:pt x="356" y="235"/>
                  </a:lnTo>
                  <a:lnTo>
                    <a:pt x="321" y="235"/>
                  </a:lnTo>
                  <a:lnTo>
                    <a:pt x="286" y="236"/>
                  </a:lnTo>
                  <a:lnTo>
                    <a:pt x="253" y="236"/>
                  </a:lnTo>
                  <a:lnTo>
                    <a:pt x="218" y="237"/>
                  </a:lnTo>
                  <a:lnTo>
                    <a:pt x="184" y="238"/>
                  </a:lnTo>
                  <a:lnTo>
                    <a:pt x="149" y="238"/>
                  </a:lnTo>
                  <a:lnTo>
                    <a:pt x="115" y="239"/>
                  </a:lnTo>
                  <a:lnTo>
                    <a:pt x="81" y="240"/>
                  </a:lnTo>
                  <a:lnTo>
                    <a:pt x="47" y="240"/>
                  </a:lnTo>
                  <a:lnTo>
                    <a:pt x="12" y="242"/>
                  </a:lnTo>
                  <a:lnTo>
                    <a:pt x="6" y="185"/>
                  </a:lnTo>
                  <a:lnTo>
                    <a:pt x="4" y="125"/>
                  </a:lnTo>
                  <a:lnTo>
                    <a:pt x="2" y="65"/>
                  </a:lnTo>
                  <a:lnTo>
                    <a:pt x="0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40" y="5"/>
                  </a:lnTo>
                  <a:lnTo>
                    <a:pt x="65" y="4"/>
                  </a:lnTo>
                  <a:lnTo>
                    <a:pt x="92" y="4"/>
                  </a:lnTo>
                  <a:lnTo>
                    <a:pt x="117" y="3"/>
                  </a:lnTo>
                  <a:lnTo>
                    <a:pt x="144" y="3"/>
                  </a:lnTo>
                  <a:lnTo>
                    <a:pt x="169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47" y="1"/>
                  </a:lnTo>
                  <a:lnTo>
                    <a:pt x="273" y="1"/>
                  </a:lnTo>
                  <a:lnTo>
                    <a:pt x="299" y="1"/>
                  </a:lnTo>
                  <a:lnTo>
                    <a:pt x="324" y="0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879" y="1332"/>
              <a:ext cx="104" cy="125"/>
            </a:xfrm>
            <a:custGeom>
              <a:avLst/>
              <a:gdLst>
                <a:gd name="T0" fmla="*/ 2 w 209"/>
                <a:gd name="T1" fmla="*/ 1 h 250"/>
                <a:gd name="T2" fmla="*/ 2 w 209"/>
                <a:gd name="T3" fmla="*/ 1 h 250"/>
                <a:gd name="T4" fmla="*/ 2 w 209"/>
                <a:gd name="T5" fmla="*/ 2 h 250"/>
                <a:gd name="T6" fmla="*/ 2 w 209"/>
                <a:gd name="T7" fmla="*/ 2 h 250"/>
                <a:gd name="T8" fmla="*/ 2 w 209"/>
                <a:gd name="T9" fmla="*/ 2 h 250"/>
                <a:gd name="T10" fmla="*/ 3 w 209"/>
                <a:gd name="T11" fmla="*/ 3 h 250"/>
                <a:gd name="T12" fmla="*/ 3 w 209"/>
                <a:gd name="T13" fmla="*/ 3 h 250"/>
                <a:gd name="T14" fmla="*/ 3 w 209"/>
                <a:gd name="T15" fmla="*/ 4 h 250"/>
                <a:gd name="T16" fmla="*/ 3 w 209"/>
                <a:gd name="T17" fmla="*/ 4 h 250"/>
                <a:gd name="T18" fmla="*/ 3 w 209"/>
                <a:gd name="T19" fmla="*/ 4 h 250"/>
                <a:gd name="T20" fmla="*/ 2 w 209"/>
                <a:gd name="T21" fmla="*/ 4 h 250"/>
                <a:gd name="T22" fmla="*/ 2 w 209"/>
                <a:gd name="T23" fmla="*/ 4 h 250"/>
                <a:gd name="T24" fmla="*/ 2 w 209"/>
                <a:gd name="T25" fmla="*/ 4 h 250"/>
                <a:gd name="T26" fmla="*/ 2 w 209"/>
                <a:gd name="T27" fmla="*/ 4 h 250"/>
                <a:gd name="T28" fmla="*/ 2 w 209"/>
                <a:gd name="T29" fmla="*/ 4 h 250"/>
                <a:gd name="T30" fmla="*/ 1 w 209"/>
                <a:gd name="T31" fmla="*/ 4 h 250"/>
                <a:gd name="T32" fmla="*/ 1 w 209"/>
                <a:gd name="T33" fmla="*/ 4 h 250"/>
                <a:gd name="T34" fmla="*/ 1 w 209"/>
                <a:gd name="T35" fmla="*/ 4 h 250"/>
                <a:gd name="T36" fmla="*/ 1 w 209"/>
                <a:gd name="T37" fmla="*/ 4 h 250"/>
                <a:gd name="T38" fmla="*/ 1 w 209"/>
                <a:gd name="T39" fmla="*/ 4 h 250"/>
                <a:gd name="T40" fmla="*/ 0 w 209"/>
                <a:gd name="T41" fmla="*/ 4 h 250"/>
                <a:gd name="T42" fmla="*/ 0 w 209"/>
                <a:gd name="T43" fmla="*/ 4 h 250"/>
                <a:gd name="T44" fmla="*/ 0 w 209"/>
                <a:gd name="T45" fmla="*/ 4 h 250"/>
                <a:gd name="T46" fmla="*/ 0 w 209"/>
                <a:gd name="T47" fmla="*/ 4 h 250"/>
                <a:gd name="T48" fmla="*/ 0 w 209"/>
                <a:gd name="T49" fmla="*/ 4 h 250"/>
                <a:gd name="T50" fmla="*/ 0 w 209"/>
                <a:gd name="T51" fmla="*/ 4 h 250"/>
                <a:gd name="T52" fmla="*/ 0 w 209"/>
                <a:gd name="T53" fmla="*/ 3 h 250"/>
                <a:gd name="T54" fmla="*/ 0 w 209"/>
                <a:gd name="T55" fmla="*/ 3 h 250"/>
                <a:gd name="T56" fmla="*/ 0 w 209"/>
                <a:gd name="T57" fmla="*/ 2 h 250"/>
                <a:gd name="T58" fmla="*/ 0 w 209"/>
                <a:gd name="T59" fmla="*/ 2 h 250"/>
                <a:gd name="T60" fmla="*/ 1 w 209"/>
                <a:gd name="T61" fmla="*/ 1 h 250"/>
                <a:gd name="T62" fmla="*/ 1 w 209"/>
                <a:gd name="T63" fmla="*/ 1 h 250"/>
                <a:gd name="T64" fmla="*/ 1 w 209"/>
                <a:gd name="T65" fmla="*/ 0 h 250"/>
                <a:gd name="T66" fmla="*/ 1 w 209"/>
                <a:gd name="T67" fmla="*/ 1 h 250"/>
                <a:gd name="T68" fmla="*/ 1 w 209"/>
                <a:gd name="T69" fmla="*/ 1 h 250"/>
                <a:gd name="T70" fmla="*/ 2 w 209"/>
                <a:gd name="T71" fmla="*/ 1 h 250"/>
                <a:gd name="T72" fmla="*/ 2 w 209"/>
                <a:gd name="T73" fmla="*/ 1 h 250"/>
                <a:gd name="T74" fmla="*/ 2 w 209"/>
                <a:gd name="T75" fmla="*/ 1 h 250"/>
                <a:gd name="T76" fmla="*/ 2 w 209"/>
                <a:gd name="T77" fmla="*/ 1 h 250"/>
                <a:gd name="T78" fmla="*/ 2 w 209"/>
                <a:gd name="T79" fmla="*/ 1 h 250"/>
                <a:gd name="T80" fmla="*/ 2 w 209"/>
                <a:gd name="T81" fmla="*/ 1 h 2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9"/>
                <a:gd name="T124" fmla="*/ 0 h 250"/>
                <a:gd name="T125" fmla="*/ 209 w 209"/>
                <a:gd name="T126" fmla="*/ 250 h 2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9" h="250">
                  <a:moveTo>
                    <a:pt x="173" y="2"/>
                  </a:moveTo>
                  <a:lnTo>
                    <a:pt x="176" y="34"/>
                  </a:lnTo>
                  <a:lnTo>
                    <a:pt x="180" y="66"/>
                  </a:lnTo>
                  <a:lnTo>
                    <a:pt x="184" y="95"/>
                  </a:lnTo>
                  <a:lnTo>
                    <a:pt x="189" y="124"/>
                  </a:lnTo>
                  <a:lnTo>
                    <a:pt x="194" y="154"/>
                  </a:lnTo>
                  <a:lnTo>
                    <a:pt x="199" y="184"/>
                  </a:lnTo>
                  <a:lnTo>
                    <a:pt x="204" y="214"/>
                  </a:lnTo>
                  <a:lnTo>
                    <a:pt x="209" y="246"/>
                  </a:lnTo>
                  <a:lnTo>
                    <a:pt x="198" y="248"/>
                  </a:lnTo>
                  <a:lnTo>
                    <a:pt x="186" y="248"/>
                  </a:lnTo>
                  <a:lnTo>
                    <a:pt x="174" y="249"/>
                  </a:lnTo>
                  <a:lnTo>
                    <a:pt x="161" y="249"/>
                  </a:lnTo>
                  <a:lnTo>
                    <a:pt x="149" y="250"/>
                  </a:lnTo>
                  <a:lnTo>
                    <a:pt x="135" y="250"/>
                  </a:lnTo>
                  <a:lnTo>
                    <a:pt x="121" y="250"/>
                  </a:lnTo>
                  <a:lnTo>
                    <a:pt x="108" y="250"/>
                  </a:lnTo>
                  <a:lnTo>
                    <a:pt x="93" y="250"/>
                  </a:lnTo>
                  <a:lnTo>
                    <a:pt x="80" y="249"/>
                  </a:lnTo>
                  <a:lnTo>
                    <a:pt x="66" y="249"/>
                  </a:lnTo>
                  <a:lnTo>
                    <a:pt x="52" y="249"/>
                  </a:lnTo>
                  <a:lnTo>
                    <a:pt x="39" y="249"/>
                  </a:lnTo>
                  <a:lnTo>
                    <a:pt x="25" y="250"/>
                  </a:lnTo>
                  <a:lnTo>
                    <a:pt x="13" y="250"/>
                  </a:lnTo>
                  <a:lnTo>
                    <a:pt x="0" y="250"/>
                  </a:lnTo>
                  <a:lnTo>
                    <a:pt x="8" y="216"/>
                  </a:lnTo>
                  <a:lnTo>
                    <a:pt x="19" y="184"/>
                  </a:lnTo>
                  <a:lnTo>
                    <a:pt x="31" y="153"/>
                  </a:lnTo>
                  <a:lnTo>
                    <a:pt x="44" y="121"/>
                  </a:lnTo>
                  <a:lnTo>
                    <a:pt x="59" y="91"/>
                  </a:lnTo>
                  <a:lnTo>
                    <a:pt x="75" y="60"/>
                  </a:lnTo>
                  <a:lnTo>
                    <a:pt x="91" y="30"/>
                  </a:lnTo>
                  <a:lnTo>
                    <a:pt x="108" y="0"/>
                  </a:lnTo>
                  <a:lnTo>
                    <a:pt x="115" y="2"/>
                  </a:lnTo>
                  <a:lnTo>
                    <a:pt x="123" y="3"/>
                  </a:lnTo>
                  <a:lnTo>
                    <a:pt x="131" y="3"/>
                  </a:lnTo>
                  <a:lnTo>
                    <a:pt x="141" y="2"/>
                  </a:lnTo>
                  <a:lnTo>
                    <a:pt x="149" y="1"/>
                  </a:lnTo>
                  <a:lnTo>
                    <a:pt x="158" y="1"/>
                  </a:lnTo>
                  <a:lnTo>
                    <a:pt x="166" y="1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738" y="1453"/>
              <a:ext cx="184" cy="144"/>
            </a:xfrm>
            <a:custGeom>
              <a:avLst/>
              <a:gdLst>
                <a:gd name="T0" fmla="*/ 6 w 367"/>
                <a:gd name="T1" fmla="*/ 5 h 288"/>
                <a:gd name="T2" fmla="*/ 6 w 367"/>
                <a:gd name="T3" fmla="*/ 5 h 288"/>
                <a:gd name="T4" fmla="*/ 6 w 367"/>
                <a:gd name="T5" fmla="*/ 5 h 288"/>
                <a:gd name="T6" fmla="*/ 5 w 367"/>
                <a:gd name="T7" fmla="*/ 5 h 288"/>
                <a:gd name="T8" fmla="*/ 5 w 367"/>
                <a:gd name="T9" fmla="*/ 5 h 288"/>
                <a:gd name="T10" fmla="*/ 5 w 367"/>
                <a:gd name="T11" fmla="*/ 5 h 288"/>
                <a:gd name="T12" fmla="*/ 4 w 367"/>
                <a:gd name="T13" fmla="*/ 5 h 288"/>
                <a:gd name="T14" fmla="*/ 4 w 367"/>
                <a:gd name="T15" fmla="*/ 5 h 288"/>
                <a:gd name="T16" fmla="*/ 4 w 367"/>
                <a:gd name="T17" fmla="*/ 5 h 288"/>
                <a:gd name="T18" fmla="*/ 3 w 367"/>
                <a:gd name="T19" fmla="*/ 5 h 288"/>
                <a:gd name="T20" fmla="*/ 3 w 367"/>
                <a:gd name="T21" fmla="*/ 5 h 288"/>
                <a:gd name="T22" fmla="*/ 3 w 367"/>
                <a:gd name="T23" fmla="*/ 5 h 288"/>
                <a:gd name="T24" fmla="*/ 3 w 367"/>
                <a:gd name="T25" fmla="*/ 5 h 288"/>
                <a:gd name="T26" fmla="*/ 3 w 367"/>
                <a:gd name="T27" fmla="*/ 5 h 288"/>
                <a:gd name="T28" fmla="*/ 2 w 367"/>
                <a:gd name="T29" fmla="*/ 5 h 288"/>
                <a:gd name="T30" fmla="*/ 2 w 367"/>
                <a:gd name="T31" fmla="*/ 5 h 288"/>
                <a:gd name="T32" fmla="*/ 2 w 367"/>
                <a:gd name="T33" fmla="*/ 5 h 288"/>
                <a:gd name="T34" fmla="*/ 3 w 367"/>
                <a:gd name="T35" fmla="*/ 3 h 288"/>
                <a:gd name="T36" fmla="*/ 3 w 367"/>
                <a:gd name="T37" fmla="*/ 3 h 288"/>
                <a:gd name="T38" fmla="*/ 3 w 367"/>
                <a:gd name="T39" fmla="*/ 3 h 288"/>
                <a:gd name="T40" fmla="*/ 3 w 367"/>
                <a:gd name="T41" fmla="*/ 3 h 288"/>
                <a:gd name="T42" fmla="*/ 3 w 367"/>
                <a:gd name="T43" fmla="*/ 3 h 288"/>
                <a:gd name="T44" fmla="*/ 3 w 367"/>
                <a:gd name="T45" fmla="*/ 2 h 288"/>
                <a:gd name="T46" fmla="*/ 3 w 367"/>
                <a:gd name="T47" fmla="*/ 2 h 288"/>
                <a:gd name="T48" fmla="*/ 3 w 367"/>
                <a:gd name="T49" fmla="*/ 2 h 288"/>
                <a:gd name="T50" fmla="*/ 3 w 367"/>
                <a:gd name="T51" fmla="*/ 2 h 288"/>
                <a:gd name="T52" fmla="*/ 2 w 367"/>
                <a:gd name="T53" fmla="*/ 1 h 288"/>
                <a:gd name="T54" fmla="*/ 2 w 367"/>
                <a:gd name="T55" fmla="*/ 1 h 288"/>
                <a:gd name="T56" fmla="*/ 2 w 367"/>
                <a:gd name="T57" fmla="*/ 1 h 288"/>
                <a:gd name="T58" fmla="*/ 2 w 367"/>
                <a:gd name="T59" fmla="*/ 1 h 288"/>
                <a:gd name="T60" fmla="*/ 1 w 367"/>
                <a:gd name="T61" fmla="*/ 1 h 288"/>
                <a:gd name="T62" fmla="*/ 1 w 367"/>
                <a:gd name="T63" fmla="*/ 1 h 288"/>
                <a:gd name="T64" fmla="*/ 1 w 367"/>
                <a:gd name="T65" fmla="*/ 1 h 288"/>
                <a:gd name="T66" fmla="*/ 1 w 367"/>
                <a:gd name="T67" fmla="*/ 1 h 288"/>
                <a:gd name="T68" fmla="*/ 1 w 367"/>
                <a:gd name="T69" fmla="*/ 1 h 288"/>
                <a:gd name="T70" fmla="*/ 1 w 367"/>
                <a:gd name="T71" fmla="*/ 1 h 288"/>
                <a:gd name="T72" fmla="*/ 0 w 367"/>
                <a:gd name="T73" fmla="*/ 1 h 288"/>
                <a:gd name="T74" fmla="*/ 1 w 367"/>
                <a:gd name="T75" fmla="*/ 1 h 288"/>
                <a:gd name="T76" fmla="*/ 1 w 367"/>
                <a:gd name="T77" fmla="*/ 1 h 288"/>
                <a:gd name="T78" fmla="*/ 1 w 367"/>
                <a:gd name="T79" fmla="*/ 1 h 288"/>
                <a:gd name="T80" fmla="*/ 2 w 367"/>
                <a:gd name="T81" fmla="*/ 1 h 288"/>
                <a:gd name="T82" fmla="*/ 2 w 367"/>
                <a:gd name="T83" fmla="*/ 1 h 288"/>
                <a:gd name="T84" fmla="*/ 2 w 367"/>
                <a:gd name="T85" fmla="*/ 1 h 288"/>
                <a:gd name="T86" fmla="*/ 3 w 367"/>
                <a:gd name="T87" fmla="*/ 1 h 288"/>
                <a:gd name="T88" fmla="*/ 3 w 367"/>
                <a:gd name="T89" fmla="*/ 1 h 288"/>
                <a:gd name="T90" fmla="*/ 3 w 367"/>
                <a:gd name="T91" fmla="*/ 1 h 288"/>
                <a:gd name="T92" fmla="*/ 4 w 367"/>
                <a:gd name="T93" fmla="*/ 1 h 288"/>
                <a:gd name="T94" fmla="*/ 4 w 367"/>
                <a:gd name="T95" fmla="*/ 1 h 288"/>
                <a:gd name="T96" fmla="*/ 4 w 367"/>
                <a:gd name="T97" fmla="*/ 1 h 288"/>
                <a:gd name="T98" fmla="*/ 5 w 367"/>
                <a:gd name="T99" fmla="*/ 1 h 288"/>
                <a:gd name="T100" fmla="*/ 5 w 367"/>
                <a:gd name="T101" fmla="*/ 1 h 288"/>
                <a:gd name="T102" fmla="*/ 5 w 367"/>
                <a:gd name="T103" fmla="*/ 1 h 288"/>
                <a:gd name="T104" fmla="*/ 5 w 367"/>
                <a:gd name="T105" fmla="*/ 1 h 288"/>
                <a:gd name="T106" fmla="*/ 6 w 367"/>
                <a:gd name="T107" fmla="*/ 0 h 288"/>
                <a:gd name="T108" fmla="*/ 6 w 367"/>
                <a:gd name="T109" fmla="*/ 1 h 288"/>
                <a:gd name="T110" fmla="*/ 6 w 367"/>
                <a:gd name="T111" fmla="*/ 1 h 288"/>
                <a:gd name="T112" fmla="*/ 6 w 367"/>
                <a:gd name="T113" fmla="*/ 1 h 288"/>
                <a:gd name="T114" fmla="*/ 6 w 367"/>
                <a:gd name="T115" fmla="*/ 2 h 288"/>
                <a:gd name="T116" fmla="*/ 6 w 367"/>
                <a:gd name="T117" fmla="*/ 2 h 288"/>
                <a:gd name="T118" fmla="*/ 6 w 367"/>
                <a:gd name="T119" fmla="*/ 3 h 288"/>
                <a:gd name="T120" fmla="*/ 6 w 367"/>
                <a:gd name="T121" fmla="*/ 3 h 288"/>
                <a:gd name="T122" fmla="*/ 6 w 367"/>
                <a:gd name="T123" fmla="*/ 5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7"/>
                <a:gd name="T187" fmla="*/ 0 h 288"/>
                <a:gd name="T188" fmla="*/ 367 w 367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7" h="288">
                  <a:moveTo>
                    <a:pt x="367" y="288"/>
                  </a:moveTo>
                  <a:lnTo>
                    <a:pt x="363" y="283"/>
                  </a:lnTo>
                  <a:lnTo>
                    <a:pt x="359" y="288"/>
                  </a:lnTo>
                  <a:lnTo>
                    <a:pt x="289" y="288"/>
                  </a:lnTo>
                  <a:lnTo>
                    <a:pt x="289" y="287"/>
                  </a:lnTo>
                  <a:lnTo>
                    <a:pt x="270" y="287"/>
                  </a:lnTo>
                  <a:lnTo>
                    <a:pt x="251" y="287"/>
                  </a:lnTo>
                  <a:lnTo>
                    <a:pt x="231" y="288"/>
                  </a:lnTo>
                  <a:lnTo>
                    <a:pt x="212" y="288"/>
                  </a:lnTo>
                  <a:lnTo>
                    <a:pt x="191" y="288"/>
                  </a:lnTo>
                  <a:lnTo>
                    <a:pt x="172" y="288"/>
                  </a:lnTo>
                  <a:lnTo>
                    <a:pt x="151" y="288"/>
                  </a:lnTo>
                  <a:lnTo>
                    <a:pt x="130" y="287"/>
                  </a:lnTo>
                  <a:lnTo>
                    <a:pt x="129" y="280"/>
                  </a:lnTo>
                  <a:lnTo>
                    <a:pt x="128" y="272"/>
                  </a:lnTo>
                  <a:lnTo>
                    <a:pt x="126" y="265"/>
                  </a:lnTo>
                  <a:lnTo>
                    <a:pt x="122" y="259"/>
                  </a:lnTo>
                  <a:lnTo>
                    <a:pt x="132" y="246"/>
                  </a:lnTo>
                  <a:lnTo>
                    <a:pt x="142" y="235"/>
                  </a:lnTo>
                  <a:lnTo>
                    <a:pt x="149" y="221"/>
                  </a:lnTo>
                  <a:lnTo>
                    <a:pt x="154" y="208"/>
                  </a:lnTo>
                  <a:lnTo>
                    <a:pt x="157" y="194"/>
                  </a:lnTo>
                  <a:lnTo>
                    <a:pt x="158" y="181"/>
                  </a:lnTo>
                  <a:lnTo>
                    <a:pt x="157" y="167"/>
                  </a:lnTo>
                  <a:lnTo>
                    <a:pt x="152" y="152"/>
                  </a:lnTo>
                  <a:lnTo>
                    <a:pt x="142" y="136"/>
                  </a:lnTo>
                  <a:lnTo>
                    <a:pt x="128" y="116"/>
                  </a:lnTo>
                  <a:lnTo>
                    <a:pt x="112" y="95"/>
                  </a:lnTo>
                  <a:lnTo>
                    <a:pt x="92" y="77"/>
                  </a:lnTo>
                  <a:lnTo>
                    <a:pt x="71" y="62"/>
                  </a:lnTo>
                  <a:lnTo>
                    <a:pt x="49" y="54"/>
                  </a:lnTo>
                  <a:lnTo>
                    <a:pt x="29" y="55"/>
                  </a:lnTo>
                  <a:lnTo>
                    <a:pt x="8" y="67"/>
                  </a:lnTo>
                  <a:lnTo>
                    <a:pt x="5" y="54"/>
                  </a:lnTo>
                  <a:lnTo>
                    <a:pt x="3" y="39"/>
                  </a:lnTo>
                  <a:lnTo>
                    <a:pt x="2" y="24"/>
                  </a:lnTo>
                  <a:lnTo>
                    <a:pt x="0" y="9"/>
                  </a:lnTo>
                  <a:lnTo>
                    <a:pt x="20" y="9"/>
                  </a:lnTo>
                  <a:lnTo>
                    <a:pt x="39" y="9"/>
                  </a:lnTo>
                  <a:lnTo>
                    <a:pt x="60" y="9"/>
                  </a:lnTo>
                  <a:lnTo>
                    <a:pt x="79" y="8"/>
                  </a:lnTo>
                  <a:lnTo>
                    <a:pt x="99" y="8"/>
                  </a:lnTo>
                  <a:lnTo>
                    <a:pt x="119" y="8"/>
                  </a:lnTo>
                  <a:lnTo>
                    <a:pt x="139" y="7"/>
                  </a:lnTo>
                  <a:lnTo>
                    <a:pt x="159" y="7"/>
                  </a:lnTo>
                  <a:lnTo>
                    <a:pt x="179" y="7"/>
                  </a:lnTo>
                  <a:lnTo>
                    <a:pt x="198" y="6"/>
                  </a:lnTo>
                  <a:lnTo>
                    <a:pt x="218" y="6"/>
                  </a:lnTo>
                  <a:lnTo>
                    <a:pt x="238" y="6"/>
                  </a:lnTo>
                  <a:lnTo>
                    <a:pt x="258" y="4"/>
                  </a:lnTo>
                  <a:lnTo>
                    <a:pt x="278" y="4"/>
                  </a:lnTo>
                  <a:lnTo>
                    <a:pt x="297" y="4"/>
                  </a:lnTo>
                  <a:lnTo>
                    <a:pt x="317" y="4"/>
                  </a:lnTo>
                  <a:lnTo>
                    <a:pt x="321" y="0"/>
                  </a:lnTo>
                  <a:lnTo>
                    <a:pt x="332" y="35"/>
                  </a:lnTo>
                  <a:lnTo>
                    <a:pt x="340" y="70"/>
                  </a:lnTo>
                  <a:lnTo>
                    <a:pt x="348" y="106"/>
                  </a:lnTo>
                  <a:lnTo>
                    <a:pt x="355" y="141"/>
                  </a:lnTo>
                  <a:lnTo>
                    <a:pt x="361" y="177"/>
                  </a:lnTo>
                  <a:lnTo>
                    <a:pt x="364" y="213"/>
                  </a:lnTo>
                  <a:lnTo>
                    <a:pt x="366" y="250"/>
                  </a:lnTo>
                  <a:lnTo>
                    <a:pt x="367" y="288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623" y="1457"/>
              <a:ext cx="101" cy="25"/>
            </a:xfrm>
            <a:custGeom>
              <a:avLst/>
              <a:gdLst>
                <a:gd name="T0" fmla="*/ 3 w 202"/>
                <a:gd name="T1" fmla="*/ 1 h 49"/>
                <a:gd name="T2" fmla="*/ 3 w 202"/>
                <a:gd name="T3" fmla="*/ 1 h 49"/>
                <a:gd name="T4" fmla="*/ 3 w 202"/>
                <a:gd name="T5" fmla="*/ 1 h 49"/>
                <a:gd name="T6" fmla="*/ 3 w 202"/>
                <a:gd name="T7" fmla="*/ 1 h 49"/>
                <a:gd name="T8" fmla="*/ 3 w 202"/>
                <a:gd name="T9" fmla="*/ 0 h 49"/>
                <a:gd name="T10" fmla="*/ 3 w 202"/>
                <a:gd name="T11" fmla="*/ 0 h 49"/>
                <a:gd name="T12" fmla="*/ 3 w 202"/>
                <a:gd name="T13" fmla="*/ 0 h 49"/>
                <a:gd name="T14" fmla="*/ 3 w 202"/>
                <a:gd name="T15" fmla="*/ 1 h 49"/>
                <a:gd name="T16" fmla="*/ 3 w 202"/>
                <a:gd name="T17" fmla="*/ 1 h 49"/>
                <a:gd name="T18" fmla="*/ 3 w 202"/>
                <a:gd name="T19" fmla="*/ 1 h 49"/>
                <a:gd name="T20" fmla="*/ 3 w 202"/>
                <a:gd name="T21" fmla="*/ 1 h 49"/>
                <a:gd name="T22" fmla="*/ 3 w 202"/>
                <a:gd name="T23" fmla="*/ 1 h 49"/>
                <a:gd name="T24" fmla="*/ 3 w 202"/>
                <a:gd name="T25" fmla="*/ 1 h 49"/>
                <a:gd name="T26" fmla="*/ 3 w 202"/>
                <a:gd name="T27" fmla="*/ 1 h 49"/>
                <a:gd name="T28" fmla="*/ 3 w 202"/>
                <a:gd name="T29" fmla="*/ 1 h 49"/>
                <a:gd name="T30" fmla="*/ 3 w 202"/>
                <a:gd name="T31" fmla="*/ 1 h 49"/>
                <a:gd name="T32" fmla="*/ 3 w 202"/>
                <a:gd name="T33" fmla="*/ 1 h 49"/>
                <a:gd name="T34" fmla="*/ 3 w 202"/>
                <a:gd name="T35" fmla="*/ 1 h 49"/>
                <a:gd name="T36" fmla="*/ 3 w 202"/>
                <a:gd name="T37" fmla="*/ 1 h 49"/>
                <a:gd name="T38" fmla="*/ 2 w 202"/>
                <a:gd name="T39" fmla="*/ 1 h 49"/>
                <a:gd name="T40" fmla="*/ 2 w 202"/>
                <a:gd name="T41" fmla="*/ 1 h 49"/>
                <a:gd name="T42" fmla="*/ 2 w 202"/>
                <a:gd name="T43" fmla="*/ 1 h 49"/>
                <a:gd name="T44" fmla="*/ 1 w 202"/>
                <a:gd name="T45" fmla="*/ 1 h 49"/>
                <a:gd name="T46" fmla="*/ 1 w 202"/>
                <a:gd name="T47" fmla="*/ 1 h 49"/>
                <a:gd name="T48" fmla="*/ 1 w 202"/>
                <a:gd name="T49" fmla="*/ 1 h 49"/>
                <a:gd name="T50" fmla="*/ 0 w 202"/>
                <a:gd name="T51" fmla="*/ 1 h 49"/>
                <a:gd name="T52" fmla="*/ 0 w 202"/>
                <a:gd name="T53" fmla="*/ 1 h 49"/>
                <a:gd name="T54" fmla="*/ 0 w 202"/>
                <a:gd name="T55" fmla="*/ 1 h 49"/>
                <a:gd name="T56" fmla="*/ 0 w 202"/>
                <a:gd name="T57" fmla="*/ 1 h 49"/>
                <a:gd name="T58" fmla="*/ 1 w 202"/>
                <a:gd name="T59" fmla="*/ 1 h 49"/>
                <a:gd name="T60" fmla="*/ 1 w 202"/>
                <a:gd name="T61" fmla="*/ 1 h 49"/>
                <a:gd name="T62" fmla="*/ 1 w 202"/>
                <a:gd name="T63" fmla="*/ 1 h 49"/>
                <a:gd name="T64" fmla="*/ 2 w 202"/>
                <a:gd name="T65" fmla="*/ 1 h 49"/>
                <a:gd name="T66" fmla="*/ 2 w 202"/>
                <a:gd name="T67" fmla="*/ 1 h 49"/>
                <a:gd name="T68" fmla="*/ 2 w 202"/>
                <a:gd name="T69" fmla="*/ 1 h 49"/>
                <a:gd name="T70" fmla="*/ 2 w 202"/>
                <a:gd name="T71" fmla="*/ 0 h 49"/>
                <a:gd name="T72" fmla="*/ 3 w 202"/>
                <a:gd name="T73" fmla="*/ 0 h 49"/>
                <a:gd name="T74" fmla="*/ 3 w 202"/>
                <a:gd name="T75" fmla="*/ 1 h 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2"/>
                <a:gd name="T115" fmla="*/ 0 h 49"/>
                <a:gd name="T116" fmla="*/ 202 w 202"/>
                <a:gd name="T117" fmla="*/ 49 h 4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2" h="49">
                  <a:moveTo>
                    <a:pt x="133" y="1"/>
                  </a:moveTo>
                  <a:lnTo>
                    <a:pt x="141" y="2"/>
                  </a:lnTo>
                  <a:lnTo>
                    <a:pt x="150" y="1"/>
                  </a:lnTo>
                  <a:lnTo>
                    <a:pt x="158" y="1"/>
                  </a:lnTo>
                  <a:lnTo>
                    <a:pt x="167" y="0"/>
                  </a:lnTo>
                  <a:lnTo>
                    <a:pt x="177" y="0"/>
                  </a:lnTo>
                  <a:lnTo>
                    <a:pt x="185" y="0"/>
                  </a:lnTo>
                  <a:lnTo>
                    <a:pt x="194" y="1"/>
                  </a:lnTo>
                  <a:lnTo>
                    <a:pt x="202" y="4"/>
                  </a:lnTo>
                  <a:lnTo>
                    <a:pt x="199" y="6"/>
                  </a:lnTo>
                  <a:lnTo>
                    <a:pt x="197" y="7"/>
                  </a:lnTo>
                  <a:lnTo>
                    <a:pt x="197" y="10"/>
                  </a:lnTo>
                  <a:lnTo>
                    <a:pt x="196" y="12"/>
                  </a:lnTo>
                  <a:lnTo>
                    <a:pt x="189" y="22"/>
                  </a:lnTo>
                  <a:lnTo>
                    <a:pt x="185" y="32"/>
                  </a:lnTo>
                  <a:lnTo>
                    <a:pt x="180" y="42"/>
                  </a:lnTo>
                  <a:lnTo>
                    <a:pt x="173" y="49"/>
                  </a:lnTo>
                  <a:lnTo>
                    <a:pt x="152" y="45"/>
                  </a:lnTo>
                  <a:lnTo>
                    <a:pt x="132" y="41"/>
                  </a:lnTo>
                  <a:lnTo>
                    <a:pt x="111" y="38"/>
                  </a:lnTo>
                  <a:lnTo>
                    <a:pt x="89" y="36"/>
                  </a:lnTo>
                  <a:lnTo>
                    <a:pt x="67" y="34"/>
                  </a:lnTo>
                  <a:lnTo>
                    <a:pt x="45" y="34"/>
                  </a:lnTo>
                  <a:lnTo>
                    <a:pt x="25" y="36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0" y="4"/>
                  </a:lnTo>
                  <a:lnTo>
                    <a:pt x="18" y="4"/>
                  </a:lnTo>
                  <a:lnTo>
                    <a:pt x="34" y="3"/>
                  </a:lnTo>
                  <a:lnTo>
                    <a:pt x="51" y="3"/>
                  </a:lnTo>
                  <a:lnTo>
                    <a:pt x="67" y="2"/>
                  </a:lnTo>
                  <a:lnTo>
                    <a:pt x="83" y="1"/>
                  </a:lnTo>
                  <a:lnTo>
                    <a:pt x="99" y="1"/>
                  </a:lnTo>
                  <a:lnTo>
                    <a:pt x="117" y="0"/>
                  </a:lnTo>
                  <a:lnTo>
                    <a:pt x="133" y="0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054" y="1461"/>
              <a:ext cx="472" cy="29"/>
            </a:xfrm>
            <a:custGeom>
              <a:avLst/>
              <a:gdLst>
                <a:gd name="T0" fmla="*/ 4 w 945"/>
                <a:gd name="T1" fmla="*/ 1 h 56"/>
                <a:gd name="T2" fmla="*/ 4 w 945"/>
                <a:gd name="T3" fmla="*/ 1 h 56"/>
                <a:gd name="T4" fmla="*/ 5 w 945"/>
                <a:gd name="T5" fmla="*/ 1 h 56"/>
                <a:gd name="T6" fmla="*/ 5 w 945"/>
                <a:gd name="T7" fmla="*/ 1 h 56"/>
                <a:gd name="T8" fmla="*/ 5 w 945"/>
                <a:gd name="T9" fmla="*/ 1 h 56"/>
                <a:gd name="T10" fmla="*/ 7 w 945"/>
                <a:gd name="T11" fmla="*/ 1 h 56"/>
                <a:gd name="T12" fmla="*/ 8 w 945"/>
                <a:gd name="T13" fmla="*/ 1 h 56"/>
                <a:gd name="T14" fmla="*/ 9 w 945"/>
                <a:gd name="T15" fmla="*/ 1 h 56"/>
                <a:gd name="T16" fmla="*/ 10 w 945"/>
                <a:gd name="T17" fmla="*/ 1 h 56"/>
                <a:gd name="T18" fmla="*/ 11 w 945"/>
                <a:gd name="T19" fmla="*/ 1 h 56"/>
                <a:gd name="T20" fmla="*/ 12 w 945"/>
                <a:gd name="T21" fmla="*/ 1 h 56"/>
                <a:gd name="T22" fmla="*/ 14 w 945"/>
                <a:gd name="T23" fmla="*/ 1 h 56"/>
                <a:gd name="T24" fmla="*/ 14 w 945"/>
                <a:gd name="T25" fmla="*/ 1 h 56"/>
                <a:gd name="T26" fmla="*/ 14 w 945"/>
                <a:gd name="T27" fmla="*/ 1 h 56"/>
                <a:gd name="T28" fmla="*/ 14 w 945"/>
                <a:gd name="T29" fmla="*/ 1 h 56"/>
                <a:gd name="T30" fmla="*/ 14 w 945"/>
                <a:gd name="T31" fmla="*/ 1 h 56"/>
                <a:gd name="T32" fmla="*/ 13 w 945"/>
                <a:gd name="T33" fmla="*/ 1 h 56"/>
                <a:gd name="T34" fmla="*/ 13 w 945"/>
                <a:gd name="T35" fmla="*/ 1 h 56"/>
                <a:gd name="T36" fmla="*/ 12 w 945"/>
                <a:gd name="T37" fmla="*/ 1 h 56"/>
                <a:gd name="T38" fmla="*/ 11 w 945"/>
                <a:gd name="T39" fmla="*/ 1 h 56"/>
                <a:gd name="T40" fmla="*/ 11 w 945"/>
                <a:gd name="T41" fmla="*/ 1 h 56"/>
                <a:gd name="T42" fmla="*/ 10 w 945"/>
                <a:gd name="T43" fmla="*/ 1 h 56"/>
                <a:gd name="T44" fmla="*/ 9 w 945"/>
                <a:gd name="T45" fmla="*/ 1 h 56"/>
                <a:gd name="T46" fmla="*/ 9 w 945"/>
                <a:gd name="T47" fmla="*/ 1 h 56"/>
                <a:gd name="T48" fmla="*/ 8 w 945"/>
                <a:gd name="T49" fmla="*/ 1 h 56"/>
                <a:gd name="T50" fmla="*/ 8 w 945"/>
                <a:gd name="T51" fmla="*/ 1 h 56"/>
                <a:gd name="T52" fmla="*/ 8 w 945"/>
                <a:gd name="T53" fmla="*/ 1 h 56"/>
                <a:gd name="T54" fmla="*/ 7 w 945"/>
                <a:gd name="T55" fmla="*/ 1 h 56"/>
                <a:gd name="T56" fmla="*/ 7 w 945"/>
                <a:gd name="T57" fmla="*/ 1 h 56"/>
                <a:gd name="T58" fmla="*/ 7 w 945"/>
                <a:gd name="T59" fmla="*/ 1 h 56"/>
                <a:gd name="T60" fmla="*/ 6 w 945"/>
                <a:gd name="T61" fmla="*/ 1 h 56"/>
                <a:gd name="T62" fmla="*/ 5 w 945"/>
                <a:gd name="T63" fmla="*/ 1 h 56"/>
                <a:gd name="T64" fmla="*/ 4 w 945"/>
                <a:gd name="T65" fmla="*/ 1 h 56"/>
                <a:gd name="T66" fmla="*/ 3 w 945"/>
                <a:gd name="T67" fmla="*/ 1 h 56"/>
                <a:gd name="T68" fmla="*/ 2 w 945"/>
                <a:gd name="T69" fmla="*/ 1 h 56"/>
                <a:gd name="T70" fmla="*/ 1 w 945"/>
                <a:gd name="T71" fmla="*/ 1 h 56"/>
                <a:gd name="T72" fmla="*/ 0 w 945"/>
                <a:gd name="T73" fmla="*/ 1 h 56"/>
                <a:gd name="T74" fmla="*/ 0 w 945"/>
                <a:gd name="T75" fmla="*/ 0 h 56"/>
                <a:gd name="T76" fmla="*/ 0 w 945"/>
                <a:gd name="T77" fmla="*/ 1 h 56"/>
                <a:gd name="T78" fmla="*/ 1 w 945"/>
                <a:gd name="T79" fmla="*/ 1 h 56"/>
                <a:gd name="T80" fmla="*/ 1 w 945"/>
                <a:gd name="T81" fmla="*/ 1 h 56"/>
                <a:gd name="T82" fmla="*/ 2 w 945"/>
                <a:gd name="T83" fmla="*/ 1 h 56"/>
                <a:gd name="T84" fmla="*/ 2 w 945"/>
                <a:gd name="T85" fmla="*/ 1 h 56"/>
                <a:gd name="T86" fmla="*/ 3 w 945"/>
                <a:gd name="T87" fmla="*/ 1 h 56"/>
                <a:gd name="T88" fmla="*/ 4 w 945"/>
                <a:gd name="T89" fmla="*/ 1 h 56"/>
                <a:gd name="T90" fmla="*/ 4 w 945"/>
                <a:gd name="T91" fmla="*/ 1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5"/>
                <a:gd name="T139" fmla="*/ 0 h 56"/>
                <a:gd name="T140" fmla="*/ 945 w 945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5" h="56">
                  <a:moveTo>
                    <a:pt x="296" y="9"/>
                  </a:moveTo>
                  <a:lnTo>
                    <a:pt x="302" y="7"/>
                  </a:lnTo>
                  <a:lnTo>
                    <a:pt x="308" y="4"/>
                  </a:lnTo>
                  <a:lnTo>
                    <a:pt x="314" y="4"/>
                  </a:lnTo>
                  <a:lnTo>
                    <a:pt x="319" y="4"/>
                  </a:lnTo>
                  <a:lnTo>
                    <a:pt x="324" y="6"/>
                  </a:lnTo>
                  <a:lnTo>
                    <a:pt x="330" y="7"/>
                  </a:lnTo>
                  <a:lnTo>
                    <a:pt x="337" y="7"/>
                  </a:lnTo>
                  <a:lnTo>
                    <a:pt x="342" y="7"/>
                  </a:lnTo>
                  <a:lnTo>
                    <a:pt x="380" y="7"/>
                  </a:lnTo>
                  <a:lnTo>
                    <a:pt x="418" y="8"/>
                  </a:lnTo>
                  <a:lnTo>
                    <a:pt x="455" y="8"/>
                  </a:lnTo>
                  <a:lnTo>
                    <a:pt x="493" y="8"/>
                  </a:lnTo>
                  <a:lnTo>
                    <a:pt x="530" y="8"/>
                  </a:lnTo>
                  <a:lnTo>
                    <a:pt x="568" y="8"/>
                  </a:lnTo>
                  <a:lnTo>
                    <a:pt x="605" y="9"/>
                  </a:lnTo>
                  <a:lnTo>
                    <a:pt x="642" y="9"/>
                  </a:lnTo>
                  <a:lnTo>
                    <a:pt x="680" y="9"/>
                  </a:lnTo>
                  <a:lnTo>
                    <a:pt x="717" y="9"/>
                  </a:lnTo>
                  <a:lnTo>
                    <a:pt x="755" y="9"/>
                  </a:lnTo>
                  <a:lnTo>
                    <a:pt x="793" y="10"/>
                  </a:lnTo>
                  <a:lnTo>
                    <a:pt x="830" y="10"/>
                  </a:lnTo>
                  <a:lnTo>
                    <a:pt x="868" y="11"/>
                  </a:lnTo>
                  <a:lnTo>
                    <a:pt x="907" y="11"/>
                  </a:lnTo>
                  <a:lnTo>
                    <a:pt x="945" y="13"/>
                  </a:lnTo>
                  <a:lnTo>
                    <a:pt x="944" y="21"/>
                  </a:lnTo>
                  <a:lnTo>
                    <a:pt x="937" y="25"/>
                  </a:lnTo>
                  <a:lnTo>
                    <a:pt x="931" y="30"/>
                  </a:lnTo>
                  <a:lnTo>
                    <a:pt x="925" y="36"/>
                  </a:lnTo>
                  <a:lnTo>
                    <a:pt x="920" y="41"/>
                  </a:lnTo>
                  <a:lnTo>
                    <a:pt x="913" y="47"/>
                  </a:lnTo>
                  <a:lnTo>
                    <a:pt x="907" y="51"/>
                  </a:lnTo>
                  <a:lnTo>
                    <a:pt x="901" y="54"/>
                  </a:lnTo>
                  <a:lnTo>
                    <a:pt x="894" y="54"/>
                  </a:lnTo>
                  <a:lnTo>
                    <a:pt x="872" y="53"/>
                  </a:lnTo>
                  <a:lnTo>
                    <a:pt x="850" y="53"/>
                  </a:lnTo>
                  <a:lnTo>
                    <a:pt x="829" y="53"/>
                  </a:lnTo>
                  <a:lnTo>
                    <a:pt x="805" y="53"/>
                  </a:lnTo>
                  <a:lnTo>
                    <a:pt x="784" y="53"/>
                  </a:lnTo>
                  <a:lnTo>
                    <a:pt x="762" y="54"/>
                  </a:lnTo>
                  <a:lnTo>
                    <a:pt x="740" y="54"/>
                  </a:lnTo>
                  <a:lnTo>
                    <a:pt x="718" y="55"/>
                  </a:lnTo>
                  <a:lnTo>
                    <a:pt x="696" y="55"/>
                  </a:lnTo>
                  <a:lnTo>
                    <a:pt x="673" y="55"/>
                  </a:lnTo>
                  <a:lnTo>
                    <a:pt x="651" y="56"/>
                  </a:lnTo>
                  <a:lnTo>
                    <a:pt x="629" y="56"/>
                  </a:lnTo>
                  <a:lnTo>
                    <a:pt x="606" y="55"/>
                  </a:lnTo>
                  <a:lnTo>
                    <a:pt x="584" y="55"/>
                  </a:lnTo>
                  <a:lnTo>
                    <a:pt x="561" y="54"/>
                  </a:lnTo>
                  <a:lnTo>
                    <a:pt x="539" y="53"/>
                  </a:lnTo>
                  <a:lnTo>
                    <a:pt x="535" y="54"/>
                  </a:lnTo>
                  <a:lnTo>
                    <a:pt x="530" y="55"/>
                  </a:lnTo>
                  <a:lnTo>
                    <a:pt x="526" y="55"/>
                  </a:lnTo>
                  <a:lnTo>
                    <a:pt x="520" y="55"/>
                  </a:lnTo>
                  <a:lnTo>
                    <a:pt x="514" y="55"/>
                  </a:lnTo>
                  <a:lnTo>
                    <a:pt x="508" y="55"/>
                  </a:lnTo>
                  <a:lnTo>
                    <a:pt x="504" y="55"/>
                  </a:lnTo>
                  <a:lnTo>
                    <a:pt x="498" y="55"/>
                  </a:lnTo>
                  <a:lnTo>
                    <a:pt x="498" y="54"/>
                  </a:lnTo>
                  <a:lnTo>
                    <a:pt x="467" y="55"/>
                  </a:lnTo>
                  <a:lnTo>
                    <a:pt x="436" y="55"/>
                  </a:lnTo>
                  <a:lnTo>
                    <a:pt x="405" y="56"/>
                  </a:lnTo>
                  <a:lnTo>
                    <a:pt x="374" y="56"/>
                  </a:lnTo>
                  <a:lnTo>
                    <a:pt x="342" y="56"/>
                  </a:lnTo>
                  <a:lnTo>
                    <a:pt x="311" y="56"/>
                  </a:lnTo>
                  <a:lnTo>
                    <a:pt x="280" y="56"/>
                  </a:lnTo>
                  <a:lnTo>
                    <a:pt x="249" y="55"/>
                  </a:lnTo>
                  <a:lnTo>
                    <a:pt x="218" y="55"/>
                  </a:lnTo>
                  <a:lnTo>
                    <a:pt x="187" y="54"/>
                  </a:lnTo>
                  <a:lnTo>
                    <a:pt x="156" y="54"/>
                  </a:lnTo>
                  <a:lnTo>
                    <a:pt x="125" y="53"/>
                  </a:lnTo>
                  <a:lnTo>
                    <a:pt x="94" y="52"/>
                  </a:lnTo>
                  <a:lnTo>
                    <a:pt x="62" y="52"/>
                  </a:lnTo>
                  <a:lnTo>
                    <a:pt x="31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8" y="1"/>
                  </a:lnTo>
                  <a:lnTo>
                    <a:pt x="58" y="1"/>
                  </a:lnTo>
                  <a:lnTo>
                    <a:pt x="76" y="1"/>
                  </a:lnTo>
                  <a:lnTo>
                    <a:pt x="95" y="1"/>
                  </a:lnTo>
                  <a:lnTo>
                    <a:pt x="114" y="1"/>
                  </a:lnTo>
                  <a:lnTo>
                    <a:pt x="133" y="1"/>
                  </a:lnTo>
                  <a:lnTo>
                    <a:pt x="152" y="1"/>
                  </a:lnTo>
                  <a:lnTo>
                    <a:pt x="171" y="2"/>
                  </a:lnTo>
                  <a:lnTo>
                    <a:pt x="189" y="2"/>
                  </a:lnTo>
                  <a:lnTo>
                    <a:pt x="208" y="3"/>
                  </a:lnTo>
                  <a:lnTo>
                    <a:pt x="225" y="3"/>
                  </a:lnTo>
                  <a:lnTo>
                    <a:pt x="243" y="4"/>
                  </a:lnTo>
                  <a:lnTo>
                    <a:pt x="262" y="6"/>
                  </a:lnTo>
                  <a:lnTo>
                    <a:pt x="279" y="7"/>
                  </a:lnTo>
                  <a:lnTo>
                    <a:pt x="296" y="9"/>
                  </a:lnTo>
                  <a:close/>
                </a:path>
              </a:pathLst>
            </a:custGeom>
            <a:solidFill>
              <a:srgbClr val="7751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857" y="1468"/>
              <a:ext cx="131" cy="132"/>
            </a:xfrm>
            <a:custGeom>
              <a:avLst/>
              <a:gdLst>
                <a:gd name="T0" fmla="*/ 2 w 263"/>
                <a:gd name="T1" fmla="*/ 0 h 265"/>
                <a:gd name="T2" fmla="*/ 3 w 263"/>
                <a:gd name="T3" fmla="*/ 0 h 265"/>
                <a:gd name="T4" fmla="*/ 3 w 263"/>
                <a:gd name="T5" fmla="*/ 0 h 265"/>
                <a:gd name="T6" fmla="*/ 3 w 263"/>
                <a:gd name="T7" fmla="*/ 1 h 265"/>
                <a:gd name="T8" fmla="*/ 3 w 263"/>
                <a:gd name="T9" fmla="*/ 1 h 265"/>
                <a:gd name="T10" fmla="*/ 3 w 263"/>
                <a:gd name="T11" fmla="*/ 2 h 265"/>
                <a:gd name="T12" fmla="*/ 3 w 263"/>
                <a:gd name="T13" fmla="*/ 2 h 265"/>
                <a:gd name="T14" fmla="*/ 3 w 263"/>
                <a:gd name="T15" fmla="*/ 3 h 265"/>
                <a:gd name="T16" fmla="*/ 4 w 263"/>
                <a:gd name="T17" fmla="*/ 3 h 265"/>
                <a:gd name="T18" fmla="*/ 4 w 263"/>
                <a:gd name="T19" fmla="*/ 4 h 265"/>
                <a:gd name="T20" fmla="*/ 3 w 263"/>
                <a:gd name="T21" fmla="*/ 4 h 265"/>
                <a:gd name="T22" fmla="*/ 3 w 263"/>
                <a:gd name="T23" fmla="*/ 4 h 265"/>
                <a:gd name="T24" fmla="*/ 3 w 263"/>
                <a:gd name="T25" fmla="*/ 4 h 265"/>
                <a:gd name="T26" fmla="*/ 3 w 263"/>
                <a:gd name="T27" fmla="*/ 4 h 265"/>
                <a:gd name="T28" fmla="*/ 2 w 263"/>
                <a:gd name="T29" fmla="*/ 4 h 265"/>
                <a:gd name="T30" fmla="*/ 2 w 263"/>
                <a:gd name="T31" fmla="*/ 4 h 265"/>
                <a:gd name="T32" fmla="*/ 2 w 263"/>
                <a:gd name="T33" fmla="*/ 4 h 265"/>
                <a:gd name="T34" fmla="*/ 2 w 263"/>
                <a:gd name="T35" fmla="*/ 4 h 265"/>
                <a:gd name="T36" fmla="*/ 1 w 263"/>
                <a:gd name="T37" fmla="*/ 4 h 265"/>
                <a:gd name="T38" fmla="*/ 1 w 263"/>
                <a:gd name="T39" fmla="*/ 4 h 265"/>
                <a:gd name="T40" fmla="*/ 1 w 263"/>
                <a:gd name="T41" fmla="*/ 4 h 265"/>
                <a:gd name="T42" fmla="*/ 1 w 263"/>
                <a:gd name="T43" fmla="*/ 4 h 265"/>
                <a:gd name="T44" fmla="*/ 0 w 263"/>
                <a:gd name="T45" fmla="*/ 4 h 265"/>
                <a:gd name="T46" fmla="*/ 0 w 263"/>
                <a:gd name="T47" fmla="*/ 4 h 265"/>
                <a:gd name="T48" fmla="*/ 0 w 263"/>
                <a:gd name="T49" fmla="*/ 4 h 265"/>
                <a:gd name="T50" fmla="*/ 0 w 263"/>
                <a:gd name="T51" fmla="*/ 4 h 265"/>
                <a:gd name="T52" fmla="*/ 0 w 263"/>
                <a:gd name="T53" fmla="*/ 3 h 265"/>
                <a:gd name="T54" fmla="*/ 0 w 263"/>
                <a:gd name="T55" fmla="*/ 3 h 265"/>
                <a:gd name="T56" fmla="*/ 0 w 263"/>
                <a:gd name="T57" fmla="*/ 2 h 265"/>
                <a:gd name="T58" fmla="*/ 0 w 263"/>
                <a:gd name="T59" fmla="*/ 2 h 265"/>
                <a:gd name="T60" fmla="*/ 0 w 263"/>
                <a:gd name="T61" fmla="*/ 1 h 265"/>
                <a:gd name="T62" fmla="*/ 0 w 263"/>
                <a:gd name="T63" fmla="*/ 0 h 265"/>
                <a:gd name="T64" fmla="*/ 0 w 263"/>
                <a:gd name="T65" fmla="*/ 0 h 265"/>
                <a:gd name="T66" fmla="*/ 0 w 263"/>
                <a:gd name="T67" fmla="*/ 0 h 265"/>
                <a:gd name="T68" fmla="*/ 0 w 263"/>
                <a:gd name="T69" fmla="*/ 0 h 265"/>
                <a:gd name="T70" fmla="*/ 0 w 263"/>
                <a:gd name="T71" fmla="*/ 0 h 265"/>
                <a:gd name="T72" fmla="*/ 0 w 263"/>
                <a:gd name="T73" fmla="*/ 0 h 265"/>
                <a:gd name="T74" fmla="*/ 0 w 263"/>
                <a:gd name="T75" fmla="*/ 0 h 265"/>
                <a:gd name="T76" fmla="*/ 1 w 263"/>
                <a:gd name="T77" fmla="*/ 0 h 265"/>
                <a:gd name="T78" fmla="*/ 1 w 263"/>
                <a:gd name="T79" fmla="*/ 0 h 265"/>
                <a:gd name="T80" fmla="*/ 1 w 263"/>
                <a:gd name="T81" fmla="*/ 0 h 265"/>
                <a:gd name="T82" fmla="*/ 1 w 263"/>
                <a:gd name="T83" fmla="*/ 0 h 265"/>
                <a:gd name="T84" fmla="*/ 1 w 263"/>
                <a:gd name="T85" fmla="*/ 0 h 265"/>
                <a:gd name="T86" fmla="*/ 1 w 263"/>
                <a:gd name="T87" fmla="*/ 0 h 265"/>
                <a:gd name="T88" fmla="*/ 1 w 263"/>
                <a:gd name="T89" fmla="*/ 0 h 265"/>
                <a:gd name="T90" fmla="*/ 1 w 263"/>
                <a:gd name="T91" fmla="*/ 0 h 265"/>
                <a:gd name="T92" fmla="*/ 2 w 263"/>
                <a:gd name="T93" fmla="*/ 0 h 265"/>
                <a:gd name="T94" fmla="*/ 2 w 263"/>
                <a:gd name="T95" fmla="*/ 0 h 265"/>
                <a:gd name="T96" fmla="*/ 2 w 263"/>
                <a:gd name="T97" fmla="*/ 0 h 265"/>
                <a:gd name="T98" fmla="*/ 2 w 263"/>
                <a:gd name="T99" fmla="*/ 0 h 265"/>
                <a:gd name="T100" fmla="*/ 2 w 263"/>
                <a:gd name="T101" fmla="*/ 0 h 265"/>
                <a:gd name="T102" fmla="*/ 2 w 263"/>
                <a:gd name="T103" fmla="*/ 0 h 2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3"/>
                <a:gd name="T157" fmla="*/ 0 h 265"/>
                <a:gd name="T158" fmla="*/ 263 w 263"/>
                <a:gd name="T159" fmla="*/ 265 h 2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3" h="265">
                  <a:moveTo>
                    <a:pt x="188" y="1"/>
                  </a:moveTo>
                  <a:lnTo>
                    <a:pt x="221" y="0"/>
                  </a:lnTo>
                  <a:lnTo>
                    <a:pt x="226" y="32"/>
                  </a:lnTo>
                  <a:lnTo>
                    <a:pt x="232" y="64"/>
                  </a:lnTo>
                  <a:lnTo>
                    <a:pt x="236" y="96"/>
                  </a:lnTo>
                  <a:lnTo>
                    <a:pt x="242" y="130"/>
                  </a:lnTo>
                  <a:lnTo>
                    <a:pt x="248" y="163"/>
                  </a:lnTo>
                  <a:lnTo>
                    <a:pt x="254" y="195"/>
                  </a:lnTo>
                  <a:lnTo>
                    <a:pt x="258" y="228"/>
                  </a:lnTo>
                  <a:lnTo>
                    <a:pt x="263" y="260"/>
                  </a:lnTo>
                  <a:lnTo>
                    <a:pt x="247" y="260"/>
                  </a:lnTo>
                  <a:lnTo>
                    <a:pt x="231" y="260"/>
                  </a:lnTo>
                  <a:lnTo>
                    <a:pt x="215" y="260"/>
                  </a:lnTo>
                  <a:lnTo>
                    <a:pt x="197" y="261"/>
                  </a:lnTo>
                  <a:lnTo>
                    <a:pt x="181" y="261"/>
                  </a:lnTo>
                  <a:lnTo>
                    <a:pt x="165" y="261"/>
                  </a:lnTo>
                  <a:lnTo>
                    <a:pt x="148" y="262"/>
                  </a:lnTo>
                  <a:lnTo>
                    <a:pt x="132" y="262"/>
                  </a:lnTo>
                  <a:lnTo>
                    <a:pt x="116" y="262"/>
                  </a:lnTo>
                  <a:lnTo>
                    <a:pt x="98" y="263"/>
                  </a:lnTo>
                  <a:lnTo>
                    <a:pt x="82" y="263"/>
                  </a:lnTo>
                  <a:lnTo>
                    <a:pt x="66" y="263"/>
                  </a:lnTo>
                  <a:lnTo>
                    <a:pt x="49" y="265"/>
                  </a:lnTo>
                  <a:lnTo>
                    <a:pt x="33" y="265"/>
                  </a:lnTo>
                  <a:lnTo>
                    <a:pt x="16" y="265"/>
                  </a:lnTo>
                  <a:lnTo>
                    <a:pt x="0" y="265"/>
                  </a:lnTo>
                  <a:lnTo>
                    <a:pt x="0" y="231"/>
                  </a:lnTo>
                  <a:lnTo>
                    <a:pt x="3" y="198"/>
                  </a:lnTo>
                  <a:lnTo>
                    <a:pt x="5" y="163"/>
                  </a:lnTo>
                  <a:lnTo>
                    <a:pt x="8" y="130"/>
                  </a:lnTo>
                  <a:lnTo>
                    <a:pt x="14" y="96"/>
                  </a:lnTo>
                  <a:lnTo>
                    <a:pt x="20" y="63"/>
                  </a:lnTo>
                  <a:lnTo>
                    <a:pt x="27" y="32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3" y="2"/>
                  </a:lnTo>
                  <a:lnTo>
                    <a:pt x="61" y="2"/>
                  </a:lnTo>
                  <a:lnTo>
                    <a:pt x="68" y="3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2" y="1"/>
                  </a:lnTo>
                  <a:lnTo>
                    <a:pt x="84" y="6"/>
                  </a:lnTo>
                  <a:lnTo>
                    <a:pt x="97" y="3"/>
                  </a:lnTo>
                  <a:lnTo>
                    <a:pt x="109" y="1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2788" y="1609"/>
              <a:ext cx="134" cy="128"/>
            </a:xfrm>
            <a:custGeom>
              <a:avLst/>
              <a:gdLst>
                <a:gd name="T0" fmla="*/ 4 w 268"/>
                <a:gd name="T1" fmla="*/ 1 h 256"/>
                <a:gd name="T2" fmla="*/ 4 w 268"/>
                <a:gd name="T3" fmla="*/ 1 h 256"/>
                <a:gd name="T4" fmla="*/ 4 w 268"/>
                <a:gd name="T5" fmla="*/ 1 h 256"/>
                <a:gd name="T6" fmla="*/ 4 w 268"/>
                <a:gd name="T7" fmla="*/ 1 h 256"/>
                <a:gd name="T8" fmla="*/ 4 w 268"/>
                <a:gd name="T9" fmla="*/ 2 h 256"/>
                <a:gd name="T10" fmla="*/ 4 w 268"/>
                <a:gd name="T11" fmla="*/ 2 h 256"/>
                <a:gd name="T12" fmla="*/ 4 w 268"/>
                <a:gd name="T13" fmla="*/ 2 h 256"/>
                <a:gd name="T14" fmla="*/ 3 w 268"/>
                <a:gd name="T15" fmla="*/ 2 h 256"/>
                <a:gd name="T16" fmla="*/ 3 w 268"/>
                <a:gd name="T17" fmla="*/ 3 h 256"/>
                <a:gd name="T18" fmla="*/ 3 w 268"/>
                <a:gd name="T19" fmla="*/ 3 h 256"/>
                <a:gd name="T20" fmla="*/ 3 w 268"/>
                <a:gd name="T21" fmla="*/ 3 h 256"/>
                <a:gd name="T22" fmla="*/ 3 w 268"/>
                <a:gd name="T23" fmla="*/ 4 h 256"/>
                <a:gd name="T24" fmla="*/ 3 w 268"/>
                <a:gd name="T25" fmla="*/ 4 h 256"/>
                <a:gd name="T26" fmla="*/ 2 w 268"/>
                <a:gd name="T27" fmla="*/ 4 h 256"/>
                <a:gd name="T28" fmla="*/ 2 w 268"/>
                <a:gd name="T29" fmla="*/ 4 h 256"/>
                <a:gd name="T30" fmla="*/ 2 w 268"/>
                <a:gd name="T31" fmla="*/ 3 h 256"/>
                <a:gd name="T32" fmla="*/ 2 w 268"/>
                <a:gd name="T33" fmla="*/ 3 h 256"/>
                <a:gd name="T34" fmla="*/ 1 w 268"/>
                <a:gd name="T35" fmla="*/ 3 h 256"/>
                <a:gd name="T36" fmla="*/ 1 w 268"/>
                <a:gd name="T37" fmla="*/ 3 h 256"/>
                <a:gd name="T38" fmla="*/ 1 w 268"/>
                <a:gd name="T39" fmla="*/ 3 h 256"/>
                <a:gd name="T40" fmla="*/ 1 w 268"/>
                <a:gd name="T41" fmla="*/ 3 h 256"/>
                <a:gd name="T42" fmla="*/ 1 w 268"/>
                <a:gd name="T43" fmla="*/ 3 h 256"/>
                <a:gd name="T44" fmla="*/ 1 w 268"/>
                <a:gd name="T45" fmla="*/ 3 h 256"/>
                <a:gd name="T46" fmla="*/ 0 w 268"/>
                <a:gd name="T47" fmla="*/ 2 h 256"/>
                <a:gd name="T48" fmla="*/ 1 w 268"/>
                <a:gd name="T49" fmla="*/ 2 h 256"/>
                <a:gd name="T50" fmla="*/ 1 w 268"/>
                <a:gd name="T51" fmla="*/ 2 h 256"/>
                <a:gd name="T52" fmla="*/ 1 w 268"/>
                <a:gd name="T53" fmla="*/ 2 h 256"/>
                <a:gd name="T54" fmla="*/ 1 w 268"/>
                <a:gd name="T55" fmla="*/ 2 h 256"/>
                <a:gd name="T56" fmla="*/ 1 w 268"/>
                <a:gd name="T57" fmla="*/ 2 h 256"/>
                <a:gd name="T58" fmla="*/ 1 w 268"/>
                <a:gd name="T59" fmla="*/ 2 h 256"/>
                <a:gd name="T60" fmla="*/ 1 w 268"/>
                <a:gd name="T61" fmla="*/ 1 h 256"/>
                <a:gd name="T62" fmla="*/ 1 w 268"/>
                <a:gd name="T63" fmla="*/ 1 h 256"/>
                <a:gd name="T64" fmla="*/ 1 w 268"/>
                <a:gd name="T65" fmla="*/ 1 h 256"/>
                <a:gd name="T66" fmla="*/ 1 w 268"/>
                <a:gd name="T67" fmla="*/ 1 h 256"/>
                <a:gd name="T68" fmla="*/ 1 w 268"/>
                <a:gd name="T69" fmla="*/ 1 h 256"/>
                <a:gd name="T70" fmla="*/ 1 w 268"/>
                <a:gd name="T71" fmla="*/ 1 h 256"/>
                <a:gd name="T72" fmla="*/ 1 w 268"/>
                <a:gd name="T73" fmla="*/ 1 h 256"/>
                <a:gd name="T74" fmla="*/ 1 w 268"/>
                <a:gd name="T75" fmla="*/ 1 h 256"/>
                <a:gd name="T76" fmla="*/ 1 w 268"/>
                <a:gd name="T77" fmla="*/ 1 h 256"/>
                <a:gd name="T78" fmla="*/ 1 w 268"/>
                <a:gd name="T79" fmla="*/ 1 h 256"/>
                <a:gd name="T80" fmla="*/ 1 w 268"/>
                <a:gd name="T81" fmla="*/ 0 h 256"/>
                <a:gd name="T82" fmla="*/ 1 w 268"/>
                <a:gd name="T83" fmla="*/ 0 h 256"/>
                <a:gd name="T84" fmla="*/ 1 w 268"/>
                <a:gd name="T85" fmla="*/ 0 h 256"/>
                <a:gd name="T86" fmla="*/ 2 w 268"/>
                <a:gd name="T87" fmla="*/ 0 h 256"/>
                <a:gd name="T88" fmla="*/ 2 w 268"/>
                <a:gd name="T89" fmla="*/ 0 h 256"/>
                <a:gd name="T90" fmla="*/ 2 w 268"/>
                <a:gd name="T91" fmla="*/ 0 h 256"/>
                <a:gd name="T92" fmla="*/ 2 w 268"/>
                <a:gd name="T93" fmla="*/ 0 h 256"/>
                <a:gd name="T94" fmla="*/ 3 w 268"/>
                <a:gd name="T95" fmla="*/ 1 h 256"/>
                <a:gd name="T96" fmla="*/ 3 w 268"/>
                <a:gd name="T97" fmla="*/ 1 h 256"/>
                <a:gd name="T98" fmla="*/ 3 w 268"/>
                <a:gd name="T99" fmla="*/ 1 h 256"/>
                <a:gd name="T100" fmla="*/ 3 w 268"/>
                <a:gd name="T101" fmla="*/ 1 h 256"/>
                <a:gd name="T102" fmla="*/ 4 w 268"/>
                <a:gd name="T103" fmla="*/ 1 h 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8"/>
                <a:gd name="T157" fmla="*/ 0 h 256"/>
                <a:gd name="T158" fmla="*/ 268 w 268"/>
                <a:gd name="T159" fmla="*/ 256 h 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8" h="256">
                  <a:moveTo>
                    <a:pt x="267" y="3"/>
                  </a:moveTo>
                  <a:lnTo>
                    <a:pt x="268" y="36"/>
                  </a:lnTo>
                  <a:lnTo>
                    <a:pt x="267" y="68"/>
                  </a:lnTo>
                  <a:lnTo>
                    <a:pt x="265" y="99"/>
                  </a:lnTo>
                  <a:lnTo>
                    <a:pt x="262" y="130"/>
                  </a:lnTo>
                  <a:lnTo>
                    <a:pt x="260" y="130"/>
                  </a:lnTo>
                  <a:lnTo>
                    <a:pt x="256" y="161"/>
                  </a:lnTo>
                  <a:lnTo>
                    <a:pt x="248" y="191"/>
                  </a:lnTo>
                  <a:lnTo>
                    <a:pt x="241" y="221"/>
                  </a:lnTo>
                  <a:lnTo>
                    <a:pt x="237" y="252"/>
                  </a:lnTo>
                  <a:lnTo>
                    <a:pt x="229" y="254"/>
                  </a:lnTo>
                  <a:lnTo>
                    <a:pt x="217" y="256"/>
                  </a:lnTo>
                  <a:lnTo>
                    <a:pt x="200" y="256"/>
                  </a:lnTo>
                  <a:lnTo>
                    <a:pt x="182" y="256"/>
                  </a:lnTo>
                  <a:lnTo>
                    <a:pt x="164" y="256"/>
                  </a:lnTo>
                  <a:lnTo>
                    <a:pt x="146" y="254"/>
                  </a:lnTo>
                  <a:lnTo>
                    <a:pt x="131" y="254"/>
                  </a:lnTo>
                  <a:lnTo>
                    <a:pt x="121" y="254"/>
                  </a:lnTo>
                  <a:lnTo>
                    <a:pt x="118" y="250"/>
                  </a:lnTo>
                  <a:lnTo>
                    <a:pt x="7" y="254"/>
                  </a:lnTo>
                  <a:lnTo>
                    <a:pt x="6" y="232"/>
                  </a:lnTo>
                  <a:lnTo>
                    <a:pt x="5" y="213"/>
                  </a:lnTo>
                  <a:lnTo>
                    <a:pt x="2" y="193"/>
                  </a:lnTo>
                  <a:lnTo>
                    <a:pt x="0" y="173"/>
                  </a:lnTo>
                  <a:lnTo>
                    <a:pt x="6" y="168"/>
                  </a:lnTo>
                  <a:lnTo>
                    <a:pt x="13" y="162"/>
                  </a:lnTo>
                  <a:lnTo>
                    <a:pt x="20" y="156"/>
                  </a:lnTo>
                  <a:lnTo>
                    <a:pt x="27" y="150"/>
                  </a:lnTo>
                  <a:lnTo>
                    <a:pt x="32" y="143"/>
                  </a:lnTo>
                  <a:lnTo>
                    <a:pt x="36" y="136"/>
                  </a:lnTo>
                  <a:lnTo>
                    <a:pt x="37" y="127"/>
                  </a:lnTo>
                  <a:lnTo>
                    <a:pt x="35" y="117"/>
                  </a:lnTo>
                  <a:lnTo>
                    <a:pt x="31" y="90"/>
                  </a:lnTo>
                  <a:lnTo>
                    <a:pt x="31" y="60"/>
                  </a:lnTo>
                  <a:lnTo>
                    <a:pt x="29" y="31"/>
                  </a:lnTo>
                  <a:lnTo>
                    <a:pt x="22" y="3"/>
                  </a:lnTo>
                  <a:lnTo>
                    <a:pt x="36" y="2"/>
                  </a:lnTo>
                  <a:lnTo>
                    <a:pt x="50" y="2"/>
                  </a:lnTo>
                  <a:lnTo>
                    <a:pt x="65" y="1"/>
                  </a:lnTo>
                  <a:lnTo>
                    <a:pt x="80" y="1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26" y="0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73" y="0"/>
                  </a:lnTo>
                  <a:lnTo>
                    <a:pt x="189" y="0"/>
                  </a:lnTo>
                  <a:lnTo>
                    <a:pt x="205" y="1"/>
                  </a:lnTo>
                  <a:lnTo>
                    <a:pt x="221" y="1"/>
                  </a:lnTo>
                  <a:lnTo>
                    <a:pt x="236" y="2"/>
                  </a:lnTo>
                  <a:lnTo>
                    <a:pt x="252" y="2"/>
                  </a:lnTo>
                  <a:lnTo>
                    <a:pt x="267" y="3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1857" y="1609"/>
              <a:ext cx="137" cy="135"/>
            </a:xfrm>
            <a:custGeom>
              <a:avLst/>
              <a:gdLst>
                <a:gd name="T0" fmla="*/ 3 w 276"/>
                <a:gd name="T1" fmla="*/ 0 h 270"/>
                <a:gd name="T2" fmla="*/ 3 w 276"/>
                <a:gd name="T3" fmla="*/ 1 h 270"/>
                <a:gd name="T4" fmla="*/ 3 w 276"/>
                <a:gd name="T5" fmla="*/ 1 h 270"/>
                <a:gd name="T6" fmla="*/ 3 w 276"/>
                <a:gd name="T7" fmla="*/ 1 h 270"/>
                <a:gd name="T8" fmla="*/ 3 w 276"/>
                <a:gd name="T9" fmla="*/ 1 h 270"/>
                <a:gd name="T10" fmla="*/ 3 w 276"/>
                <a:gd name="T11" fmla="*/ 1 h 270"/>
                <a:gd name="T12" fmla="*/ 3 w 276"/>
                <a:gd name="T13" fmla="*/ 1 h 270"/>
                <a:gd name="T14" fmla="*/ 3 w 276"/>
                <a:gd name="T15" fmla="*/ 1 h 270"/>
                <a:gd name="T16" fmla="*/ 4 w 276"/>
                <a:gd name="T17" fmla="*/ 2 h 270"/>
                <a:gd name="T18" fmla="*/ 4 w 276"/>
                <a:gd name="T19" fmla="*/ 2 h 270"/>
                <a:gd name="T20" fmla="*/ 4 w 276"/>
                <a:gd name="T21" fmla="*/ 3 h 270"/>
                <a:gd name="T22" fmla="*/ 4 w 276"/>
                <a:gd name="T23" fmla="*/ 3 h 270"/>
                <a:gd name="T24" fmla="*/ 4 w 276"/>
                <a:gd name="T25" fmla="*/ 4 h 270"/>
                <a:gd name="T26" fmla="*/ 4 w 276"/>
                <a:gd name="T27" fmla="*/ 4 h 270"/>
                <a:gd name="T28" fmla="*/ 3 w 276"/>
                <a:gd name="T29" fmla="*/ 4 h 270"/>
                <a:gd name="T30" fmla="*/ 3 w 276"/>
                <a:gd name="T31" fmla="*/ 4 h 270"/>
                <a:gd name="T32" fmla="*/ 3 w 276"/>
                <a:gd name="T33" fmla="*/ 4 h 270"/>
                <a:gd name="T34" fmla="*/ 3 w 276"/>
                <a:gd name="T35" fmla="*/ 4 h 270"/>
                <a:gd name="T36" fmla="*/ 2 w 276"/>
                <a:gd name="T37" fmla="*/ 4 h 270"/>
                <a:gd name="T38" fmla="*/ 2 w 276"/>
                <a:gd name="T39" fmla="*/ 4 h 270"/>
                <a:gd name="T40" fmla="*/ 2 w 276"/>
                <a:gd name="T41" fmla="*/ 4 h 270"/>
                <a:gd name="T42" fmla="*/ 2 w 276"/>
                <a:gd name="T43" fmla="*/ 4 h 270"/>
                <a:gd name="T44" fmla="*/ 1 w 276"/>
                <a:gd name="T45" fmla="*/ 4 h 270"/>
                <a:gd name="T46" fmla="*/ 1 w 276"/>
                <a:gd name="T47" fmla="*/ 4 h 270"/>
                <a:gd name="T48" fmla="*/ 1 w 276"/>
                <a:gd name="T49" fmla="*/ 4 h 270"/>
                <a:gd name="T50" fmla="*/ 1 w 276"/>
                <a:gd name="T51" fmla="*/ 4 h 270"/>
                <a:gd name="T52" fmla="*/ 1 w 276"/>
                <a:gd name="T53" fmla="*/ 4 h 270"/>
                <a:gd name="T54" fmla="*/ 0 w 276"/>
                <a:gd name="T55" fmla="*/ 4 h 270"/>
                <a:gd name="T56" fmla="*/ 0 w 276"/>
                <a:gd name="T57" fmla="*/ 4 h 270"/>
                <a:gd name="T58" fmla="*/ 0 w 276"/>
                <a:gd name="T59" fmla="*/ 3 h 270"/>
                <a:gd name="T60" fmla="*/ 0 w 276"/>
                <a:gd name="T61" fmla="*/ 3 h 270"/>
                <a:gd name="T62" fmla="*/ 0 w 276"/>
                <a:gd name="T63" fmla="*/ 2 h 270"/>
                <a:gd name="T64" fmla="*/ 0 w 276"/>
                <a:gd name="T65" fmla="*/ 2 h 270"/>
                <a:gd name="T66" fmla="*/ 0 w 276"/>
                <a:gd name="T67" fmla="*/ 1 h 270"/>
                <a:gd name="T68" fmla="*/ 0 w 276"/>
                <a:gd name="T69" fmla="*/ 1 h 270"/>
                <a:gd name="T70" fmla="*/ 0 w 276"/>
                <a:gd name="T71" fmla="*/ 1 h 270"/>
                <a:gd name="T72" fmla="*/ 0 w 276"/>
                <a:gd name="T73" fmla="*/ 1 h 270"/>
                <a:gd name="T74" fmla="*/ 0 w 276"/>
                <a:gd name="T75" fmla="*/ 1 h 270"/>
                <a:gd name="T76" fmla="*/ 0 w 276"/>
                <a:gd name="T77" fmla="*/ 1 h 270"/>
                <a:gd name="T78" fmla="*/ 0 w 276"/>
                <a:gd name="T79" fmla="*/ 1 h 270"/>
                <a:gd name="T80" fmla="*/ 0 w 276"/>
                <a:gd name="T81" fmla="*/ 1 h 270"/>
                <a:gd name="T82" fmla="*/ 1 w 276"/>
                <a:gd name="T83" fmla="*/ 1 h 270"/>
                <a:gd name="T84" fmla="*/ 1 w 276"/>
                <a:gd name="T85" fmla="*/ 1 h 270"/>
                <a:gd name="T86" fmla="*/ 1 w 276"/>
                <a:gd name="T87" fmla="*/ 1 h 270"/>
                <a:gd name="T88" fmla="*/ 1 w 276"/>
                <a:gd name="T89" fmla="*/ 1 h 270"/>
                <a:gd name="T90" fmla="*/ 2 w 276"/>
                <a:gd name="T91" fmla="*/ 1 h 270"/>
                <a:gd name="T92" fmla="*/ 2 w 276"/>
                <a:gd name="T93" fmla="*/ 0 h 270"/>
                <a:gd name="T94" fmla="*/ 2 w 276"/>
                <a:gd name="T95" fmla="*/ 0 h 270"/>
                <a:gd name="T96" fmla="*/ 2 w 276"/>
                <a:gd name="T97" fmla="*/ 0 h 270"/>
                <a:gd name="T98" fmla="*/ 2 w 276"/>
                <a:gd name="T99" fmla="*/ 0 h 270"/>
                <a:gd name="T100" fmla="*/ 3 w 276"/>
                <a:gd name="T101" fmla="*/ 0 h 270"/>
                <a:gd name="T102" fmla="*/ 3 w 276"/>
                <a:gd name="T103" fmla="*/ 0 h 270"/>
                <a:gd name="T104" fmla="*/ 3 w 276"/>
                <a:gd name="T105" fmla="*/ 0 h 2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270"/>
                <a:gd name="T161" fmla="*/ 276 w 276"/>
                <a:gd name="T162" fmla="*/ 270 h 2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270">
                  <a:moveTo>
                    <a:pt x="226" y="0"/>
                  </a:moveTo>
                  <a:lnTo>
                    <a:pt x="232" y="7"/>
                  </a:lnTo>
                  <a:lnTo>
                    <a:pt x="233" y="16"/>
                  </a:lnTo>
                  <a:lnTo>
                    <a:pt x="234" y="25"/>
                  </a:lnTo>
                  <a:lnTo>
                    <a:pt x="236" y="35"/>
                  </a:lnTo>
                  <a:lnTo>
                    <a:pt x="241" y="63"/>
                  </a:lnTo>
                  <a:lnTo>
                    <a:pt x="247" y="92"/>
                  </a:lnTo>
                  <a:lnTo>
                    <a:pt x="253" y="120"/>
                  </a:lnTo>
                  <a:lnTo>
                    <a:pt x="258" y="146"/>
                  </a:lnTo>
                  <a:lnTo>
                    <a:pt x="264" y="174"/>
                  </a:lnTo>
                  <a:lnTo>
                    <a:pt x="269" y="202"/>
                  </a:lnTo>
                  <a:lnTo>
                    <a:pt x="272" y="229"/>
                  </a:lnTo>
                  <a:lnTo>
                    <a:pt x="276" y="258"/>
                  </a:lnTo>
                  <a:lnTo>
                    <a:pt x="261" y="260"/>
                  </a:lnTo>
                  <a:lnTo>
                    <a:pt x="246" y="261"/>
                  </a:lnTo>
                  <a:lnTo>
                    <a:pt x="231" y="263"/>
                  </a:lnTo>
                  <a:lnTo>
                    <a:pt x="216" y="264"/>
                  </a:lnTo>
                  <a:lnTo>
                    <a:pt x="201" y="264"/>
                  </a:lnTo>
                  <a:lnTo>
                    <a:pt x="186" y="265"/>
                  </a:lnTo>
                  <a:lnTo>
                    <a:pt x="171" y="265"/>
                  </a:lnTo>
                  <a:lnTo>
                    <a:pt x="156" y="265"/>
                  </a:lnTo>
                  <a:lnTo>
                    <a:pt x="141" y="265"/>
                  </a:lnTo>
                  <a:lnTo>
                    <a:pt x="126" y="265"/>
                  </a:lnTo>
                  <a:lnTo>
                    <a:pt x="111" y="265"/>
                  </a:lnTo>
                  <a:lnTo>
                    <a:pt x="96" y="265"/>
                  </a:lnTo>
                  <a:lnTo>
                    <a:pt x="81" y="266"/>
                  </a:lnTo>
                  <a:lnTo>
                    <a:pt x="66" y="266"/>
                  </a:lnTo>
                  <a:lnTo>
                    <a:pt x="51" y="268"/>
                  </a:lnTo>
                  <a:lnTo>
                    <a:pt x="36" y="270"/>
                  </a:lnTo>
                  <a:lnTo>
                    <a:pt x="28" y="237"/>
                  </a:lnTo>
                  <a:lnTo>
                    <a:pt x="21" y="204"/>
                  </a:lnTo>
                  <a:lnTo>
                    <a:pt x="14" y="170"/>
                  </a:lnTo>
                  <a:lnTo>
                    <a:pt x="8" y="137"/>
                  </a:lnTo>
                  <a:lnTo>
                    <a:pt x="4" y="102"/>
                  </a:lnTo>
                  <a:lnTo>
                    <a:pt x="1" y="69"/>
                  </a:lnTo>
                  <a:lnTo>
                    <a:pt x="0" y="36"/>
                  </a:lnTo>
                  <a:lnTo>
                    <a:pt x="0" y="2"/>
                  </a:lnTo>
                  <a:lnTo>
                    <a:pt x="15" y="2"/>
                  </a:lnTo>
                  <a:lnTo>
                    <a:pt x="30" y="2"/>
                  </a:lnTo>
                  <a:lnTo>
                    <a:pt x="45" y="2"/>
                  </a:lnTo>
                  <a:lnTo>
                    <a:pt x="59" y="2"/>
                  </a:lnTo>
                  <a:lnTo>
                    <a:pt x="74" y="2"/>
                  </a:lnTo>
                  <a:lnTo>
                    <a:pt x="88" y="2"/>
                  </a:lnTo>
                  <a:lnTo>
                    <a:pt x="102" y="1"/>
                  </a:lnTo>
                  <a:lnTo>
                    <a:pt x="116" y="1"/>
                  </a:lnTo>
                  <a:lnTo>
                    <a:pt x="129" y="1"/>
                  </a:lnTo>
                  <a:lnTo>
                    <a:pt x="143" y="0"/>
                  </a:lnTo>
                  <a:lnTo>
                    <a:pt x="157" y="0"/>
                  </a:lnTo>
                  <a:lnTo>
                    <a:pt x="171" y="0"/>
                  </a:lnTo>
                  <a:lnTo>
                    <a:pt x="183" y="0"/>
                  </a:lnTo>
                  <a:lnTo>
                    <a:pt x="198" y="0"/>
                  </a:lnTo>
                  <a:lnTo>
                    <a:pt x="212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2627" y="1741"/>
              <a:ext cx="81" cy="36"/>
            </a:xfrm>
            <a:custGeom>
              <a:avLst/>
              <a:gdLst>
                <a:gd name="T0" fmla="*/ 2 w 163"/>
                <a:gd name="T1" fmla="*/ 1 h 72"/>
                <a:gd name="T2" fmla="*/ 2 w 163"/>
                <a:gd name="T3" fmla="*/ 1 h 72"/>
                <a:gd name="T4" fmla="*/ 2 w 163"/>
                <a:gd name="T5" fmla="*/ 1 h 72"/>
                <a:gd name="T6" fmla="*/ 1 w 163"/>
                <a:gd name="T7" fmla="*/ 1 h 72"/>
                <a:gd name="T8" fmla="*/ 1 w 163"/>
                <a:gd name="T9" fmla="*/ 1 h 72"/>
                <a:gd name="T10" fmla="*/ 1 w 163"/>
                <a:gd name="T11" fmla="*/ 1 h 72"/>
                <a:gd name="T12" fmla="*/ 1 w 163"/>
                <a:gd name="T13" fmla="*/ 1 h 72"/>
                <a:gd name="T14" fmla="*/ 0 w 163"/>
                <a:gd name="T15" fmla="*/ 1 h 72"/>
                <a:gd name="T16" fmla="*/ 0 w 163"/>
                <a:gd name="T17" fmla="*/ 1 h 72"/>
                <a:gd name="T18" fmla="*/ 0 w 163"/>
                <a:gd name="T19" fmla="*/ 1 h 72"/>
                <a:gd name="T20" fmla="*/ 0 w 163"/>
                <a:gd name="T21" fmla="*/ 1 h 72"/>
                <a:gd name="T22" fmla="*/ 0 w 163"/>
                <a:gd name="T23" fmla="*/ 1 h 72"/>
                <a:gd name="T24" fmla="*/ 0 w 163"/>
                <a:gd name="T25" fmla="*/ 1 h 72"/>
                <a:gd name="T26" fmla="*/ 0 w 163"/>
                <a:gd name="T27" fmla="*/ 1 h 72"/>
                <a:gd name="T28" fmla="*/ 0 w 163"/>
                <a:gd name="T29" fmla="*/ 1 h 72"/>
                <a:gd name="T30" fmla="*/ 0 w 163"/>
                <a:gd name="T31" fmla="*/ 1 h 72"/>
                <a:gd name="T32" fmla="*/ 0 w 163"/>
                <a:gd name="T33" fmla="*/ 1 h 72"/>
                <a:gd name="T34" fmla="*/ 0 w 163"/>
                <a:gd name="T35" fmla="*/ 1 h 72"/>
                <a:gd name="T36" fmla="*/ 0 w 163"/>
                <a:gd name="T37" fmla="*/ 1 h 72"/>
                <a:gd name="T38" fmla="*/ 0 w 163"/>
                <a:gd name="T39" fmla="*/ 1 h 72"/>
                <a:gd name="T40" fmla="*/ 0 w 163"/>
                <a:gd name="T41" fmla="*/ 1 h 72"/>
                <a:gd name="T42" fmla="*/ 1 w 163"/>
                <a:gd name="T43" fmla="*/ 1 h 72"/>
                <a:gd name="T44" fmla="*/ 1 w 163"/>
                <a:gd name="T45" fmla="*/ 1 h 72"/>
                <a:gd name="T46" fmla="*/ 1 w 163"/>
                <a:gd name="T47" fmla="*/ 1 h 72"/>
                <a:gd name="T48" fmla="*/ 1 w 163"/>
                <a:gd name="T49" fmla="*/ 1 h 72"/>
                <a:gd name="T50" fmla="*/ 1 w 163"/>
                <a:gd name="T51" fmla="*/ 1 h 72"/>
                <a:gd name="T52" fmla="*/ 1 w 163"/>
                <a:gd name="T53" fmla="*/ 1 h 72"/>
                <a:gd name="T54" fmla="*/ 2 w 163"/>
                <a:gd name="T55" fmla="*/ 1 h 72"/>
                <a:gd name="T56" fmla="*/ 2 w 163"/>
                <a:gd name="T57" fmla="*/ 1 h 72"/>
                <a:gd name="T58" fmla="*/ 2 w 163"/>
                <a:gd name="T59" fmla="*/ 0 h 72"/>
                <a:gd name="T60" fmla="*/ 2 w 163"/>
                <a:gd name="T61" fmla="*/ 1 h 72"/>
                <a:gd name="T62" fmla="*/ 2 w 163"/>
                <a:gd name="T63" fmla="*/ 1 h 72"/>
                <a:gd name="T64" fmla="*/ 2 w 163"/>
                <a:gd name="T65" fmla="*/ 1 h 72"/>
                <a:gd name="T66" fmla="*/ 2 w 163"/>
                <a:gd name="T67" fmla="*/ 1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3"/>
                <a:gd name="T103" fmla="*/ 0 h 72"/>
                <a:gd name="T104" fmla="*/ 163 w 163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3" h="72">
                  <a:moveTo>
                    <a:pt x="163" y="10"/>
                  </a:moveTo>
                  <a:lnTo>
                    <a:pt x="157" y="21"/>
                  </a:lnTo>
                  <a:lnTo>
                    <a:pt x="141" y="32"/>
                  </a:lnTo>
                  <a:lnTo>
                    <a:pt x="124" y="41"/>
                  </a:lnTo>
                  <a:lnTo>
                    <a:pt x="106" y="50"/>
                  </a:lnTo>
                  <a:lnTo>
                    <a:pt x="89" y="57"/>
                  </a:lnTo>
                  <a:lnTo>
                    <a:pt x="71" y="64"/>
                  </a:lnTo>
                  <a:lnTo>
                    <a:pt x="52" y="69"/>
                  </a:lnTo>
                  <a:lnTo>
                    <a:pt x="34" y="71"/>
                  </a:lnTo>
                  <a:lnTo>
                    <a:pt x="17" y="72"/>
                  </a:lnTo>
                  <a:lnTo>
                    <a:pt x="11" y="68"/>
                  </a:lnTo>
                  <a:lnTo>
                    <a:pt x="6" y="61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10" y="26"/>
                  </a:lnTo>
                  <a:lnTo>
                    <a:pt x="18" y="23"/>
                  </a:lnTo>
                  <a:lnTo>
                    <a:pt x="27" y="21"/>
                  </a:lnTo>
                  <a:lnTo>
                    <a:pt x="38" y="20"/>
                  </a:lnTo>
                  <a:lnTo>
                    <a:pt x="49" y="21"/>
                  </a:lnTo>
                  <a:lnTo>
                    <a:pt x="60" y="20"/>
                  </a:lnTo>
                  <a:lnTo>
                    <a:pt x="71" y="19"/>
                  </a:lnTo>
                  <a:lnTo>
                    <a:pt x="82" y="19"/>
                  </a:lnTo>
                  <a:lnTo>
                    <a:pt x="93" y="17"/>
                  </a:lnTo>
                  <a:lnTo>
                    <a:pt x="103" y="16"/>
                  </a:lnTo>
                  <a:lnTo>
                    <a:pt x="113" y="12"/>
                  </a:lnTo>
                  <a:lnTo>
                    <a:pt x="123" y="10"/>
                  </a:lnTo>
                  <a:lnTo>
                    <a:pt x="132" y="7"/>
                  </a:lnTo>
                  <a:lnTo>
                    <a:pt x="142" y="3"/>
                  </a:lnTo>
                  <a:lnTo>
                    <a:pt x="151" y="0"/>
                  </a:lnTo>
                  <a:lnTo>
                    <a:pt x="156" y="1"/>
                  </a:lnTo>
                  <a:lnTo>
                    <a:pt x="161" y="2"/>
                  </a:lnTo>
                  <a:lnTo>
                    <a:pt x="163" y="4"/>
                  </a:lnTo>
                  <a:lnTo>
                    <a:pt x="16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2790" y="1748"/>
              <a:ext cx="111" cy="66"/>
            </a:xfrm>
            <a:custGeom>
              <a:avLst/>
              <a:gdLst>
                <a:gd name="T0" fmla="*/ 3 w 224"/>
                <a:gd name="T1" fmla="*/ 0 h 133"/>
                <a:gd name="T2" fmla="*/ 3 w 224"/>
                <a:gd name="T3" fmla="*/ 0 h 133"/>
                <a:gd name="T4" fmla="*/ 3 w 224"/>
                <a:gd name="T5" fmla="*/ 0 h 133"/>
                <a:gd name="T6" fmla="*/ 3 w 224"/>
                <a:gd name="T7" fmla="*/ 0 h 133"/>
                <a:gd name="T8" fmla="*/ 3 w 224"/>
                <a:gd name="T9" fmla="*/ 1 h 133"/>
                <a:gd name="T10" fmla="*/ 3 w 224"/>
                <a:gd name="T11" fmla="*/ 1 h 133"/>
                <a:gd name="T12" fmla="*/ 3 w 224"/>
                <a:gd name="T13" fmla="*/ 1 h 133"/>
                <a:gd name="T14" fmla="*/ 2 w 224"/>
                <a:gd name="T15" fmla="*/ 1 h 133"/>
                <a:gd name="T16" fmla="*/ 2 w 224"/>
                <a:gd name="T17" fmla="*/ 2 h 133"/>
                <a:gd name="T18" fmla="*/ 2 w 224"/>
                <a:gd name="T19" fmla="*/ 1 h 133"/>
                <a:gd name="T20" fmla="*/ 2 w 224"/>
                <a:gd name="T21" fmla="*/ 1 h 133"/>
                <a:gd name="T22" fmla="*/ 1 w 224"/>
                <a:gd name="T23" fmla="*/ 1 h 133"/>
                <a:gd name="T24" fmla="*/ 1 w 224"/>
                <a:gd name="T25" fmla="*/ 1 h 133"/>
                <a:gd name="T26" fmla="*/ 1 w 224"/>
                <a:gd name="T27" fmla="*/ 0 h 133"/>
                <a:gd name="T28" fmla="*/ 0 w 224"/>
                <a:gd name="T29" fmla="*/ 0 h 133"/>
                <a:gd name="T30" fmla="*/ 0 w 224"/>
                <a:gd name="T31" fmla="*/ 0 h 133"/>
                <a:gd name="T32" fmla="*/ 0 w 224"/>
                <a:gd name="T33" fmla="*/ 0 h 133"/>
                <a:gd name="T34" fmla="*/ 0 w 224"/>
                <a:gd name="T35" fmla="*/ 0 h 133"/>
                <a:gd name="T36" fmla="*/ 0 w 224"/>
                <a:gd name="T37" fmla="*/ 0 h 133"/>
                <a:gd name="T38" fmla="*/ 0 w 224"/>
                <a:gd name="T39" fmla="*/ 0 h 133"/>
                <a:gd name="T40" fmla="*/ 0 w 224"/>
                <a:gd name="T41" fmla="*/ 0 h 133"/>
                <a:gd name="T42" fmla="*/ 0 w 224"/>
                <a:gd name="T43" fmla="*/ 0 h 133"/>
                <a:gd name="T44" fmla="*/ 0 w 224"/>
                <a:gd name="T45" fmla="*/ 0 h 133"/>
                <a:gd name="T46" fmla="*/ 0 w 224"/>
                <a:gd name="T47" fmla="*/ 0 h 133"/>
                <a:gd name="T48" fmla="*/ 0 w 224"/>
                <a:gd name="T49" fmla="*/ 0 h 133"/>
                <a:gd name="T50" fmla="*/ 1 w 224"/>
                <a:gd name="T51" fmla="*/ 0 h 133"/>
                <a:gd name="T52" fmla="*/ 1 w 224"/>
                <a:gd name="T53" fmla="*/ 0 h 133"/>
                <a:gd name="T54" fmla="*/ 1 w 224"/>
                <a:gd name="T55" fmla="*/ 0 h 133"/>
                <a:gd name="T56" fmla="*/ 2 w 224"/>
                <a:gd name="T57" fmla="*/ 0 h 133"/>
                <a:gd name="T58" fmla="*/ 2 w 224"/>
                <a:gd name="T59" fmla="*/ 0 h 133"/>
                <a:gd name="T60" fmla="*/ 2 w 224"/>
                <a:gd name="T61" fmla="*/ 0 h 133"/>
                <a:gd name="T62" fmla="*/ 3 w 224"/>
                <a:gd name="T63" fmla="*/ 0 h 133"/>
                <a:gd name="T64" fmla="*/ 3 w 224"/>
                <a:gd name="T65" fmla="*/ 0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133"/>
                <a:gd name="T101" fmla="*/ 224 w 224"/>
                <a:gd name="T102" fmla="*/ 133 h 1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133">
                  <a:moveTo>
                    <a:pt x="224" y="0"/>
                  </a:moveTo>
                  <a:lnTo>
                    <a:pt x="220" y="18"/>
                  </a:lnTo>
                  <a:lnTo>
                    <a:pt x="216" y="34"/>
                  </a:lnTo>
                  <a:lnTo>
                    <a:pt x="211" y="51"/>
                  </a:lnTo>
                  <a:lnTo>
                    <a:pt x="207" y="68"/>
                  </a:lnTo>
                  <a:lnTo>
                    <a:pt x="201" y="85"/>
                  </a:lnTo>
                  <a:lnTo>
                    <a:pt x="194" y="101"/>
                  </a:lnTo>
                  <a:lnTo>
                    <a:pt x="187" y="117"/>
                  </a:lnTo>
                  <a:lnTo>
                    <a:pt x="179" y="133"/>
                  </a:lnTo>
                  <a:lnTo>
                    <a:pt x="159" y="114"/>
                  </a:lnTo>
                  <a:lnTo>
                    <a:pt x="139" y="97"/>
                  </a:lnTo>
                  <a:lnTo>
                    <a:pt x="117" y="82"/>
                  </a:lnTo>
                  <a:lnTo>
                    <a:pt x="94" y="67"/>
                  </a:lnTo>
                  <a:lnTo>
                    <a:pt x="71" y="55"/>
                  </a:lnTo>
                  <a:lnTo>
                    <a:pt x="48" y="42"/>
                  </a:lnTo>
                  <a:lnTo>
                    <a:pt x="25" y="30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5" y="5"/>
                  </a:lnTo>
                  <a:lnTo>
                    <a:pt x="11" y="3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74" y="2"/>
                  </a:lnTo>
                  <a:lnTo>
                    <a:pt x="96" y="2"/>
                  </a:lnTo>
                  <a:lnTo>
                    <a:pt x="118" y="2"/>
                  </a:lnTo>
                  <a:lnTo>
                    <a:pt x="139" y="2"/>
                  </a:lnTo>
                  <a:lnTo>
                    <a:pt x="159" y="0"/>
                  </a:lnTo>
                  <a:lnTo>
                    <a:pt x="180" y="0"/>
                  </a:lnTo>
                  <a:lnTo>
                    <a:pt x="202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877" y="1752"/>
              <a:ext cx="473" cy="153"/>
            </a:xfrm>
            <a:custGeom>
              <a:avLst/>
              <a:gdLst>
                <a:gd name="T0" fmla="*/ 3 w 946"/>
                <a:gd name="T1" fmla="*/ 1 h 305"/>
                <a:gd name="T2" fmla="*/ 3 w 946"/>
                <a:gd name="T3" fmla="*/ 1 h 305"/>
                <a:gd name="T4" fmla="*/ 3 w 946"/>
                <a:gd name="T5" fmla="*/ 2 h 305"/>
                <a:gd name="T6" fmla="*/ 3 w 946"/>
                <a:gd name="T7" fmla="*/ 2 h 305"/>
                <a:gd name="T8" fmla="*/ 4 w 946"/>
                <a:gd name="T9" fmla="*/ 2 h 305"/>
                <a:gd name="T10" fmla="*/ 5 w 946"/>
                <a:gd name="T11" fmla="*/ 2 h 305"/>
                <a:gd name="T12" fmla="*/ 7 w 946"/>
                <a:gd name="T13" fmla="*/ 2 h 305"/>
                <a:gd name="T14" fmla="*/ 7 w 946"/>
                <a:gd name="T15" fmla="*/ 2 h 305"/>
                <a:gd name="T16" fmla="*/ 9 w 946"/>
                <a:gd name="T17" fmla="*/ 2 h 305"/>
                <a:gd name="T18" fmla="*/ 10 w 946"/>
                <a:gd name="T19" fmla="*/ 2 h 305"/>
                <a:gd name="T20" fmla="*/ 12 w 946"/>
                <a:gd name="T21" fmla="*/ 2 h 305"/>
                <a:gd name="T22" fmla="*/ 13 w 946"/>
                <a:gd name="T23" fmla="*/ 2 h 305"/>
                <a:gd name="T24" fmla="*/ 13 w 946"/>
                <a:gd name="T25" fmla="*/ 2 h 305"/>
                <a:gd name="T26" fmla="*/ 14 w 946"/>
                <a:gd name="T27" fmla="*/ 2 h 305"/>
                <a:gd name="T28" fmla="*/ 14 w 946"/>
                <a:gd name="T29" fmla="*/ 3 h 305"/>
                <a:gd name="T30" fmla="*/ 14 w 946"/>
                <a:gd name="T31" fmla="*/ 3 h 305"/>
                <a:gd name="T32" fmla="*/ 15 w 946"/>
                <a:gd name="T33" fmla="*/ 4 h 305"/>
                <a:gd name="T34" fmla="*/ 15 w 946"/>
                <a:gd name="T35" fmla="*/ 5 h 305"/>
                <a:gd name="T36" fmla="*/ 15 w 946"/>
                <a:gd name="T37" fmla="*/ 5 h 305"/>
                <a:gd name="T38" fmla="*/ 15 w 946"/>
                <a:gd name="T39" fmla="*/ 5 h 305"/>
                <a:gd name="T40" fmla="*/ 14 w 946"/>
                <a:gd name="T41" fmla="*/ 5 h 305"/>
                <a:gd name="T42" fmla="*/ 14 w 946"/>
                <a:gd name="T43" fmla="*/ 5 h 305"/>
                <a:gd name="T44" fmla="*/ 13 w 946"/>
                <a:gd name="T45" fmla="*/ 5 h 305"/>
                <a:gd name="T46" fmla="*/ 13 w 946"/>
                <a:gd name="T47" fmla="*/ 5 h 305"/>
                <a:gd name="T48" fmla="*/ 12 w 946"/>
                <a:gd name="T49" fmla="*/ 5 h 305"/>
                <a:gd name="T50" fmla="*/ 12 w 946"/>
                <a:gd name="T51" fmla="*/ 5 h 305"/>
                <a:gd name="T52" fmla="*/ 11 w 946"/>
                <a:gd name="T53" fmla="*/ 5 h 305"/>
                <a:gd name="T54" fmla="*/ 11 w 946"/>
                <a:gd name="T55" fmla="*/ 5 h 305"/>
                <a:gd name="T56" fmla="*/ 10 w 946"/>
                <a:gd name="T57" fmla="*/ 5 h 305"/>
                <a:gd name="T58" fmla="*/ 10 w 946"/>
                <a:gd name="T59" fmla="*/ 5 h 305"/>
                <a:gd name="T60" fmla="*/ 9 w 946"/>
                <a:gd name="T61" fmla="*/ 5 h 305"/>
                <a:gd name="T62" fmla="*/ 7 w 946"/>
                <a:gd name="T63" fmla="*/ 5 h 305"/>
                <a:gd name="T64" fmla="*/ 7 w 946"/>
                <a:gd name="T65" fmla="*/ 5 h 305"/>
                <a:gd name="T66" fmla="*/ 7 w 946"/>
                <a:gd name="T67" fmla="*/ 5 h 305"/>
                <a:gd name="T68" fmla="*/ 7 w 946"/>
                <a:gd name="T69" fmla="*/ 4 h 305"/>
                <a:gd name="T70" fmla="*/ 6 w 946"/>
                <a:gd name="T71" fmla="*/ 4 h 305"/>
                <a:gd name="T72" fmla="*/ 5 w 946"/>
                <a:gd name="T73" fmla="*/ 4 h 305"/>
                <a:gd name="T74" fmla="*/ 5 w 946"/>
                <a:gd name="T75" fmla="*/ 4 h 305"/>
                <a:gd name="T76" fmla="*/ 4 w 946"/>
                <a:gd name="T77" fmla="*/ 4 h 305"/>
                <a:gd name="T78" fmla="*/ 3 w 946"/>
                <a:gd name="T79" fmla="*/ 4 h 305"/>
                <a:gd name="T80" fmla="*/ 3 w 946"/>
                <a:gd name="T81" fmla="*/ 4 h 305"/>
                <a:gd name="T82" fmla="*/ 2 w 946"/>
                <a:gd name="T83" fmla="*/ 3 h 305"/>
                <a:gd name="T84" fmla="*/ 1 w 946"/>
                <a:gd name="T85" fmla="*/ 3 h 305"/>
                <a:gd name="T86" fmla="*/ 1 w 946"/>
                <a:gd name="T87" fmla="*/ 2 h 305"/>
                <a:gd name="T88" fmla="*/ 1 w 946"/>
                <a:gd name="T89" fmla="*/ 2 h 305"/>
                <a:gd name="T90" fmla="*/ 1 w 946"/>
                <a:gd name="T91" fmla="*/ 1 h 305"/>
                <a:gd name="T92" fmla="*/ 1 w 946"/>
                <a:gd name="T93" fmla="*/ 1 h 305"/>
                <a:gd name="T94" fmla="*/ 1 w 946"/>
                <a:gd name="T95" fmla="*/ 1 h 305"/>
                <a:gd name="T96" fmla="*/ 2 w 946"/>
                <a:gd name="T97" fmla="*/ 0 h 305"/>
                <a:gd name="T98" fmla="*/ 3 w 946"/>
                <a:gd name="T99" fmla="*/ 1 h 3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6"/>
                <a:gd name="T151" fmla="*/ 0 h 305"/>
                <a:gd name="T152" fmla="*/ 946 w 946"/>
                <a:gd name="T153" fmla="*/ 305 h 3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6" h="305">
                  <a:moveTo>
                    <a:pt x="171" y="1"/>
                  </a:moveTo>
                  <a:lnTo>
                    <a:pt x="167" y="12"/>
                  </a:lnTo>
                  <a:lnTo>
                    <a:pt x="165" y="26"/>
                  </a:lnTo>
                  <a:lnTo>
                    <a:pt x="166" y="42"/>
                  </a:lnTo>
                  <a:lnTo>
                    <a:pt x="169" y="60"/>
                  </a:lnTo>
                  <a:lnTo>
                    <a:pt x="174" y="77"/>
                  </a:lnTo>
                  <a:lnTo>
                    <a:pt x="181" y="92"/>
                  </a:lnTo>
                  <a:lnTo>
                    <a:pt x="188" y="103"/>
                  </a:lnTo>
                  <a:lnTo>
                    <a:pt x="194" y="113"/>
                  </a:lnTo>
                  <a:lnTo>
                    <a:pt x="234" y="111"/>
                  </a:lnTo>
                  <a:lnTo>
                    <a:pt x="273" y="111"/>
                  </a:lnTo>
                  <a:lnTo>
                    <a:pt x="313" y="110"/>
                  </a:lnTo>
                  <a:lnTo>
                    <a:pt x="352" y="110"/>
                  </a:lnTo>
                  <a:lnTo>
                    <a:pt x="391" y="110"/>
                  </a:lnTo>
                  <a:lnTo>
                    <a:pt x="432" y="110"/>
                  </a:lnTo>
                  <a:lnTo>
                    <a:pt x="471" y="110"/>
                  </a:lnTo>
                  <a:lnTo>
                    <a:pt x="510" y="111"/>
                  </a:lnTo>
                  <a:lnTo>
                    <a:pt x="550" y="111"/>
                  </a:lnTo>
                  <a:lnTo>
                    <a:pt x="590" y="113"/>
                  </a:lnTo>
                  <a:lnTo>
                    <a:pt x="629" y="114"/>
                  </a:lnTo>
                  <a:lnTo>
                    <a:pt x="669" y="115"/>
                  </a:lnTo>
                  <a:lnTo>
                    <a:pt x="708" y="116"/>
                  </a:lnTo>
                  <a:lnTo>
                    <a:pt x="747" y="117"/>
                  </a:lnTo>
                  <a:lnTo>
                    <a:pt x="787" y="118"/>
                  </a:lnTo>
                  <a:lnTo>
                    <a:pt x="826" y="119"/>
                  </a:lnTo>
                  <a:lnTo>
                    <a:pt x="829" y="122"/>
                  </a:lnTo>
                  <a:lnTo>
                    <a:pt x="833" y="119"/>
                  </a:lnTo>
                  <a:lnTo>
                    <a:pt x="837" y="117"/>
                  </a:lnTo>
                  <a:lnTo>
                    <a:pt x="843" y="115"/>
                  </a:lnTo>
                  <a:lnTo>
                    <a:pt x="855" y="140"/>
                  </a:lnTo>
                  <a:lnTo>
                    <a:pt x="867" y="164"/>
                  </a:lnTo>
                  <a:lnTo>
                    <a:pt x="880" y="187"/>
                  </a:lnTo>
                  <a:lnTo>
                    <a:pt x="894" y="210"/>
                  </a:lnTo>
                  <a:lnTo>
                    <a:pt x="908" y="233"/>
                  </a:lnTo>
                  <a:lnTo>
                    <a:pt x="920" y="257"/>
                  </a:lnTo>
                  <a:lnTo>
                    <a:pt x="933" y="280"/>
                  </a:lnTo>
                  <a:lnTo>
                    <a:pt x="946" y="304"/>
                  </a:lnTo>
                  <a:lnTo>
                    <a:pt x="931" y="304"/>
                  </a:lnTo>
                  <a:lnTo>
                    <a:pt x="914" y="304"/>
                  </a:lnTo>
                  <a:lnTo>
                    <a:pt x="899" y="304"/>
                  </a:lnTo>
                  <a:lnTo>
                    <a:pt x="883" y="304"/>
                  </a:lnTo>
                  <a:lnTo>
                    <a:pt x="868" y="304"/>
                  </a:lnTo>
                  <a:lnTo>
                    <a:pt x="852" y="304"/>
                  </a:lnTo>
                  <a:lnTo>
                    <a:pt x="837" y="304"/>
                  </a:lnTo>
                  <a:lnTo>
                    <a:pt x="821" y="304"/>
                  </a:lnTo>
                  <a:lnTo>
                    <a:pt x="805" y="305"/>
                  </a:lnTo>
                  <a:lnTo>
                    <a:pt x="790" y="305"/>
                  </a:lnTo>
                  <a:lnTo>
                    <a:pt x="774" y="305"/>
                  </a:lnTo>
                  <a:lnTo>
                    <a:pt x="759" y="305"/>
                  </a:lnTo>
                  <a:lnTo>
                    <a:pt x="743" y="305"/>
                  </a:lnTo>
                  <a:lnTo>
                    <a:pt x="728" y="305"/>
                  </a:lnTo>
                  <a:lnTo>
                    <a:pt x="712" y="305"/>
                  </a:lnTo>
                  <a:lnTo>
                    <a:pt x="697" y="305"/>
                  </a:lnTo>
                  <a:lnTo>
                    <a:pt x="684" y="299"/>
                  </a:lnTo>
                  <a:lnTo>
                    <a:pt x="669" y="293"/>
                  </a:lnTo>
                  <a:lnTo>
                    <a:pt x="653" y="288"/>
                  </a:lnTo>
                  <a:lnTo>
                    <a:pt x="636" y="283"/>
                  </a:lnTo>
                  <a:lnTo>
                    <a:pt x="617" y="277"/>
                  </a:lnTo>
                  <a:lnTo>
                    <a:pt x="599" y="273"/>
                  </a:lnTo>
                  <a:lnTo>
                    <a:pt x="579" y="269"/>
                  </a:lnTo>
                  <a:lnTo>
                    <a:pt x="560" y="266"/>
                  </a:lnTo>
                  <a:lnTo>
                    <a:pt x="540" y="262"/>
                  </a:lnTo>
                  <a:lnTo>
                    <a:pt x="520" y="261"/>
                  </a:lnTo>
                  <a:lnTo>
                    <a:pt x="501" y="259"/>
                  </a:lnTo>
                  <a:lnTo>
                    <a:pt x="482" y="259"/>
                  </a:lnTo>
                  <a:lnTo>
                    <a:pt x="464" y="259"/>
                  </a:lnTo>
                  <a:lnTo>
                    <a:pt x="447" y="261"/>
                  </a:lnTo>
                  <a:lnTo>
                    <a:pt x="431" y="263"/>
                  </a:lnTo>
                  <a:lnTo>
                    <a:pt x="417" y="267"/>
                  </a:lnTo>
                  <a:lnTo>
                    <a:pt x="396" y="254"/>
                  </a:lnTo>
                  <a:lnTo>
                    <a:pt x="375" y="245"/>
                  </a:lnTo>
                  <a:lnTo>
                    <a:pt x="353" y="237"/>
                  </a:lnTo>
                  <a:lnTo>
                    <a:pt x="330" y="231"/>
                  </a:lnTo>
                  <a:lnTo>
                    <a:pt x="307" y="225"/>
                  </a:lnTo>
                  <a:lnTo>
                    <a:pt x="284" y="221"/>
                  </a:lnTo>
                  <a:lnTo>
                    <a:pt x="260" y="215"/>
                  </a:lnTo>
                  <a:lnTo>
                    <a:pt x="237" y="209"/>
                  </a:lnTo>
                  <a:lnTo>
                    <a:pt x="216" y="209"/>
                  </a:lnTo>
                  <a:lnTo>
                    <a:pt x="196" y="207"/>
                  </a:lnTo>
                  <a:lnTo>
                    <a:pt x="176" y="204"/>
                  </a:lnTo>
                  <a:lnTo>
                    <a:pt x="155" y="199"/>
                  </a:lnTo>
                  <a:lnTo>
                    <a:pt x="136" y="194"/>
                  </a:lnTo>
                  <a:lnTo>
                    <a:pt x="115" y="192"/>
                  </a:lnTo>
                  <a:lnTo>
                    <a:pt x="95" y="190"/>
                  </a:lnTo>
                  <a:lnTo>
                    <a:pt x="75" y="191"/>
                  </a:lnTo>
                  <a:lnTo>
                    <a:pt x="63" y="168"/>
                  </a:lnTo>
                  <a:lnTo>
                    <a:pt x="52" y="146"/>
                  </a:lnTo>
                  <a:lnTo>
                    <a:pt x="41" y="123"/>
                  </a:lnTo>
                  <a:lnTo>
                    <a:pt x="32" y="99"/>
                  </a:lnTo>
                  <a:lnTo>
                    <a:pt x="23" y="76"/>
                  </a:lnTo>
                  <a:lnTo>
                    <a:pt x="15" y="53"/>
                  </a:lnTo>
                  <a:lnTo>
                    <a:pt x="7" y="28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1" y="1"/>
                  </a:lnTo>
                  <a:lnTo>
                    <a:pt x="63" y="1"/>
                  </a:lnTo>
                  <a:lnTo>
                    <a:pt x="85" y="0"/>
                  </a:lnTo>
                  <a:lnTo>
                    <a:pt x="107" y="0"/>
                  </a:lnTo>
                  <a:lnTo>
                    <a:pt x="129" y="0"/>
                  </a:lnTo>
                  <a:lnTo>
                    <a:pt x="150" y="1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980" y="1756"/>
              <a:ext cx="326" cy="35"/>
            </a:xfrm>
            <a:custGeom>
              <a:avLst/>
              <a:gdLst>
                <a:gd name="T0" fmla="*/ 10 w 652"/>
                <a:gd name="T1" fmla="*/ 0 h 71"/>
                <a:gd name="T2" fmla="*/ 10 w 652"/>
                <a:gd name="T3" fmla="*/ 1 h 71"/>
                <a:gd name="T4" fmla="*/ 10 w 652"/>
                <a:gd name="T5" fmla="*/ 1 h 71"/>
                <a:gd name="T6" fmla="*/ 10 w 652"/>
                <a:gd name="T7" fmla="*/ 1 h 71"/>
                <a:gd name="T8" fmla="*/ 9 w 652"/>
                <a:gd name="T9" fmla="*/ 1 h 71"/>
                <a:gd name="T10" fmla="*/ 9 w 652"/>
                <a:gd name="T11" fmla="*/ 1 h 71"/>
                <a:gd name="T12" fmla="*/ 9 w 652"/>
                <a:gd name="T13" fmla="*/ 1 h 71"/>
                <a:gd name="T14" fmla="*/ 7 w 652"/>
                <a:gd name="T15" fmla="*/ 1 h 71"/>
                <a:gd name="T16" fmla="*/ 7 w 652"/>
                <a:gd name="T17" fmla="*/ 1 h 71"/>
                <a:gd name="T18" fmla="*/ 7 w 652"/>
                <a:gd name="T19" fmla="*/ 1 h 71"/>
                <a:gd name="T20" fmla="*/ 6 w 652"/>
                <a:gd name="T21" fmla="*/ 1 h 71"/>
                <a:gd name="T22" fmla="*/ 6 w 652"/>
                <a:gd name="T23" fmla="*/ 1 h 71"/>
                <a:gd name="T24" fmla="*/ 6 w 652"/>
                <a:gd name="T25" fmla="*/ 1 h 71"/>
                <a:gd name="T26" fmla="*/ 5 w 652"/>
                <a:gd name="T27" fmla="*/ 1 h 71"/>
                <a:gd name="T28" fmla="*/ 5 w 652"/>
                <a:gd name="T29" fmla="*/ 1 h 71"/>
                <a:gd name="T30" fmla="*/ 5 w 652"/>
                <a:gd name="T31" fmla="*/ 1 h 71"/>
                <a:gd name="T32" fmla="*/ 5 w 652"/>
                <a:gd name="T33" fmla="*/ 1 h 71"/>
                <a:gd name="T34" fmla="*/ 5 w 652"/>
                <a:gd name="T35" fmla="*/ 1 h 71"/>
                <a:gd name="T36" fmla="*/ 5 w 652"/>
                <a:gd name="T37" fmla="*/ 1 h 71"/>
                <a:gd name="T38" fmla="*/ 3 w 652"/>
                <a:gd name="T39" fmla="*/ 1 h 71"/>
                <a:gd name="T40" fmla="*/ 3 w 652"/>
                <a:gd name="T41" fmla="*/ 1 h 71"/>
                <a:gd name="T42" fmla="*/ 3 w 652"/>
                <a:gd name="T43" fmla="*/ 1 h 71"/>
                <a:gd name="T44" fmla="*/ 3 w 652"/>
                <a:gd name="T45" fmla="*/ 1 h 71"/>
                <a:gd name="T46" fmla="*/ 3 w 652"/>
                <a:gd name="T47" fmla="*/ 1 h 71"/>
                <a:gd name="T48" fmla="*/ 3 w 652"/>
                <a:gd name="T49" fmla="*/ 1 h 71"/>
                <a:gd name="T50" fmla="*/ 1 w 652"/>
                <a:gd name="T51" fmla="*/ 1 h 71"/>
                <a:gd name="T52" fmla="*/ 1 w 652"/>
                <a:gd name="T53" fmla="*/ 1 h 71"/>
                <a:gd name="T54" fmla="*/ 1 w 652"/>
                <a:gd name="T55" fmla="*/ 0 h 71"/>
                <a:gd name="T56" fmla="*/ 1 w 652"/>
                <a:gd name="T57" fmla="*/ 0 h 71"/>
                <a:gd name="T58" fmla="*/ 1 w 652"/>
                <a:gd name="T59" fmla="*/ 0 h 71"/>
                <a:gd name="T60" fmla="*/ 1 w 652"/>
                <a:gd name="T61" fmla="*/ 0 h 71"/>
                <a:gd name="T62" fmla="*/ 1 w 652"/>
                <a:gd name="T63" fmla="*/ 0 h 71"/>
                <a:gd name="T64" fmla="*/ 1 w 652"/>
                <a:gd name="T65" fmla="*/ 0 h 71"/>
                <a:gd name="T66" fmla="*/ 1 w 652"/>
                <a:gd name="T67" fmla="*/ 0 h 71"/>
                <a:gd name="T68" fmla="*/ 1 w 652"/>
                <a:gd name="T69" fmla="*/ 0 h 71"/>
                <a:gd name="T70" fmla="*/ 1 w 652"/>
                <a:gd name="T71" fmla="*/ 0 h 71"/>
                <a:gd name="T72" fmla="*/ 1 w 652"/>
                <a:gd name="T73" fmla="*/ 0 h 71"/>
                <a:gd name="T74" fmla="*/ 3 w 652"/>
                <a:gd name="T75" fmla="*/ 0 h 71"/>
                <a:gd name="T76" fmla="*/ 3 w 652"/>
                <a:gd name="T77" fmla="*/ 0 h 71"/>
                <a:gd name="T78" fmla="*/ 5 w 652"/>
                <a:gd name="T79" fmla="*/ 0 h 71"/>
                <a:gd name="T80" fmla="*/ 5 w 652"/>
                <a:gd name="T81" fmla="*/ 0 h 71"/>
                <a:gd name="T82" fmla="*/ 6 w 652"/>
                <a:gd name="T83" fmla="*/ 0 h 71"/>
                <a:gd name="T84" fmla="*/ 7 w 652"/>
                <a:gd name="T85" fmla="*/ 0 h 71"/>
                <a:gd name="T86" fmla="*/ 9 w 652"/>
                <a:gd name="T87" fmla="*/ 0 h 71"/>
                <a:gd name="T88" fmla="*/ 10 w 652"/>
                <a:gd name="T89" fmla="*/ 0 h 71"/>
                <a:gd name="T90" fmla="*/ 10 w 652"/>
                <a:gd name="T91" fmla="*/ 0 h 71"/>
                <a:gd name="T92" fmla="*/ 10 w 652"/>
                <a:gd name="T93" fmla="*/ 0 h 71"/>
                <a:gd name="T94" fmla="*/ 10 w 652"/>
                <a:gd name="T95" fmla="*/ 0 h 71"/>
                <a:gd name="T96" fmla="*/ 10 w 652"/>
                <a:gd name="T97" fmla="*/ 0 h 71"/>
                <a:gd name="T98" fmla="*/ 10 w 652"/>
                <a:gd name="T99" fmla="*/ 0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2"/>
                <a:gd name="T151" fmla="*/ 0 h 71"/>
                <a:gd name="T152" fmla="*/ 652 w 652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2" h="71">
                  <a:moveTo>
                    <a:pt x="652" y="43"/>
                  </a:moveTo>
                  <a:lnTo>
                    <a:pt x="649" y="56"/>
                  </a:lnTo>
                  <a:lnTo>
                    <a:pt x="643" y="64"/>
                  </a:lnTo>
                  <a:lnTo>
                    <a:pt x="635" y="69"/>
                  </a:lnTo>
                  <a:lnTo>
                    <a:pt x="625" y="71"/>
                  </a:lnTo>
                  <a:lnTo>
                    <a:pt x="615" y="71"/>
                  </a:lnTo>
                  <a:lnTo>
                    <a:pt x="605" y="71"/>
                  </a:lnTo>
                  <a:lnTo>
                    <a:pt x="594" y="70"/>
                  </a:lnTo>
                  <a:lnTo>
                    <a:pt x="585" y="70"/>
                  </a:lnTo>
                  <a:lnTo>
                    <a:pt x="574" y="70"/>
                  </a:lnTo>
                  <a:lnTo>
                    <a:pt x="561" y="70"/>
                  </a:lnTo>
                  <a:lnTo>
                    <a:pt x="549" y="70"/>
                  </a:lnTo>
                  <a:lnTo>
                    <a:pt x="539" y="70"/>
                  </a:lnTo>
                  <a:lnTo>
                    <a:pt x="528" y="70"/>
                  </a:lnTo>
                  <a:lnTo>
                    <a:pt x="516" y="70"/>
                  </a:lnTo>
                  <a:lnTo>
                    <a:pt x="503" y="70"/>
                  </a:lnTo>
                  <a:lnTo>
                    <a:pt x="492" y="70"/>
                  </a:lnTo>
                  <a:lnTo>
                    <a:pt x="483" y="70"/>
                  </a:lnTo>
                  <a:lnTo>
                    <a:pt x="473" y="70"/>
                  </a:lnTo>
                  <a:lnTo>
                    <a:pt x="464" y="70"/>
                  </a:lnTo>
                  <a:lnTo>
                    <a:pt x="456" y="70"/>
                  </a:lnTo>
                  <a:lnTo>
                    <a:pt x="447" y="69"/>
                  </a:lnTo>
                  <a:lnTo>
                    <a:pt x="438" y="68"/>
                  </a:lnTo>
                  <a:lnTo>
                    <a:pt x="429" y="68"/>
                  </a:lnTo>
                  <a:lnTo>
                    <a:pt x="419" y="66"/>
                  </a:lnTo>
                  <a:lnTo>
                    <a:pt x="407" y="68"/>
                  </a:lnTo>
                  <a:lnTo>
                    <a:pt x="395" y="68"/>
                  </a:lnTo>
                  <a:lnTo>
                    <a:pt x="382" y="68"/>
                  </a:lnTo>
                  <a:lnTo>
                    <a:pt x="370" y="68"/>
                  </a:lnTo>
                  <a:lnTo>
                    <a:pt x="358" y="69"/>
                  </a:lnTo>
                  <a:lnTo>
                    <a:pt x="346" y="69"/>
                  </a:lnTo>
                  <a:lnTo>
                    <a:pt x="334" y="69"/>
                  </a:lnTo>
                  <a:lnTo>
                    <a:pt x="321" y="68"/>
                  </a:lnTo>
                  <a:lnTo>
                    <a:pt x="310" y="68"/>
                  </a:lnTo>
                  <a:lnTo>
                    <a:pt x="297" y="68"/>
                  </a:lnTo>
                  <a:lnTo>
                    <a:pt x="286" y="68"/>
                  </a:lnTo>
                  <a:lnTo>
                    <a:pt x="273" y="68"/>
                  </a:lnTo>
                  <a:lnTo>
                    <a:pt x="261" y="68"/>
                  </a:lnTo>
                  <a:lnTo>
                    <a:pt x="250" y="66"/>
                  </a:lnTo>
                  <a:lnTo>
                    <a:pt x="238" y="66"/>
                  </a:lnTo>
                  <a:lnTo>
                    <a:pt x="227" y="66"/>
                  </a:lnTo>
                  <a:lnTo>
                    <a:pt x="217" y="66"/>
                  </a:lnTo>
                  <a:lnTo>
                    <a:pt x="205" y="66"/>
                  </a:lnTo>
                  <a:lnTo>
                    <a:pt x="195" y="66"/>
                  </a:lnTo>
                  <a:lnTo>
                    <a:pt x="184" y="68"/>
                  </a:lnTo>
                  <a:lnTo>
                    <a:pt x="173" y="68"/>
                  </a:lnTo>
                  <a:lnTo>
                    <a:pt x="162" y="68"/>
                  </a:lnTo>
                  <a:lnTo>
                    <a:pt x="151" y="68"/>
                  </a:lnTo>
                  <a:lnTo>
                    <a:pt x="139" y="65"/>
                  </a:lnTo>
                  <a:lnTo>
                    <a:pt x="130" y="66"/>
                  </a:lnTo>
                  <a:lnTo>
                    <a:pt x="121" y="68"/>
                  </a:lnTo>
                  <a:lnTo>
                    <a:pt x="111" y="66"/>
                  </a:lnTo>
                  <a:lnTo>
                    <a:pt x="100" y="65"/>
                  </a:lnTo>
                  <a:lnTo>
                    <a:pt x="90" y="64"/>
                  </a:lnTo>
                  <a:lnTo>
                    <a:pt x="79" y="63"/>
                  </a:lnTo>
                  <a:lnTo>
                    <a:pt x="69" y="63"/>
                  </a:lnTo>
                  <a:lnTo>
                    <a:pt x="59" y="63"/>
                  </a:lnTo>
                  <a:lnTo>
                    <a:pt x="52" y="61"/>
                  </a:lnTo>
                  <a:lnTo>
                    <a:pt x="46" y="62"/>
                  </a:lnTo>
                  <a:lnTo>
                    <a:pt x="39" y="63"/>
                  </a:lnTo>
                  <a:lnTo>
                    <a:pt x="31" y="59"/>
                  </a:lnTo>
                  <a:lnTo>
                    <a:pt x="28" y="61"/>
                  </a:lnTo>
                  <a:lnTo>
                    <a:pt x="23" y="62"/>
                  </a:lnTo>
                  <a:lnTo>
                    <a:pt x="18" y="63"/>
                  </a:lnTo>
                  <a:lnTo>
                    <a:pt x="14" y="62"/>
                  </a:lnTo>
                  <a:lnTo>
                    <a:pt x="13" y="56"/>
                  </a:lnTo>
                  <a:lnTo>
                    <a:pt x="8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2" y="16"/>
                  </a:lnTo>
                  <a:lnTo>
                    <a:pt x="7" y="5"/>
                  </a:lnTo>
                  <a:lnTo>
                    <a:pt x="21" y="5"/>
                  </a:lnTo>
                  <a:lnTo>
                    <a:pt x="58" y="5"/>
                  </a:lnTo>
                  <a:lnTo>
                    <a:pt x="93" y="5"/>
                  </a:lnTo>
                  <a:lnTo>
                    <a:pt x="130" y="5"/>
                  </a:lnTo>
                  <a:lnTo>
                    <a:pt x="165" y="4"/>
                  </a:lnTo>
                  <a:lnTo>
                    <a:pt x="200" y="4"/>
                  </a:lnTo>
                  <a:lnTo>
                    <a:pt x="236" y="3"/>
                  </a:lnTo>
                  <a:lnTo>
                    <a:pt x="271" y="3"/>
                  </a:lnTo>
                  <a:lnTo>
                    <a:pt x="306" y="2"/>
                  </a:lnTo>
                  <a:lnTo>
                    <a:pt x="341" y="2"/>
                  </a:lnTo>
                  <a:lnTo>
                    <a:pt x="377" y="1"/>
                  </a:lnTo>
                  <a:lnTo>
                    <a:pt x="411" y="1"/>
                  </a:lnTo>
                  <a:lnTo>
                    <a:pt x="447" y="1"/>
                  </a:lnTo>
                  <a:lnTo>
                    <a:pt x="483" y="1"/>
                  </a:lnTo>
                  <a:lnTo>
                    <a:pt x="518" y="1"/>
                  </a:lnTo>
                  <a:lnTo>
                    <a:pt x="555" y="1"/>
                  </a:lnTo>
                  <a:lnTo>
                    <a:pt x="592" y="2"/>
                  </a:lnTo>
                  <a:lnTo>
                    <a:pt x="597" y="0"/>
                  </a:lnTo>
                  <a:lnTo>
                    <a:pt x="602" y="0"/>
                  </a:lnTo>
                  <a:lnTo>
                    <a:pt x="607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0" y="9"/>
                  </a:lnTo>
                  <a:lnTo>
                    <a:pt x="624" y="11"/>
                  </a:lnTo>
                  <a:lnTo>
                    <a:pt x="629" y="13"/>
                  </a:lnTo>
                  <a:lnTo>
                    <a:pt x="637" y="18"/>
                  </a:lnTo>
                  <a:lnTo>
                    <a:pt x="644" y="26"/>
                  </a:lnTo>
                  <a:lnTo>
                    <a:pt x="647" y="34"/>
                  </a:lnTo>
                  <a:lnTo>
                    <a:pt x="652" y="43"/>
                  </a:lnTo>
                  <a:close/>
                </a:path>
              </a:pathLst>
            </a:custGeom>
            <a:solidFill>
              <a:srgbClr val="967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437" y="1762"/>
              <a:ext cx="163" cy="38"/>
            </a:xfrm>
            <a:custGeom>
              <a:avLst/>
              <a:gdLst>
                <a:gd name="T0" fmla="*/ 5 w 326"/>
                <a:gd name="T1" fmla="*/ 1 h 75"/>
                <a:gd name="T2" fmla="*/ 5 w 326"/>
                <a:gd name="T3" fmla="*/ 2 h 75"/>
                <a:gd name="T4" fmla="*/ 5 w 326"/>
                <a:gd name="T5" fmla="*/ 2 h 75"/>
                <a:gd name="T6" fmla="*/ 5 w 326"/>
                <a:gd name="T7" fmla="*/ 2 h 75"/>
                <a:gd name="T8" fmla="*/ 5 w 326"/>
                <a:gd name="T9" fmla="*/ 2 h 75"/>
                <a:gd name="T10" fmla="*/ 3 w 326"/>
                <a:gd name="T11" fmla="*/ 2 h 75"/>
                <a:gd name="T12" fmla="*/ 3 w 326"/>
                <a:gd name="T13" fmla="*/ 2 h 75"/>
                <a:gd name="T14" fmla="*/ 3 w 326"/>
                <a:gd name="T15" fmla="*/ 2 h 75"/>
                <a:gd name="T16" fmla="*/ 3 w 326"/>
                <a:gd name="T17" fmla="*/ 2 h 75"/>
                <a:gd name="T18" fmla="*/ 3 w 326"/>
                <a:gd name="T19" fmla="*/ 2 h 75"/>
                <a:gd name="T20" fmla="*/ 3 w 326"/>
                <a:gd name="T21" fmla="*/ 2 h 75"/>
                <a:gd name="T22" fmla="*/ 3 w 326"/>
                <a:gd name="T23" fmla="*/ 2 h 75"/>
                <a:gd name="T24" fmla="*/ 3 w 326"/>
                <a:gd name="T25" fmla="*/ 2 h 75"/>
                <a:gd name="T26" fmla="*/ 1 w 326"/>
                <a:gd name="T27" fmla="*/ 2 h 75"/>
                <a:gd name="T28" fmla="*/ 1 w 326"/>
                <a:gd name="T29" fmla="*/ 2 h 75"/>
                <a:gd name="T30" fmla="*/ 1 w 326"/>
                <a:gd name="T31" fmla="*/ 2 h 75"/>
                <a:gd name="T32" fmla="*/ 1 w 326"/>
                <a:gd name="T33" fmla="*/ 1 h 75"/>
                <a:gd name="T34" fmla="*/ 1 w 326"/>
                <a:gd name="T35" fmla="*/ 1 h 75"/>
                <a:gd name="T36" fmla="*/ 1 w 326"/>
                <a:gd name="T37" fmla="*/ 1 h 75"/>
                <a:gd name="T38" fmla="*/ 1 w 326"/>
                <a:gd name="T39" fmla="*/ 1 h 75"/>
                <a:gd name="T40" fmla="*/ 1 w 326"/>
                <a:gd name="T41" fmla="*/ 1 h 75"/>
                <a:gd name="T42" fmla="*/ 1 w 326"/>
                <a:gd name="T43" fmla="*/ 1 h 75"/>
                <a:gd name="T44" fmla="*/ 1 w 326"/>
                <a:gd name="T45" fmla="*/ 1 h 75"/>
                <a:gd name="T46" fmla="*/ 1 w 326"/>
                <a:gd name="T47" fmla="*/ 1 h 75"/>
                <a:gd name="T48" fmla="*/ 1 w 326"/>
                <a:gd name="T49" fmla="*/ 1 h 75"/>
                <a:gd name="T50" fmla="*/ 0 w 326"/>
                <a:gd name="T51" fmla="*/ 1 h 75"/>
                <a:gd name="T52" fmla="*/ 0 w 326"/>
                <a:gd name="T53" fmla="*/ 1 h 75"/>
                <a:gd name="T54" fmla="*/ 0 w 326"/>
                <a:gd name="T55" fmla="*/ 1 h 75"/>
                <a:gd name="T56" fmla="*/ 0 w 326"/>
                <a:gd name="T57" fmla="*/ 1 h 75"/>
                <a:gd name="T58" fmla="*/ 1 w 326"/>
                <a:gd name="T59" fmla="*/ 1 h 75"/>
                <a:gd name="T60" fmla="*/ 1 w 326"/>
                <a:gd name="T61" fmla="*/ 0 h 75"/>
                <a:gd name="T62" fmla="*/ 1 w 326"/>
                <a:gd name="T63" fmla="*/ 0 h 75"/>
                <a:gd name="T64" fmla="*/ 1 w 326"/>
                <a:gd name="T65" fmla="*/ 0 h 75"/>
                <a:gd name="T66" fmla="*/ 1 w 326"/>
                <a:gd name="T67" fmla="*/ 0 h 75"/>
                <a:gd name="T68" fmla="*/ 1 w 326"/>
                <a:gd name="T69" fmla="*/ 0 h 75"/>
                <a:gd name="T70" fmla="*/ 1 w 326"/>
                <a:gd name="T71" fmla="*/ 1 h 75"/>
                <a:gd name="T72" fmla="*/ 3 w 326"/>
                <a:gd name="T73" fmla="*/ 1 h 75"/>
                <a:gd name="T74" fmla="*/ 3 w 326"/>
                <a:gd name="T75" fmla="*/ 1 h 75"/>
                <a:gd name="T76" fmla="*/ 3 w 326"/>
                <a:gd name="T77" fmla="*/ 1 h 75"/>
                <a:gd name="T78" fmla="*/ 3 w 326"/>
                <a:gd name="T79" fmla="*/ 1 h 75"/>
                <a:gd name="T80" fmla="*/ 3 w 326"/>
                <a:gd name="T81" fmla="*/ 1 h 75"/>
                <a:gd name="T82" fmla="*/ 3 w 326"/>
                <a:gd name="T83" fmla="*/ 1 h 75"/>
                <a:gd name="T84" fmla="*/ 3 w 326"/>
                <a:gd name="T85" fmla="*/ 1 h 75"/>
                <a:gd name="T86" fmla="*/ 5 w 326"/>
                <a:gd name="T87" fmla="*/ 1 h 75"/>
                <a:gd name="T88" fmla="*/ 5 w 326"/>
                <a:gd name="T89" fmla="*/ 1 h 75"/>
                <a:gd name="T90" fmla="*/ 5 w 326"/>
                <a:gd name="T91" fmla="*/ 1 h 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6"/>
                <a:gd name="T139" fmla="*/ 0 h 75"/>
                <a:gd name="T140" fmla="*/ 326 w 326"/>
                <a:gd name="T141" fmla="*/ 75 h 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6" h="75">
                  <a:moveTo>
                    <a:pt x="306" y="9"/>
                  </a:moveTo>
                  <a:lnTo>
                    <a:pt x="326" y="74"/>
                  </a:lnTo>
                  <a:lnTo>
                    <a:pt x="308" y="75"/>
                  </a:lnTo>
                  <a:lnTo>
                    <a:pt x="290" y="75"/>
                  </a:lnTo>
                  <a:lnTo>
                    <a:pt x="271" y="75"/>
                  </a:lnTo>
                  <a:lnTo>
                    <a:pt x="253" y="75"/>
                  </a:lnTo>
                  <a:lnTo>
                    <a:pt x="235" y="74"/>
                  </a:lnTo>
                  <a:lnTo>
                    <a:pt x="218" y="73"/>
                  </a:lnTo>
                  <a:lnTo>
                    <a:pt x="200" y="73"/>
                  </a:lnTo>
                  <a:lnTo>
                    <a:pt x="184" y="72"/>
                  </a:lnTo>
                  <a:lnTo>
                    <a:pt x="166" y="70"/>
                  </a:lnTo>
                  <a:lnTo>
                    <a:pt x="149" y="69"/>
                  </a:lnTo>
                  <a:lnTo>
                    <a:pt x="132" y="68"/>
                  </a:lnTo>
                  <a:lnTo>
                    <a:pt x="115" y="67"/>
                  </a:lnTo>
                  <a:lnTo>
                    <a:pt x="98" y="66"/>
                  </a:lnTo>
                  <a:lnTo>
                    <a:pt x="81" y="65"/>
                  </a:lnTo>
                  <a:lnTo>
                    <a:pt x="64" y="64"/>
                  </a:lnTo>
                  <a:lnTo>
                    <a:pt x="47" y="64"/>
                  </a:lnTo>
                  <a:lnTo>
                    <a:pt x="41" y="57"/>
                  </a:lnTo>
                  <a:lnTo>
                    <a:pt x="35" y="50"/>
                  </a:lnTo>
                  <a:lnTo>
                    <a:pt x="29" y="43"/>
                  </a:lnTo>
                  <a:lnTo>
                    <a:pt x="24" y="35"/>
                  </a:lnTo>
                  <a:lnTo>
                    <a:pt x="18" y="28"/>
                  </a:lnTo>
                  <a:lnTo>
                    <a:pt x="12" y="22"/>
                  </a:lnTo>
                  <a:lnTo>
                    <a:pt x="6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43" y="0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18" y="1"/>
                  </a:lnTo>
                  <a:lnTo>
                    <a:pt x="136" y="1"/>
                  </a:lnTo>
                  <a:lnTo>
                    <a:pt x="155" y="3"/>
                  </a:lnTo>
                  <a:lnTo>
                    <a:pt x="172" y="4"/>
                  </a:lnTo>
                  <a:lnTo>
                    <a:pt x="191" y="5"/>
                  </a:lnTo>
                  <a:lnTo>
                    <a:pt x="209" y="6"/>
                  </a:lnTo>
                  <a:lnTo>
                    <a:pt x="227" y="7"/>
                  </a:lnTo>
                  <a:lnTo>
                    <a:pt x="247" y="8"/>
                  </a:lnTo>
                  <a:lnTo>
                    <a:pt x="265" y="8"/>
                  </a:lnTo>
                  <a:lnTo>
                    <a:pt x="285" y="9"/>
                  </a:lnTo>
                  <a:lnTo>
                    <a:pt x="306" y="9"/>
                  </a:lnTo>
                  <a:close/>
                </a:path>
              </a:pathLst>
            </a:custGeom>
            <a:solidFill>
              <a:srgbClr val="967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478" y="1817"/>
              <a:ext cx="165" cy="72"/>
            </a:xfrm>
            <a:custGeom>
              <a:avLst/>
              <a:gdLst>
                <a:gd name="T0" fmla="*/ 2 w 331"/>
                <a:gd name="T1" fmla="*/ 1 h 144"/>
                <a:gd name="T2" fmla="*/ 2 w 331"/>
                <a:gd name="T3" fmla="*/ 1 h 144"/>
                <a:gd name="T4" fmla="*/ 2 w 331"/>
                <a:gd name="T5" fmla="*/ 1 h 144"/>
                <a:gd name="T6" fmla="*/ 2 w 331"/>
                <a:gd name="T7" fmla="*/ 1 h 144"/>
                <a:gd name="T8" fmla="*/ 2 w 331"/>
                <a:gd name="T9" fmla="*/ 1 h 144"/>
                <a:gd name="T10" fmla="*/ 2 w 331"/>
                <a:gd name="T11" fmla="*/ 1 h 144"/>
                <a:gd name="T12" fmla="*/ 3 w 331"/>
                <a:gd name="T13" fmla="*/ 1 h 144"/>
                <a:gd name="T14" fmla="*/ 3 w 331"/>
                <a:gd name="T15" fmla="*/ 1 h 144"/>
                <a:gd name="T16" fmla="*/ 3 w 331"/>
                <a:gd name="T17" fmla="*/ 1 h 144"/>
                <a:gd name="T18" fmla="*/ 3 w 331"/>
                <a:gd name="T19" fmla="*/ 1 h 144"/>
                <a:gd name="T20" fmla="*/ 3 w 331"/>
                <a:gd name="T21" fmla="*/ 1 h 144"/>
                <a:gd name="T22" fmla="*/ 4 w 331"/>
                <a:gd name="T23" fmla="*/ 1 h 144"/>
                <a:gd name="T24" fmla="*/ 4 w 331"/>
                <a:gd name="T25" fmla="*/ 1 h 144"/>
                <a:gd name="T26" fmla="*/ 4 w 331"/>
                <a:gd name="T27" fmla="*/ 1 h 144"/>
                <a:gd name="T28" fmla="*/ 4 w 331"/>
                <a:gd name="T29" fmla="*/ 1 h 144"/>
                <a:gd name="T30" fmla="*/ 4 w 331"/>
                <a:gd name="T31" fmla="*/ 1 h 144"/>
                <a:gd name="T32" fmla="*/ 5 w 331"/>
                <a:gd name="T33" fmla="*/ 1 h 144"/>
                <a:gd name="T34" fmla="*/ 5 w 331"/>
                <a:gd name="T35" fmla="*/ 1 h 144"/>
                <a:gd name="T36" fmla="*/ 5 w 331"/>
                <a:gd name="T37" fmla="*/ 1 h 144"/>
                <a:gd name="T38" fmla="*/ 5 w 331"/>
                <a:gd name="T39" fmla="*/ 1 h 144"/>
                <a:gd name="T40" fmla="*/ 5 w 331"/>
                <a:gd name="T41" fmla="*/ 1 h 144"/>
                <a:gd name="T42" fmla="*/ 4 w 331"/>
                <a:gd name="T43" fmla="*/ 1 h 144"/>
                <a:gd name="T44" fmla="*/ 4 w 331"/>
                <a:gd name="T45" fmla="*/ 1 h 144"/>
                <a:gd name="T46" fmla="*/ 4 w 331"/>
                <a:gd name="T47" fmla="*/ 1 h 144"/>
                <a:gd name="T48" fmla="*/ 4 w 331"/>
                <a:gd name="T49" fmla="*/ 1 h 144"/>
                <a:gd name="T50" fmla="*/ 4 w 331"/>
                <a:gd name="T51" fmla="*/ 1 h 144"/>
                <a:gd name="T52" fmla="*/ 4 w 331"/>
                <a:gd name="T53" fmla="*/ 1 h 144"/>
                <a:gd name="T54" fmla="*/ 4 w 331"/>
                <a:gd name="T55" fmla="*/ 1 h 144"/>
                <a:gd name="T56" fmla="*/ 4 w 331"/>
                <a:gd name="T57" fmla="*/ 1 h 144"/>
                <a:gd name="T58" fmla="*/ 4 w 331"/>
                <a:gd name="T59" fmla="*/ 1 h 144"/>
                <a:gd name="T60" fmla="*/ 3 w 331"/>
                <a:gd name="T61" fmla="*/ 1 h 144"/>
                <a:gd name="T62" fmla="*/ 3 w 331"/>
                <a:gd name="T63" fmla="*/ 1 h 144"/>
                <a:gd name="T64" fmla="*/ 3 w 331"/>
                <a:gd name="T65" fmla="*/ 1 h 144"/>
                <a:gd name="T66" fmla="*/ 3 w 331"/>
                <a:gd name="T67" fmla="*/ 1 h 144"/>
                <a:gd name="T68" fmla="*/ 3 w 331"/>
                <a:gd name="T69" fmla="*/ 1 h 144"/>
                <a:gd name="T70" fmla="*/ 3 w 331"/>
                <a:gd name="T71" fmla="*/ 2 h 144"/>
                <a:gd name="T72" fmla="*/ 2 w 331"/>
                <a:gd name="T73" fmla="*/ 2 h 144"/>
                <a:gd name="T74" fmla="*/ 2 w 331"/>
                <a:gd name="T75" fmla="*/ 2 h 144"/>
                <a:gd name="T76" fmla="*/ 2 w 331"/>
                <a:gd name="T77" fmla="*/ 2 h 144"/>
                <a:gd name="T78" fmla="*/ 2 w 331"/>
                <a:gd name="T79" fmla="*/ 2 h 144"/>
                <a:gd name="T80" fmla="*/ 2 w 331"/>
                <a:gd name="T81" fmla="*/ 2 h 144"/>
                <a:gd name="T82" fmla="*/ 2 w 331"/>
                <a:gd name="T83" fmla="*/ 1 h 144"/>
                <a:gd name="T84" fmla="*/ 1 w 331"/>
                <a:gd name="T85" fmla="*/ 1 h 144"/>
                <a:gd name="T86" fmla="*/ 1 w 331"/>
                <a:gd name="T87" fmla="*/ 1 h 144"/>
                <a:gd name="T88" fmla="*/ 1 w 331"/>
                <a:gd name="T89" fmla="*/ 1 h 144"/>
                <a:gd name="T90" fmla="*/ 1 w 331"/>
                <a:gd name="T91" fmla="*/ 1 h 144"/>
                <a:gd name="T92" fmla="*/ 1 w 331"/>
                <a:gd name="T93" fmla="*/ 1 h 144"/>
                <a:gd name="T94" fmla="*/ 0 w 331"/>
                <a:gd name="T95" fmla="*/ 1 h 144"/>
                <a:gd name="T96" fmla="*/ 0 w 331"/>
                <a:gd name="T97" fmla="*/ 1 h 144"/>
                <a:gd name="T98" fmla="*/ 0 w 331"/>
                <a:gd name="T99" fmla="*/ 1 h 144"/>
                <a:gd name="T100" fmla="*/ 0 w 331"/>
                <a:gd name="T101" fmla="*/ 1 h 144"/>
                <a:gd name="T102" fmla="*/ 0 w 331"/>
                <a:gd name="T103" fmla="*/ 1 h 144"/>
                <a:gd name="T104" fmla="*/ 0 w 331"/>
                <a:gd name="T105" fmla="*/ 1 h 144"/>
                <a:gd name="T106" fmla="*/ 0 w 331"/>
                <a:gd name="T107" fmla="*/ 0 h 144"/>
                <a:gd name="T108" fmla="*/ 0 w 331"/>
                <a:gd name="T109" fmla="*/ 0 h 144"/>
                <a:gd name="T110" fmla="*/ 0 w 331"/>
                <a:gd name="T111" fmla="*/ 0 h 144"/>
                <a:gd name="T112" fmla="*/ 0 w 331"/>
                <a:gd name="T113" fmla="*/ 0 h 144"/>
                <a:gd name="T114" fmla="*/ 1 w 331"/>
                <a:gd name="T115" fmla="*/ 1 h 144"/>
                <a:gd name="T116" fmla="*/ 1 w 331"/>
                <a:gd name="T117" fmla="*/ 1 h 144"/>
                <a:gd name="T118" fmla="*/ 1 w 331"/>
                <a:gd name="T119" fmla="*/ 1 h 144"/>
                <a:gd name="T120" fmla="*/ 2 w 331"/>
                <a:gd name="T121" fmla="*/ 1 h 144"/>
                <a:gd name="T122" fmla="*/ 2 w 331"/>
                <a:gd name="T123" fmla="*/ 1 h 1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1"/>
                <a:gd name="T187" fmla="*/ 0 h 144"/>
                <a:gd name="T188" fmla="*/ 331 w 331"/>
                <a:gd name="T189" fmla="*/ 144 h 1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1" h="144">
                  <a:moveTo>
                    <a:pt x="151" y="3"/>
                  </a:moveTo>
                  <a:lnTo>
                    <a:pt x="153" y="7"/>
                  </a:lnTo>
                  <a:lnTo>
                    <a:pt x="159" y="4"/>
                  </a:lnTo>
                  <a:lnTo>
                    <a:pt x="166" y="3"/>
                  </a:lnTo>
                  <a:lnTo>
                    <a:pt x="174" y="3"/>
                  </a:lnTo>
                  <a:lnTo>
                    <a:pt x="182" y="4"/>
                  </a:lnTo>
                  <a:lnTo>
                    <a:pt x="197" y="4"/>
                  </a:lnTo>
                  <a:lnTo>
                    <a:pt x="212" y="6"/>
                  </a:lnTo>
                  <a:lnTo>
                    <a:pt x="226" y="7"/>
                  </a:lnTo>
                  <a:lnTo>
                    <a:pt x="241" y="8"/>
                  </a:lnTo>
                  <a:lnTo>
                    <a:pt x="255" y="9"/>
                  </a:lnTo>
                  <a:lnTo>
                    <a:pt x="269" y="9"/>
                  </a:lnTo>
                  <a:lnTo>
                    <a:pt x="283" y="9"/>
                  </a:lnTo>
                  <a:lnTo>
                    <a:pt x="297" y="9"/>
                  </a:lnTo>
                  <a:lnTo>
                    <a:pt x="305" y="16"/>
                  </a:lnTo>
                  <a:lnTo>
                    <a:pt x="313" y="22"/>
                  </a:lnTo>
                  <a:lnTo>
                    <a:pt x="323" y="29"/>
                  </a:lnTo>
                  <a:lnTo>
                    <a:pt x="331" y="33"/>
                  </a:lnTo>
                  <a:lnTo>
                    <a:pt x="328" y="38"/>
                  </a:lnTo>
                  <a:lnTo>
                    <a:pt x="324" y="38"/>
                  </a:lnTo>
                  <a:lnTo>
                    <a:pt x="320" y="38"/>
                  </a:lnTo>
                  <a:lnTo>
                    <a:pt x="317" y="38"/>
                  </a:lnTo>
                  <a:lnTo>
                    <a:pt x="310" y="44"/>
                  </a:lnTo>
                  <a:lnTo>
                    <a:pt x="302" y="49"/>
                  </a:lnTo>
                  <a:lnTo>
                    <a:pt x="294" y="55"/>
                  </a:lnTo>
                  <a:lnTo>
                    <a:pt x="287" y="61"/>
                  </a:lnTo>
                  <a:lnTo>
                    <a:pt x="279" y="65"/>
                  </a:lnTo>
                  <a:lnTo>
                    <a:pt x="271" y="71"/>
                  </a:lnTo>
                  <a:lnTo>
                    <a:pt x="263" y="77"/>
                  </a:lnTo>
                  <a:lnTo>
                    <a:pt x="256" y="84"/>
                  </a:lnTo>
                  <a:lnTo>
                    <a:pt x="245" y="90"/>
                  </a:lnTo>
                  <a:lnTo>
                    <a:pt x="235" y="97"/>
                  </a:lnTo>
                  <a:lnTo>
                    <a:pt x="225" y="103"/>
                  </a:lnTo>
                  <a:lnTo>
                    <a:pt x="214" y="112"/>
                  </a:lnTo>
                  <a:lnTo>
                    <a:pt x="204" y="120"/>
                  </a:lnTo>
                  <a:lnTo>
                    <a:pt x="194" y="128"/>
                  </a:lnTo>
                  <a:lnTo>
                    <a:pt x="184" y="136"/>
                  </a:lnTo>
                  <a:lnTo>
                    <a:pt x="174" y="144"/>
                  </a:lnTo>
                  <a:lnTo>
                    <a:pt x="164" y="138"/>
                  </a:lnTo>
                  <a:lnTo>
                    <a:pt x="152" y="132"/>
                  </a:lnTo>
                  <a:lnTo>
                    <a:pt x="141" y="129"/>
                  </a:lnTo>
                  <a:lnTo>
                    <a:pt x="128" y="125"/>
                  </a:lnTo>
                  <a:lnTo>
                    <a:pt x="115" y="123"/>
                  </a:lnTo>
                  <a:lnTo>
                    <a:pt x="104" y="122"/>
                  </a:lnTo>
                  <a:lnTo>
                    <a:pt x="91" y="122"/>
                  </a:lnTo>
                  <a:lnTo>
                    <a:pt x="80" y="123"/>
                  </a:lnTo>
                  <a:lnTo>
                    <a:pt x="68" y="108"/>
                  </a:lnTo>
                  <a:lnTo>
                    <a:pt x="58" y="93"/>
                  </a:lnTo>
                  <a:lnTo>
                    <a:pt x="47" y="77"/>
                  </a:lnTo>
                  <a:lnTo>
                    <a:pt x="37" y="62"/>
                  </a:lnTo>
                  <a:lnTo>
                    <a:pt x="27" y="46"/>
                  </a:lnTo>
                  <a:lnTo>
                    <a:pt x="17" y="31"/>
                  </a:lnTo>
                  <a:lnTo>
                    <a:pt x="8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37" y="0"/>
                  </a:lnTo>
                  <a:lnTo>
                    <a:pt x="57" y="0"/>
                  </a:lnTo>
                  <a:lnTo>
                    <a:pt x="76" y="1"/>
                  </a:lnTo>
                  <a:lnTo>
                    <a:pt x="95" y="1"/>
                  </a:lnTo>
                  <a:lnTo>
                    <a:pt x="114" y="2"/>
                  </a:lnTo>
                  <a:lnTo>
                    <a:pt x="133" y="3"/>
                  </a:lnTo>
                  <a:lnTo>
                    <a:pt x="151" y="3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1933" y="1881"/>
              <a:ext cx="463" cy="260"/>
            </a:xfrm>
            <a:custGeom>
              <a:avLst/>
              <a:gdLst>
                <a:gd name="T0" fmla="*/ 5 w 925"/>
                <a:gd name="T1" fmla="*/ 1 h 519"/>
                <a:gd name="T2" fmla="*/ 6 w 925"/>
                <a:gd name="T3" fmla="*/ 2 h 519"/>
                <a:gd name="T4" fmla="*/ 7 w 925"/>
                <a:gd name="T5" fmla="*/ 2 h 519"/>
                <a:gd name="T6" fmla="*/ 7 w 925"/>
                <a:gd name="T7" fmla="*/ 2 h 519"/>
                <a:gd name="T8" fmla="*/ 7 w 925"/>
                <a:gd name="T9" fmla="*/ 2 h 519"/>
                <a:gd name="T10" fmla="*/ 7 w 925"/>
                <a:gd name="T11" fmla="*/ 2 h 519"/>
                <a:gd name="T12" fmla="*/ 6 w 925"/>
                <a:gd name="T13" fmla="*/ 2 h 519"/>
                <a:gd name="T14" fmla="*/ 7 w 925"/>
                <a:gd name="T15" fmla="*/ 1 h 519"/>
                <a:gd name="T16" fmla="*/ 7 w 925"/>
                <a:gd name="T17" fmla="*/ 1 h 519"/>
                <a:gd name="T18" fmla="*/ 8 w 925"/>
                <a:gd name="T19" fmla="*/ 1 h 519"/>
                <a:gd name="T20" fmla="*/ 9 w 925"/>
                <a:gd name="T21" fmla="*/ 2 h 519"/>
                <a:gd name="T22" fmla="*/ 9 w 925"/>
                <a:gd name="T23" fmla="*/ 2 h 519"/>
                <a:gd name="T24" fmla="*/ 10 w 925"/>
                <a:gd name="T25" fmla="*/ 2 h 519"/>
                <a:gd name="T26" fmla="*/ 11 w 925"/>
                <a:gd name="T27" fmla="*/ 2 h 519"/>
                <a:gd name="T28" fmla="*/ 12 w 925"/>
                <a:gd name="T29" fmla="*/ 3 h 519"/>
                <a:gd name="T30" fmla="*/ 13 w 925"/>
                <a:gd name="T31" fmla="*/ 3 h 519"/>
                <a:gd name="T32" fmla="*/ 14 w 925"/>
                <a:gd name="T33" fmla="*/ 4 h 519"/>
                <a:gd name="T34" fmla="*/ 14 w 925"/>
                <a:gd name="T35" fmla="*/ 5 h 519"/>
                <a:gd name="T36" fmla="*/ 14 w 925"/>
                <a:gd name="T37" fmla="*/ 7 h 519"/>
                <a:gd name="T38" fmla="*/ 14 w 925"/>
                <a:gd name="T39" fmla="*/ 7 h 519"/>
                <a:gd name="T40" fmla="*/ 14 w 925"/>
                <a:gd name="T41" fmla="*/ 7 h 519"/>
                <a:gd name="T42" fmla="*/ 15 w 925"/>
                <a:gd name="T43" fmla="*/ 7 h 519"/>
                <a:gd name="T44" fmla="*/ 15 w 925"/>
                <a:gd name="T45" fmla="*/ 7 h 519"/>
                <a:gd name="T46" fmla="*/ 15 w 925"/>
                <a:gd name="T47" fmla="*/ 8 h 519"/>
                <a:gd name="T48" fmla="*/ 15 w 925"/>
                <a:gd name="T49" fmla="*/ 9 h 519"/>
                <a:gd name="T50" fmla="*/ 14 w 925"/>
                <a:gd name="T51" fmla="*/ 9 h 519"/>
                <a:gd name="T52" fmla="*/ 13 w 925"/>
                <a:gd name="T53" fmla="*/ 8 h 519"/>
                <a:gd name="T54" fmla="*/ 13 w 925"/>
                <a:gd name="T55" fmla="*/ 8 h 519"/>
                <a:gd name="T56" fmla="*/ 12 w 925"/>
                <a:gd name="T57" fmla="*/ 8 h 519"/>
                <a:gd name="T58" fmla="*/ 12 w 925"/>
                <a:gd name="T59" fmla="*/ 8 h 519"/>
                <a:gd name="T60" fmla="*/ 11 w 925"/>
                <a:gd name="T61" fmla="*/ 8 h 519"/>
                <a:gd name="T62" fmla="*/ 10 w 925"/>
                <a:gd name="T63" fmla="*/ 8 h 519"/>
                <a:gd name="T64" fmla="*/ 9 w 925"/>
                <a:gd name="T65" fmla="*/ 8 h 519"/>
                <a:gd name="T66" fmla="*/ 8 w 925"/>
                <a:gd name="T67" fmla="*/ 7 h 519"/>
                <a:gd name="T68" fmla="*/ 8 w 925"/>
                <a:gd name="T69" fmla="*/ 7 h 519"/>
                <a:gd name="T70" fmla="*/ 8 w 925"/>
                <a:gd name="T71" fmla="*/ 7 h 519"/>
                <a:gd name="T72" fmla="*/ 8 w 925"/>
                <a:gd name="T73" fmla="*/ 7 h 519"/>
                <a:gd name="T74" fmla="*/ 9 w 925"/>
                <a:gd name="T75" fmla="*/ 7 h 519"/>
                <a:gd name="T76" fmla="*/ 10 w 925"/>
                <a:gd name="T77" fmla="*/ 7 h 519"/>
                <a:gd name="T78" fmla="*/ 11 w 925"/>
                <a:gd name="T79" fmla="*/ 6 h 519"/>
                <a:gd name="T80" fmla="*/ 10 w 925"/>
                <a:gd name="T81" fmla="*/ 6 h 519"/>
                <a:gd name="T82" fmla="*/ 10 w 925"/>
                <a:gd name="T83" fmla="*/ 6 h 519"/>
                <a:gd name="T84" fmla="*/ 9 w 925"/>
                <a:gd name="T85" fmla="*/ 6 h 519"/>
                <a:gd name="T86" fmla="*/ 8 w 925"/>
                <a:gd name="T87" fmla="*/ 6 h 519"/>
                <a:gd name="T88" fmla="*/ 7 w 925"/>
                <a:gd name="T89" fmla="*/ 6 h 519"/>
                <a:gd name="T90" fmla="*/ 7 w 925"/>
                <a:gd name="T91" fmla="*/ 6 h 519"/>
                <a:gd name="T92" fmla="*/ 6 w 925"/>
                <a:gd name="T93" fmla="*/ 6 h 519"/>
                <a:gd name="T94" fmla="*/ 5 w 925"/>
                <a:gd name="T95" fmla="*/ 6 h 519"/>
                <a:gd name="T96" fmla="*/ 5 w 925"/>
                <a:gd name="T97" fmla="*/ 5 h 519"/>
                <a:gd name="T98" fmla="*/ 4 w 925"/>
                <a:gd name="T99" fmla="*/ 4 h 519"/>
                <a:gd name="T100" fmla="*/ 3 w 925"/>
                <a:gd name="T101" fmla="*/ 4 h 519"/>
                <a:gd name="T102" fmla="*/ 2 w 925"/>
                <a:gd name="T103" fmla="*/ 3 h 519"/>
                <a:gd name="T104" fmla="*/ 1 w 925"/>
                <a:gd name="T105" fmla="*/ 2 h 519"/>
                <a:gd name="T106" fmla="*/ 0 w 925"/>
                <a:gd name="T107" fmla="*/ 1 h 519"/>
                <a:gd name="T108" fmla="*/ 1 w 925"/>
                <a:gd name="T109" fmla="*/ 0 h 519"/>
                <a:gd name="T110" fmla="*/ 2 w 925"/>
                <a:gd name="T111" fmla="*/ 1 h 519"/>
                <a:gd name="T112" fmla="*/ 2 w 925"/>
                <a:gd name="T113" fmla="*/ 1 h 519"/>
                <a:gd name="T114" fmla="*/ 3 w 925"/>
                <a:gd name="T115" fmla="*/ 1 h 519"/>
                <a:gd name="T116" fmla="*/ 4 w 925"/>
                <a:gd name="T117" fmla="*/ 1 h 5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25"/>
                <a:gd name="T178" fmla="*/ 0 h 519"/>
                <a:gd name="T179" fmla="*/ 925 w 925"/>
                <a:gd name="T180" fmla="*/ 519 h 5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25" h="519">
                  <a:moveTo>
                    <a:pt x="223" y="28"/>
                  </a:moveTo>
                  <a:lnTo>
                    <a:pt x="238" y="33"/>
                  </a:lnTo>
                  <a:lnTo>
                    <a:pt x="260" y="42"/>
                  </a:lnTo>
                  <a:lnTo>
                    <a:pt x="286" y="54"/>
                  </a:lnTo>
                  <a:lnTo>
                    <a:pt x="315" y="67"/>
                  </a:lnTo>
                  <a:lnTo>
                    <a:pt x="344" y="82"/>
                  </a:lnTo>
                  <a:lnTo>
                    <a:pt x="368" y="97"/>
                  </a:lnTo>
                  <a:lnTo>
                    <a:pt x="388" y="111"/>
                  </a:lnTo>
                  <a:lnTo>
                    <a:pt x="398" y="123"/>
                  </a:lnTo>
                  <a:lnTo>
                    <a:pt x="403" y="126"/>
                  </a:lnTo>
                  <a:lnTo>
                    <a:pt x="407" y="125"/>
                  </a:lnTo>
                  <a:lnTo>
                    <a:pt x="412" y="124"/>
                  </a:lnTo>
                  <a:lnTo>
                    <a:pt x="417" y="125"/>
                  </a:lnTo>
                  <a:lnTo>
                    <a:pt x="425" y="119"/>
                  </a:lnTo>
                  <a:lnTo>
                    <a:pt x="426" y="111"/>
                  </a:lnTo>
                  <a:lnTo>
                    <a:pt x="422" y="103"/>
                  </a:lnTo>
                  <a:lnTo>
                    <a:pt x="415" y="94"/>
                  </a:lnTo>
                  <a:lnTo>
                    <a:pt x="406" y="85"/>
                  </a:lnTo>
                  <a:lnTo>
                    <a:pt x="396" y="78"/>
                  </a:lnTo>
                  <a:lnTo>
                    <a:pt x="388" y="71"/>
                  </a:lnTo>
                  <a:lnTo>
                    <a:pt x="382" y="66"/>
                  </a:lnTo>
                  <a:lnTo>
                    <a:pt x="390" y="65"/>
                  </a:lnTo>
                  <a:lnTo>
                    <a:pt x="399" y="64"/>
                  </a:lnTo>
                  <a:lnTo>
                    <a:pt x="410" y="62"/>
                  </a:lnTo>
                  <a:lnTo>
                    <a:pt x="419" y="61"/>
                  </a:lnTo>
                  <a:lnTo>
                    <a:pt x="429" y="59"/>
                  </a:lnTo>
                  <a:lnTo>
                    <a:pt x="438" y="61"/>
                  </a:lnTo>
                  <a:lnTo>
                    <a:pt x="445" y="63"/>
                  </a:lnTo>
                  <a:lnTo>
                    <a:pt x="452" y="66"/>
                  </a:lnTo>
                  <a:lnTo>
                    <a:pt x="463" y="62"/>
                  </a:lnTo>
                  <a:lnTo>
                    <a:pt x="479" y="64"/>
                  </a:lnTo>
                  <a:lnTo>
                    <a:pt x="498" y="71"/>
                  </a:lnTo>
                  <a:lnTo>
                    <a:pt x="519" y="81"/>
                  </a:lnTo>
                  <a:lnTo>
                    <a:pt x="540" y="93"/>
                  </a:lnTo>
                  <a:lnTo>
                    <a:pt x="558" y="106"/>
                  </a:lnTo>
                  <a:lnTo>
                    <a:pt x="573" y="116"/>
                  </a:lnTo>
                  <a:lnTo>
                    <a:pt x="582" y="123"/>
                  </a:lnTo>
                  <a:lnTo>
                    <a:pt x="603" y="117"/>
                  </a:lnTo>
                  <a:lnTo>
                    <a:pt x="625" y="115"/>
                  </a:lnTo>
                  <a:lnTo>
                    <a:pt x="647" y="112"/>
                  </a:lnTo>
                  <a:lnTo>
                    <a:pt x="669" y="114"/>
                  </a:lnTo>
                  <a:lnTo>
                    <a:pt x="691" y="116"/>
                  </a:lnTo>
                  <a:lnTo>
                    <a:pt x="713" y="119"/>
                  </a:lnTo>
                  <a:lnTo>
                    <a:pt x="733" y="125"/>
                  </a:lnTo>
                  <a:lnTo>
                    <a:pt x="754" y="132"/>
                  </a:lnTo>
                  <a:lnTo>
                    <a:pt x="777" y="142"/>
                  </a:lnTo>
                  <a:lnTo>
                    <a:pt x="801" y="155"/>
                  </a:lnTo>
                  <a:lnTo>
                    <a:pt x="824" y="172"/>
                  </a:lnTo>
                  <a:lnTo>
                    <a:pt x="846" y="192"/>
                  </a:lnTo>
                  <a:lnTo>
                    <a:pt x="863" y="215"/>
                  </a:lnTo>
                  <a:lnTo>
                    <a:pt x="875" y="239"/>
                  </a:lnTo>
                  <a:lnTo>
                    <a:pt x="880" y="264"/>
                  </a:lnTo>
                  <a:lnTo>
                    <a:pt x="876" y="291"/>
                  </a:lnTo>
                  <a:lnTo>
                    <a:pt x="870" y="314"/>
                  </a:lnTo>
                  <a:lnTo>
                    <a:pt x="867" y="341"/>
                  </a:lnTo>
                  <a:lnTo>
                    <a:pt x="859" y="367"/>
                  </a:lnTo>
                  <a:lnTo>
                    <a:pt x="843" y="387"/>
                  </a:lnTo>
                  <a:lnTo>
                    <a:pt x="840" y="395"/>
                  </a:lnTo>
                  <a:lnTo>
                    <a:pt x="845" y="400"/>
                  </a:lnTo>
                  <a:lnTo>
                    <a:pt x="853" y="404"/>
                  </a:lnTo>
                  <a:lnTo>
                    <a:pt x="860" y="407"/>
                  </a:lnTo>
                  <a:lnTo>
                    <a:pt x="872" y="398"/>
                  </a:lnTo>
                  <a:lnTo>
                    <a:pt x="878" y="389"/>
                  </a:lnTo>
                  <a:lnTo>
                    <a:pt x="884" y="381"/>
                  </a:lnTo>
                  <a:lnTo>
                    <a:pt x="891" y="372"/>
                  </a:lnTo>
                  <a:lnTo>
                    <a:pt x="900" y="387"/>
                  </a:lnTo>
                  <a:lnTo>
                    <a:pt x="908" y="403"/>
                  </a:lnTo>
                  <a:lnTo>
                    <a:pt x="914" y="421"/>
                  </a:lnTo>
                  <a:lnTo>
                    <a:pt x="919" y="442"/>
                  </a:lnTo>
                  <a:lnTo>
                    <a:pt x="922" y="461"/>
                  </a:lnTo>
                  <a:lnTo>
                    <a:pt x="925" y="482"/>
                  </a:lnTo>
                  <a:lnTo>
                    <a:pt x="925" y="502"/>
                  </a:lnTo>
                  <a:lnTo>
                    <a:pt x="925" y="519"/>
                  </a:lnTo>
                  <a:lnTo>
                    <a:pt x="913" y="518"/>
                  </a:lnTo>
                  <a:lnTo>
                    <a:pt x="902" y="518"/>
                  </a:lnTo>
                  <a:lnTo>
                    <a:pt x="890" y="517"/>
                  </a:lnTo>
                  <a:lnTo>
                    <a:pt x="878" y="516"/>
                  </a:lnTo>
                  <a:lnTo>
                    <a:pt x="867" y="514"/>
                  </a:lnTo>
                  <a:lnTo>
                    <a:pt x="855" y="514"/>
                  </a:lnTo>
                  <a:lnTo>
                    <a:pt x="844" y="513"/>
                  </a:lnTo>
                  <a:lnTo>
                    <a:pt x="832" y="512"/>
                  </a:lnTo>
                  <a:lnTo>
                    <a:pt x="821" y="511"/>
                  </a:lnTo>
                  <a:lnTo>
                    <a:pt x="808" y="511"/>
                  </a:lnTo>
                  <a:lnTo>
                    <a:pt x="797" y="510"/>
                  </a:lnTo>
                  <a:lnTo>
                    <a:pt x="785" y="509"/>
                  </a:lnTo>
                  <a:lnTo>
                    <a:pt x="774" y="509"/>
                  </a:lnTo>
                  <a:lnTo>
                    <a:pt x="762" y="508"/>
                  </a:lnTo>
                  <a:lnTo>
                    <a:pt x="749" y="508"/>
                  </a:lnTo>
                  <a:lnTo>
                    <a:pt x="738" y="506"/>
                  </a:lnTo>
                  <a:lnTo>
                    <a:pt x="738" y="505"/>
                  </a:lnTo>
                  <a:lnTo>
                    <a:pt x="718" y="502"/>
                  </a:lnTo>
                  <a:lnTo>
                    <a:pt x="699" y="498"/>
                  </a:lnTo>
                  <a:lnTo>
                    <a:pt x="679" y="495"/>
                  </a:lnTo>
                  <a:lnTo>
                    <a:pt x="660" y="490"/>
                  </a:lnTo>
                  <a:lnTo>
                    <a:pt x="640" y="484"/>
                  </a:lnTo>
                  <a:lnTo>
                    <a:pt x="620" y="480"/>
                  </a:lnTo>
                  <a:lnTo>
                    <a:pt x="601" y="473"/>
                  </a:lnTo>
                  <a:lnTo>
                    <a:pt x="582" y="467"/>
                  </a:lnTo>
                  <a:lnTo>
                    <a:pt x="563" y="460"/>
                  </a:lnTo>
                  <a:lnTo>
                    <a:pt x="543" y="452"/>
                  </a:lnTo>
                  <a:lnTo>
                    <a:pt x="525" y="445"/>
                  </a:lnTo>
                  <a:lnTo>
                    <a:pt x="506" y="437"/>
                  </a:lnTo>
                  <a:lnTo>
                    <a:pt x="487" y="428"/>
                  </a:lnTo>
                  <a:lnTo>
                    <a:pt x="468" y="420"/>
                  </a:lnTo>
                  <a:lnTo>
                    <a:pt x="451" y="411"/>
                  </a:lnTo>
                  <a:lnTo>
                    <a:pt x="433" y="402"/>
                  </a:lnTo>
                  <a:lnTo>
                    <a:pt x="440" y="402"/>
                  </a:lnTo>
                  <a:lnTo>
                    <a:pt x="451" y="402"/>
                  </a:lnTo>
                  <a:lnTo>
                    <a:pt x="465" y="402"/>
                  </a:lnTo>
                  <a:lnTo>
                    <a:pt x="480" y="400"/>
                  </a:lnTo>
                  <a:lnTo>
                    <a:pt x="498" y="399"/>
                  </a:lnTo>
                  <a:lnTo>
                    <a:pt x="517" y="398"/>
                  </a:lnTo>
                  <a:lnTo>
                    <a:pt x="536" y="397"/>
                  </a:lnTo>
                  <a:lnTo>
                    <a:pt x="556" y="395"/>
                  </a:lnTo>
                  <a:lnTo>
                    <a:pt x="574" y="392"/>
                  </a:lnTo>
                  <a:lnTo>
                    <a:pt x="593" y="390"/>
                  </a:lnTo>
                  <a:lnTo>
                    <a:pt x="609" y="385"/>
                  </a:lnTo>
                  <a:lnTo>
                    <a:pt x="624" y="382"/>
                  </a:lnTo>
                  <a:lnTo>
                    <a:pt x="635" y="376"/>
                  </a:lnTo>
                  <a:lnTo>
                    <a:pt x="643" y="370"/>
                  </a:lnTo>
                  <a:lnTo>
                    <a:pt x="648" y="365"/>
                  </a:lnTo>
                  <a:lnTo>
                    <a:pt x="649" y="357"/>
                  </a:lnTo>
                  <a:lnTo>
                    <a:pt x="637" y="353"/>
                  </a:lnTo>
                  <a:lnTo>
                    <a:pt x="620" y="351"/>
                  </a:lnTo>
                  <a:lnTo>
                    <a:pt x="602" y="351"/>
                  </a:lnTo>
                  <a:lnTo>
                    <a:pt x="581" y="351"/>
                  </a:lnTo>
                  <a:lnTo>
                    <a:pt x="561" y="352"/>
                  </a:lnTo>
                  <a:lnTo>
                    <a:pt x="541" y="353"/>
                  </a:lnTo>
                  <a:lnTo>
                    <a:pt x="523" y="354"/>
                  </a:lnTo>
                  <a:lnTo>
                    <a:pt x="509" y="357"/>
                  </a:lnTo>
                  <a:lnTo>
                    <a:pt x="494" y="357"/>
                  </a:lnTo>
                  <a:lnTo>
                    <a:pt x="479" y="358"/>
                  </a:lnTo>
                  <a:lnTo>
                    <a:pt x="464" y="358"/>
                  </a:lnTo>
                  <a:lnTo>
                    <a:pt x="448" y="359"/>
                  </a:lnTo>
                  <a:lnTo>
                    <a:pt x="433" y="359"/>
                  </a:lnTo>
                  <a:lnTo>
                    <a:pt x="417" y="359"/>
                  </a:lnTo>
                  <a:lnTo>
                    <a:pt x="402" y="358"/>
                  </a:lnTo>
                  <a:lnTo>
                    <a:pt x="385" y="357"/>
                  </a:lnTo>
                  <a:lnTo>
                    <a:pt x="372" y="360"/>
                  </a:lnTo>
                  <a:lnTo>
                    <a:pt x="359" y="360"/>
                  </a:lnTo>
                  <a:lnTo>
                    <a:pt x="346" y="355"/>
                  </a:lnTo>
                  <a:lnTo>
                    <a:pt x="335" y="349"/>
                  </a:lnTo>
                  <a:lnTo>
                    <a:pt x="323" y="341"/>
                  </a:lnTo>
                  <a:lnTo>
                    <a:pt x="312" y="331"/>
                  </a:lnTo>
                  <a:lnTo>
                    <a:pt x="300" y="324"/>
                  </a:lnTo>
                  <a:lnTo>
                    <a:pt x="289" y="319"/>
                  </a:lnTo>
                  <a:lnTo>
                    <a:pt x="267" y="301"/>
                  </a:lnTo>
                  <a:lnTo>
                    <a:pt x="245" y="284"/>
                  </a:lnTo>
                  <a:lnTo>
                    <a:pt x="224" y="267"/>
                  </a:lnTo>
                  <a:lnTo>
                    <a:pt x="205" y="248"/>
                  </a:lnTo>
                  <a:lnTo>
                    <a:pt x="185" y="230"/>
                  </a:lnTo>
                  <a:lnTo>
                    <a:pt x="165" y="211"/>
                  </a:lnTo>
                  <a:lnTo>
                    <a:pt x="147" y="193"/>
                  </a:lnTo>
                  <a:lnTo>
                    <a:pt x="129" y="173"/>
                  </a:lnTo>
                  <a:lnTo>
                    <a:pt x="111" y="154"/>
                  </a:lnTo>
                  <a:lnTo>
                    <a:pt x="94" y="134"/>
                  </a:lnTo>
                  <a:lnTo>
                    <a:pt x="78" y="114"/>
                  </a:lnTo>
                  <a:lnTo>
                    <a:pt x="62" y="93"/>
                  </a:lnTo>
                  <a:lnTo>
                    <a:pt x="46" y="71"/>
                  </a:lnTo>
                  <a:lnTo>
                    <a:pt x="29" y="49"/>
                  </a:lnTo>
                  <a:lnTo>
                    <a:pt x="15" y="26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1" y="0"/>
                  </a:lnTo>
                  <a:lnTo>
                    <a:pt x="66" y="1"/>
                  </a:lnTo>
                  <a:lnTo>
                    <a:pt x="81" y="2"/>
                  </a:lnTo>
                  <a:lnTo>
                    <a:pt x="96" y="4"/>
                  </a:lnTo>
                  <a:lnTo>
                    <a:pt x="111" y="6"/>
                  </a:lnTo>
                  <a:lnTo>
                    <a:pt x="127" y="9"/>
                  </a:lnTo>
                  <a:lnTo>
                    <a:pt x="142" y="11"/>
                  </a:lnTo>
                  <a:lnTo>
                    <a:pt x="157" y="14"/>
                  </a:lnTo>
                  <a:lnTo>
                    <a:pt x="171" y="18"/>
                  </a:lnTo>
                  <a:lnTo>
                    <a:pt x="185" y="20"/>
                  </a:lnTo>
                  <a:lnTo>
                    <a:pt x="199" y="24"/>
                  </a:lnTo>
                  <a:lnTo>
                    <a:pt x="211" y="26"/>
                  </a:lnTo>
                  <a:lnTo>
                    <a:pt x="223" y="28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2305" y="1916"/>
              <a:ext cx="191" cy="136"/>
            </a:xfrm>
            <a:custGeom>
              <a:avLst/>
              <a:gdLst>
                <a:gd name="T0" fmla="*/ 2 w 381"/>
                <a:gd name="T1" fmla="*/ 1 h 272"/>
                <a:gd name="T2" fmla="*/ 2 w 381"/>
                <a:gd name="T3" fmla="*/ 1 h 272"/>
                <a:gd name="T4" fmla="*/ 3 w 381"/>
                <a:gd name="T5" fmla="*/ 1 h 272"/>
                <a:gd name="T6" fmla="*/ 3 w 381"/>
                <a:gd name="T7" fmla="*/ 1 h 272"/>
                <a:gd name="T8" fmla="*/ 3 w 381"/>
                <a:gd name="T9" fmla="*/ 1 h 272"/>
                <a:gd name="T10" fmla="*/ 3 w 381"/>
                <a:gd name="T11" fmla="*/ 1 h 272"/>
                <a:gd name="T12" fmla="*/ 4 w 381"/>
                <a:gd name="T13" fmla="*/ 1 h 272"/>
                <a:gd name="T14" fmla="*/ 4 w 381"/>
                <a:gd name="T15" fmla="*/ 1 h 272"/>
                <a:gd name="T16" fmla="*/ 4 w 381"/>
                <a:gd name="T17" fmla="*/ 2 h 272"/>
                <a:gd name="T18" fmla="*/ 4 w 381"/>
                <a:gd name="T19" fmla="*/ 2 h 272"/>
                <a:gd name="T20" fmla="*/ 5 w 381"/>
                <a:gd name="T21" fmla="*/ 2 h 272"/>
                <a:gd name="T22" fmla="*/ 5 w 381"/>
                <a:gd name="T23" fmla="*/ 3 h 272"/>
                <a:gd name="T24" fmla="*/ 6 w 381"/>
                <a:gd name="T25" fmla="*/ 3 h 272"/>
                <a:gd name="T26" fmla="*/ 6 w 381"/>
                <a:gd name="T27" fmla="*/ 3 h 272"/>
                <a:gd name="T28" fmla="*/ 6 w 381"/>
                <a:gd name="T29" fmla="*/ 4 h 272"/>
                <a:gd name="T30" fmla="*/ 6 w 381"/>
                <a:gd name="T31" fmla="*/ 4 h 272"/>
                <a:gd name="T32" fmla="*/ 6 w 381"/>
                <a:gd name="T33" fmla="*/ 4 h 272"/>
                <a:gd name="T34" fmla="*/ 5 w 381"/>
                <a:gd name="T35" fmla="*/ 4 h 272"/>
                <a:gd name="T36" fmla="*/ 5 w 381"/>
                <a:gd name="T37" fmla="*/ 4 h 272"/>
                <a:gd name="T38" fmla="*/ 4 w 381"/>
                <a:gd name="T39" fmla="*/ 4 h 272"/>
                <a:gd name="T40" fmla="*/ 3 w 381"/>
                <a:gd name="T41" fmla="*/ 4 h 272"/>
                <a:gd name="T42" fmla="*/ 3 w 381"/>
                <a:gd name="T43" fmla="*/ 3 h 272"/>
                <a:gd name="T44" fmla="*/ 3 w 381"/>
                <a:gd name="T45" fmla="*/ 3 h 272"/>
                <a:gd name="T46" fmla="*/ 3 w 381"/>
                <a:gd name="T47" fmla="*/ 2 h 272"/>
                <a:gd name="T48" fmla="*/ 3 w 381"/>
                <a:gd name="T49" fmla="*/ 2 h 272"/>
                <a:gd name="T50" fmla="*/ 3 w 381"/>
                <a:gd name="T51" fmla="*/ 1 h 272"/>
                <a:gd name="T52" fmla="*/ 2 w 381"/>
                <a:gd name="T53" fmla="*/ 1 h 272"/>
                <a:gd name="T54" fmla="*/ 2 w 381"/>
                <a:gd name="T55" fmla="*/ 1 h 272"/>
                <a:gd name="T56" fmla="*/ 1 w 381"/>
                <a:gd name="T57" fmla="*/ 1 h 272"/>
                <a:gd name="T58" fmla="*/ 1 w 381"/>
                <a:gd name="T59" fmla="*/ 1 h 272"/>
                <a:gd name="T60" fmla="*/ 1 w 381"/>
                <a:gd name="T61" fmla="*/ 1 h 272"/>
                <a:gd name="T62" fmla="*/ 1 w 381"/>
                <a:gd name="T63" fmla="*/ 0 h 272"/>
                <a:gd name="T64" fmla="*/ 1 w 381"/>
                <a:gd name="T65" fmla="*/ 1 h 272"/>
                <a:gd name="T66" fmla="*/ 2 w 381"/>
                <a:gd name="T67" fmla="*/ 1 h 272"/>
                <a:gd name="T68" fmla="*/ 2 w 381"/>
                <a:gd name="T69" fmla="*/ 1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1"/>
                <a:gd name="T106" fmla="*/ 0 h 272"/>
                <a:gd name="T107" fmla="*/ 381 w 381"/>
                <a:gd name="T108" fmla="*/ 272 h 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1" h="272">
                  <a:moveTo>
                    <a:pt x="94" y="2"/>
                  </a:moveTo>
                  <a:lnTo>
                    <a:pt x="99" y="5"/>
                  </a:lnTo>
                  <a:lnTo>
                    <a:pt x="103" y="3"/>
                  </a:lnTo>
                  <a:lnTo>
                    <a:pt x="109" y="2"/>
                  </a:lnTo>
                  <a:lnTo>
                    <a:pt x="114" y="6"/>
                  </a:lnTo>
                  <a:lnTo>
                    <a:pt x="147" y="40"/>
                  </a:lnTo>
                  <a:lnTo>
                    <a:pt x="149" y="45"/>
                  </a:lnTo>
                  <a:lnTo>
                    <a:pt x="155" y="52"/>
                  </a:lnTo>
                  <a:lnTo>
                    <a:pt x="161" y="59"/>
                  </a:lnTo>
                  <a:lnTo>
                    <a:pt x="163" y="67"/>
                  </a:lnTo>
                  <a:lnTo>
                    <a:pt x="172" y="74"/>
                  </a:lnTo>
                  <a:lnTo>
                    <a:pt x="181" y="81"/>
                  </a:lnTo>
                  <a:lnTo>
                    <a:pt x="189" y="87"/>
                  </a:lnTo>
                  <a:lnTo>
                    <a:pt x="196" y="96"/>
                  </a:lnTo>
                  <a:lnTo>
                    <a:pt x="202" y="105"/>
                  </a:lnTo>
                  <a:lnTo>
                    <a:pt x="208" y="113"/>
                  </a:lnTo>
                  <a:lnTo>
                    <a:pt x="214" y="123"/>
                  </a:lnTo>
                  <a:lnTo>
                    <a:pt x="221" y="134"/>
                  </a:lnTo>
                  <a:lnTo>
                    <a:pt x="228" y="134"/>
                  </a:lnTo>
                  <a:lnTo>
                    <a:pt x="244" y="149"/>
                  </a:lnTo>
                  <a:lnTo>
                    <a:pt x="260" y="165"/>
                  </a:lnTo>
                  <a:lnTo>
                    <a:pt x="276" y="181"/>
                  </a:lnTo>
                  <a:lnTo>
                    <a:pt x="292" y="197"/>
                  </a:lnTo>
                  <a:lnTo>
                    <a:pt x="308" y="213"/>
                  </a:lnTo>
                  <a:lnTo>
                    <a:pt x="326" y="228"/>
                  </a:lnTo>
                  <a:lnTo>
                    <a:pt x="343" y="242"/>
                  </a:lnTo>
                  <a:lnTo>
                    <a:pt x="361" y="255"/>
                  </a:lnTo>
                  <a:lnTo>
                    <a:pt x="363" y="253"/>
                  </a:lnTo>
                  <a:lnTo>
                    <a:pt x="381" y="268"/>
                  </a:lnTo>
                  <a:lnTo>
                    <a:pt x="376" y="271"/>
                  </a:lnTo>
                  <a:lnTo>
                    <a:pt x="368" y="271"/>
                  </a:lnTo>
                  <a:lnTo>
                    <a:pt x="359" y="271"/>
                  </a:lnTo>
                  <a:lnTo>
                    <a:pt x="353" y="268"/>
                  </a:lnTo>
                  <a:lnTo>
                    <a:pt x="333" y="271"/>
                  </a:lnTo>
                  <a:lnTo>
                    <a:pt x="313" y="272"/>
                  </a:lnTo>
                  <a:lnTo>
                    <a:pt x="295" y="272"/>
                  </a:lnTo>
                  <a:lnTo>
                    <a:pt x="276" y="271"/>
                  </a:lnTo>
                  <a:lnTo>
                    <a:pt x="258" y="271"/>
                  </a:lnTo>
                  <a:lnTo>
                    <a:pt x="238" y="270"/>
                  </a:lnTo>
                  <a:lnTo>
                    <a:pt x="219" y="271"/>
                  </a:lnTo>
                  <a:lnTo>
                    <a:pt x="197" y="272"/>
                  </a:lnTo>
                  <a:lnTo>
                    <a:pt x="192" y="264"/>
                  </a:lnTo>
                  <a:lnTo>
                    <a:pt x="185" y="257"/>
                  </a:lnTo>
                  <a:lnTo>
                    <a:pt x="179" y="249"/>
                  </a:lnTo>
                  <a:lnTo>
                    <a:pt x="178" y="240"/>
                  </a:lnTo>
                  <a:lnTo>
                    <a:pt x="185" y="219"/>
                  </a:lnTo>
                  <a:lnTo>
                    <a:pt x="187" y="197"/>
                  </a:lnTo>
                  <a:lnTo>
                    <a:pt x="186" y="174"/>
                  </a:lnTo>
                  <a:lnTo>
                    <a:pt x="182" y="152"/>
                  </a:lnTo>
                  <a:lnTo>
                    <a:pt x="175" y="131"/>
                  </a:lnTo>
                  <a:lnTo>
                    <a:pt x="166" y="111"/>
                  </a:lnTo>
                  <a:lnTo>
                    <a:pt x="155" y="93"/>
                  </a:lnTo>
                  <a:lnTo>
                    <a:pt x="144" y="77"/>
                  </a:lnTo>
                  <a:lnTo>
                    <a:pt x="128" y="63"/>
                  </a:lnTo>
                  <a:lnTo>
                    <a:pt x="110" y="52"/>
                  </a:lnTo>
                  <a:lnTo>
                    <a:pt x="93" y="40"/>
                  </a:lnTo>
                  <a:lnTo>
                    <a:pt x="76" y="31"/>
                  </a:lnTo>
                  <a:lnTo>
                    <a:pt x="58" y="22"/>
                  </a:lnTo>
                  <a:lnTo>
                    <a:pt x="39" y="14"/>
                  </a:lnTo>
                  <a:lnTo>
                    <a:pt x="20" y="8"/>
                  </a:lnTo>
                  <a:lnTo>
                    <a:pt x="0" y="2"/>
                  </a:lnTo>
                  <a:lnTo>
                    <a:pt x="9" y="1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9" y="1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8" y="3"/>
                  </a:lnTo>
                  <a:lnTo>
                    <a:pt x="77" y="5"/>
                  </a:lnTo>
                  <a:lnTo>
                    <a:pt x="94" y="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1994" y="1935"/>
              <a:ext cx="282" cy="83"/>
            </a:xfrm>
            <a:custGeom>
              <a:avLst/>
              <a:gdLst>
                <a:gd name="T0" fmla="*/ 3 w 563"/>
                <a:gd name="T1" fmla="*/ 1 h 165"/>
                <a:gd name="T2" fmla="*/ 3 w 563"/>
                <a:gd name="T3" fmla="*/ 1 h 165"/>
                <a:gd name="T4" fmla="*/ 4 w 563"/>
                <a:gd name="T5" fmla="*/ 1 h 165"/>
                <a:gd name="T6" fmla="*/ 4 w 563"/>
                <a:gd name="T7" fmla="*/ 1 h 165"/>
                <a:gd name="T8" fmla="*/ 4 w 563"/>
                <a:gd name="T9" fmla="*/ 1 h 165"/>
                <a:gd name="T10" fmla="*/ 5 w 563"/>
                <a:gd name="T11" fmla="*/ 1 h 165"/>
                <a:gd name="T12" fmla="*/ 5 w 563"/>
                <a:gd name="T13" fmla="*/ 2 h 165"/>
                <a:gd name="T14" fmla="*/ 5 w 563"/>
                <a:gd name="T15" fmla="*/ 2 h 165"/>
                <a:gd name="T16" fmla="*/ 6 w 563"/>
                <a:gd name="T17" fmla="*/ 2 h 165"/>
                <a:gd name="T18" fmla="*/ 6 w 563"/>
                <a:gd name="T19" fmla="*/ 2 h 165"/>
                <a:gd name="T20" fmla="*/ 6 w 563"/>
                <a:gd name="T21" fmla="*/ 2 h 165"/>
                <a:gd name="T22" fmla="*/ 7 w 563"/>
                <a:gd name="T23" fmla="*/ 2 h 165"/>
                <a:gd name="T24" fmla="*/ 7 w 563"/>
                <a:gd name="T25" fmla="*/ 2 h 165"/>
                <a:gd name="T26" fmla="*/ 8 w 563"/>
                <a:gd name="T27" fmla="*/ 2 h 165"/>
                <a:gd name="T28" fmla="*/ 8 w 563"/>
                <a:gd name="T29" fmla="*/ 2 h 165"/>
                <a:gd name="T30" fmla="*/ 8 w 563"/>
                <a:gd name="T31" fmla="*/ 2 h 165"/>
                <a:gd name="T32" fmla="*/ 9 w 563"/>
                <a:gd name="T33" fmla="*/ 2 h 165"/>
                <a:gd name="T34" fmla="*/ 9 w 563"/>
                <a:gd name="T35" fmla="*/ 2 h 165"/>
                <a:gd name="T36" fmla="*/ 9 w 563"/>
                <a:gd name="T37" fmla="*/ 2 h 165"/>
                <a:gd name="T38" fmla="*/ 9 w 563"/>
                <a:gd name="T39" fmla="*/ 2 h 165"/>
                <a:gd name="T40" fmla="*/ 9 w 563"/>
                <a:gd name="T41" fmla="*/ 2 h 165"/>
                <a:gd name="T42" fmla="*/ 9 w 563"/>
                <a:gd name="T43" fmla="*/ 2 h 165"/>
                <a:gd name="T44" fmla="*/ 9 w 563"/>
                <a:gd name="T45" fmla="*/ 2 h 165"/>
                <a:gd name="T46" fmla="*/ 9 w 563"/>
                <a:gd name="T47" fmla="*/ 2 h 165"/>
                <a:gd name="T48" fmla="*/ 8 w 563"/>
                <a:gd name="T49" fmla="*/ 2 h 165"/>
                <a:gd name="T50" fmla="*/ 8 w 563"/>
                <a:gd name="T51" fmla="*/ 2 h 165"/>
                <a:gd name="T52" fmla="*/ 8 w 563"/>
                <a:gd name="T53" fmla="*/ 2 h 165"/>
                <a:gd name="T54" fmla="*/ 7 w 563"/>
                <a:gd name="T55" fmla="*/ 2 h 165"/>
                <a:gd name="T56" fmla="*/ 7 w 563"/>
                <a:gd name="T57" fmla="*/ 2 h 165"/>
                <a:gd name="T58" fmla="*/ 6 w 563"/>
                <a:gd name="T59" fmla="*/ 3 h 165"/>
                <a:gd name="T60" fmla="*/ 6 w 563"/>
                <a:gd name="T61" fmla="*/ 3 h 165"/>
                <a:gd name="T62" fmla="*/ 6 w 563"/>
                <a:gd name="T63" fmla="*/ 3 h 165"/>
                <a:gd name="T64" fmla="*/ 6 w 563"/>
                <a:gd name="T65" fmla="*/ 3 h 165"/>
                <a:gd name="T66" fmla="*/ 6 w 563"/>
                <a:gd name="T67" fmla="*/ 3 h 165"/>
                <a:gd name="T68" fmla="*/ 5 w 563"/>
                <a:gd name="T69" fmla="*/ 3 h 165"/>
                <a:gd name="T70" fmla="*/ 5 w 563"/>
                <a:gd name="T71" fmla="*/ 2 h 165"/>
                <a:gd name="T72" fmla="*/ 4 w 563"/>
                <a:gd name="T73" fmla="*/ 2 h 165"/>
                <a:gd name="T74" fmla="*/ 4 w 563"/>
                <a:gd name="T75" fmla="*/ 2 h 165"/>
                <a:gd name="T76" fmla="*/ 3 w 563"/>
                <a:gd name="T77" fmla="*/ 2 h 165"/>
                <a:gd name="T78" fmla="*/ 3 w 563"/>
                <a:gd name="T79" fmla="*/ 2 h 165"/>
                <a:gd name="T80" fmla="*/ 3 w 563"/>
                <a:gd name="T81" fmla="*/ 2 h 165"/>
                <a:gd name="T82" fmla="*/ 3 w 563"/>
                <a:gd name="T83" fmla="*/ 2 h 165"/>
                <a:gd name="T84" fmla="*/ 3 w 563"/>
                <a:gd name="T85" fmla="*/ 2 h 165"/>
                <a:gd name="T86" fmla="*/ 3 w 563"/>
                <a:gd name="T87" fmla="*/ 2 h 165"/>
                <a:gd name="T88" fmla="*/ 3 w 563"/>
                <a:gd name="T89" fmla="*/ 2 h 165"/>
                <a:gd name="T90" fmla="*/ 3 w 563"/>
                <a:gd name="T91" fmla="*/ 2 h 165"/>
                <a:gd name="T92" fmla="*/ 2 w 563"/>
                <a:gd name="T93" fmla="*/ 2 h 165"/>
                <a:gd name="T94" fmla="*/ 2 w 563"/>
                <a:gd name="T95" fmla="*/ 2 h 165"/>
                <a:gd name="T96" fmla="*/ 1 w 563"/>
                <a:gd name="T97" fmla="*/ 1 h 165"/>
                <a:gd name="T98" fmla="*/ 1 w 563"/>
                <a:gd name="T99" fmla="*/ 1 h 165"/>
                <a:gd name="T100" fmla="*/ 0 w 563"/>
                <a:gd name="T101" fmla="*/ 1 h 165"/>
                <a:gd name="T102" fmla="*/ 1 w 563"/>
                <a:gd name="T103" fmla="*/ 1 h 165"/>
                <a:gd name="T104" fmla="*/ 1 w 563"/>
                <a:gd name="T105" fmla="*/ 1 h 165"/>
                <a:gd name="T106" fmla="*/ 1 w 563"/>
                <a:gd name="T107" fmla="*/ 1 h 165"/>
                <a:gd name="T108" fmla="*/ 2 w 563"/>
                <a:gd name="T109" fmla="*/ 1 h 165"/>
                <a:gd name="T110" fmla="*/ 2 w 563"/>
                <a:gd name="T111" fmla="*/ 1 h 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3"/>
                <a:gd name="T169" fmla="*/ 0 h 165"/>
                <a:gd name="T170" fmla="*/ 563 w 563"/>
                <a:gd name="T171" fmla="*/ 165 h 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3" h="165">
                  <a:moveTo>
                    <a:pt x="117" y="53"/>
                  </a:moveTo>
                  <a:lnTo>
                    <a:pt x="133" y="51"/>
                  </a:lnTo>
                  <a:lnTo>
                    <a:pt x="149" y="49"/>
                  </a:lnTo>
                  <a:lnTo>
                    <a:pt x="164" y="48"/>
                  </a:lnTo>
                  <a:lnTo>
                    <a:pt x="179" y="48"/>
                  </a:lnTo>
                  <a:lnTo>
                    <a:pt x="195" y="48"/>
                  </a:lnTo>
                  <a:lnTo>
                    <a:pt x="210" y="49"/>
                  </a:lnTo>
                  <a:lnTo>
                    <a:pt x="225" y="51"/>
                  </a:lnTo>
                  <a:lnTo>
                    <a:pt x="242" y="53"/>
                  </a:lnTo>
                  <a:lnTo>
                    <a:pt x="253" y="56"/>
                  </a:lnTo>
                  <a:lnTo>
                    <a:pt x="265" y="60"/>
                  </a:lnTo>
                  <a:lnTo>
                    <a:pt x="277" y="64"/>
                  </a:lnTo>
                  <a:lnTo>
                    <a:pt x="289" y="69"/>
                  </a:lnTo>
                  <a:lnTo>
                    <a:pt x="299" y="76"/>
                  </a:lnTo>
                  <a:lnTo>
                    <a:pt x="310" y="83"/>
                  </a:lnTo>
                  <a:lnTo>
                    <a:pt x="319" y="91"/>
                  </a:lnTo>
                  <a:lnTo>
                    <a:pt x="328" y="100"/>
                  </a:lnTo>
                  <a:lnTo>
                    <a:pt x="339" y="98"/>
                  </a:lnTo>
                  <a:lnTo>
                    <a:pt x="351" y="94"/>
                  </a:lnTo>
                  <a:lnTo>
                    <a:pt x="361" y="91"/>
                  </a:lnTo>
                  <a:lnTo>
                    <a:pt x="373" y="88"/>
                  </a:lnTo>
                  <a:lnTo>
                    <a:pt x="384" y="84"/>
                  </a:lnTo>
                  <a:lnTo>
                    <a:pt x="395" y="82"/>
                  </a:lnTo>
                  <a:lnTo>
                    <a:pt x="406" y="81"/>
                  </a:lnTo>
                  <a:lnTo>
                    <a:pt x="418" y="81"/>
                  </a:lnTo>
                  <a:lnTo>
                    <a:pt x="429" y="79"/>
                  </a:lnTo>
                  <a:lnTo>
                    <a:pt x="441" y="78"/>
                  </a:lnTo>
                  <a:lnTo>
                    <a:pt x="452" y="78"/>
                  </a:lnTo>
                  <a:lnTo>
                    <a:pt x="464" y="78"/>
                  </a:lnTo>
                  <a:lnTo>
                    <a:pt x="474" y="78"/>
                  </a:lnTo>
                  <a:lnTo>
                    <a:pt x="486" y="79"/>
                  </a:lnTo>
                  <a:lnTo>
                    <a:pt x="498" y="81"/>
                  </a:lnTo>
                  <a:lnTo>
                    <a:pt x="512" y="82"/>
                  </a:lnTo>
                  <a:lnTo>
                    <a:pt x="518" y="84"/>
                  </a:lnTo>
                  <a:lnTo>
                    <a:pt x="524" y="86"/>
                  </a:lnTo>
                  <a:lnTo>
                    <a:pt x="531" y="89"/>
                  </a:lnTo>
                  <a:lnTo>
                    <a:pt x="538" y="90"/>
                  </a:lnTo>
                  <a:lnTo>
                    <a:pt x="543" y="92"/>
                  </a:lnTo>
                  <a:lnTo>
                    <a:pt x="550" y="96"/>
                  </a:lnTo>
                  <a:lnTo>
                    <a:pt x="557" y="99"/>
                  </a:lnTo>
                  <a:lnTo>
                    <a:pt x="563" y="102"/>
                  </a:lnTo>
                  <a:lnTo>
                    <a:pt x="561" y="107"/>
                  </a:lnTo>
                  <a:lnTo>
                    <a:pt x="558" y="111"/>
                  </a:lnTo>
                  <a:lnTo>
                    <a:pt x="555" y="114"/>
                  </a:lnTo>
                  <a:lnTo>
                    <a:pt x="550" y="116"/>
                  </a:lnTo>
                  <a:lnTo>
                    <a:pt x="542" y="114"/>
                  </a:lnTo>
                  <a:lnTo>
                    <a:pt x="535" y="114"/>
                  </a:lnTo>
                  <a:lnTo>
                    <a:pt x="527" y="114"/>
                  </a:lnTo>
                  <a:lnTo>
                    <a:pt x="520" y="114"/>
                  </a:lnTo>
                  <a:lnTo>
                    <a:pt x="512" y="115"/>
                  </a:lnTo>
                  <a:lnTo>
                    <a:pt x="505" y="115"/>
                  </a:lnTo>
                  <a:lnTo>
                    <a:pt x="498" y="114"/>
                  </a:lnTo>
                  <a:lnTo>
                    <a:pt x="492" y="112"/>
                  </a:lnTo>
                  <a:lnTo>
                    <a:pt x="474" y="114"/>
                  </a:lnTo>
                  <a:lnTo>
                    <a:pt x="456" y="117"/>
                  </a:lnTo>
                  <a:lnTo>
                    <a:pt x="437" y="120"/>
                  </a:lnTo>
                  <a:lnTo>
                    <a:pt x="420" y="122"/>
                  </a:lnTo>
                  <a:lnTo>
                    <a:pt x="402" y="127"/>
                  </a:lnTo>
                  <a:lnTo>
                    <a:pt x="384" y="131"/>
                  </a:lnTo>
                  <a:lnTo>
                    <a:pt x="368" y="137"/>
                  </a:lnTo>
                  <a:lnTo>
                    <a:pt x="352" y="144"/>
                  </a:lnTo>
                  <a:lnTo>
                    <a:pt x="353" y="150"/>
                  </a:lnTo>
                  <a:lnTo>
                    <a:pt x="352" y="155"/>
                  </a:lnTo>
                  <a:lnTo>
                    <a:pt x="350" y="161"/>
                  </a:lnTo>
                  <a:lnTo>
                    <a:pt x="345" y="165"/>
                  </a:lnTo>
                  <a:lnTo>
                    <a:pt x="338" y="165"/>
                  </a:lnTo>
                  <a:lnTo>
                    <a:pt x="334" y="160"/>
                  </a:lnTo>
                  <a:lnTo>
                    <a:pt x="329" y="155"/>
                  </a:lnTo>
                  <a:lnTo>
                    <a:pt x="321" y="154"/>
                  </a:lnTo>
                  <a:lnTo>
                    <a:pt x="311" y="137"/>
                  </a:lnTo>
                  <a:lnTo>
                    <a:pt x="297" y="122"/>
                  </a:lnTo>
                  <a:lnTo>
                    <a:pt x="282" y="111"/>
                  </a:lnTo>
                  <a:lnTo>
                    <a:pt x="265" y="100"/>
                  </a:lnTo>
                  <a:lnTo>
                    <a:pt x="245" y="91"/>
                  </a:lnTo>
                  <a:lnTo>
                    <a:pt x="225" y="85"/>
                  </a:lnTo>
                  <a:lnTo>
                    <a:pt x="205" y="79"/>
                  </a:lnTo>
                  <a:lnTo>
                    <a:pt x="184" y="75"/>
                  </a:lnTo>
                  <a:lnTo>
                    <a:pt x="180" y="78"/>
                  </a:lnTo>
                  <a:lnTo>
                    <a:pt x="177" y="78"/>
                  </a:lnTo>
                  <a:lnTo>
                    <a:pt x="172" y="77"/>
                  </a:lnTo>
                  <a:lnTo>
                    <a:pt x="168" y="75"/>
                  </a:lnTo>
                  <a:lnTo>
                    <a:pt x="160" y="75"/>
                  </a:lnTo>
                  <a:lnTo>
                    <a:pt x="152" y="76"/>
                  </a:lnTo>
                  <a:lnTo>
                    <a:pt x="144" y="77"/>
                  </a:lnTo>
                  <a:lnTo>
                    <a:pt x="137" y="81"/>
                  </a:lnTo>
                  <a:lnTo>
                    <a:pt x="144" y="88"/>
                  </a:lnTo>
                  <a:lnTo>
                    <a:pt x="151" y="93"/>
                  </a:lnTo>
                  <a:lnTo>
                    <a:pt x="156" y="100"/>
                  </a:lnTo>
                  <a:lnTo>
                    <a:pt x="159" y="109"/>
                  </a:lnTo>
                  <a:lnTo>
                    <a:pt x="154" y="115"/>
                  </a:lnTo>
                  <a:lnTo>
                    <a:pt x="147" y="117"/>
                  </a:lnTo>
                  <a:lnTo>
                    <a:pt x="139" y="120"/>
                  </a:lnTo>
                  <a:lnTo>
                    <a:pt x="131" y="122"/>
                  </a:lnTo>
                  <a:lnTo>
                    <a:pt x="121" y="105"/>
                  </a:lnTo>
                  <a:lnTo>
                    <a:pt x="108" y="89"/>
                  </a:lnTo>
                  <a:lnTo>
                    <a:pt x="92" y="75"/>
                  </a:lnTo>
                  <a:lnTo>
                    <a:pt x="75" y="62"/>
                  </a:lnTo>
                  <a:lnTo>
                    <a:pt x="56" y="51"/>
                  </a:lnTo>
                  <a:lnTo>
                    <a:pt x="38" y="40"/>
                  </a:lnTo>
                  <a:lnTo>
                    <a:pt x="19" y="30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2" y="2"/>
                  </a:lnTo>
                  <a:lnTo>
                    <a:pt x="8" y="0"/>
                  </a:lnTo>
                  <a:lnTo>
                    <a:pt x="23" y="5"/>
                  </a:lnTo>
                  <a:lnTo>
                    <a:pt x="36" y="8"/>
                  </a:lnTo>
                  <a:lnTo>
                    <a:pt x="51" y="13"/>
                  </a:lnTo>
                  <a:lnTo>
                    <a:pt x="66" y="17"/>
                  </a:lnTo>
                  <a:lnTo>
                    <a:pt x="80" y="24"/>
                  </a:lnTo>
                  <a:lnTo>
                    <a:pt x="94" y="32"/>
                  </a:lnTo>
                  <a:lnTo>
                    <a:pt x="106" y="41"/>
                  </a:lnTo>
                  <a:lnTo>
                    <a:pt x="11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553" y="2040"/>
              <a:ext cx="35" cy="11"/>
            </a:xfrm>
            <a:custGeom>
              <a:avLst/>
              <a:gdLst>
                <a:gd name="T0" fmla="*/ 2 w 69"/>
                <a:gd name="T1" fmla="*/ 0 h 24"/>
                <a:gd name="T2" fmla="*/ 2 w 69"/>
                <a:gd name="T3" fmla="*/ 0 h 24"/>
                <a:gd name="T4" fmla="*/ 2 w 69"/>
                <a:gd name="T5" fmla="*/ 0 h 24"/>
                <a:gd name="T6" fmla="*/ 1 w 69"/>
                <a:gd name="T7" fmla="*/ 0 h 24"/>
                <a:gd name="T8" fmla="*/ 1 w 69"/>
                <a:gd name="T9" fmla="*/ 0 h 24"/>
                <a:gd name="T10" fmla="*/ 1 w 69"/>
                <a:gd name="T11" fmla="*/ 0 h 24"/>
                <a:gd name="T12" fmla="*/ 1 w 69"/>
                <a:gd name="T13" fmla="*/ 0 h 24"/>
                <a:gd name="T14" fmla="*/ 1 w 69"/>
                <a:gd name="T15" fmla="*/ 0 h 24"/>
                <a:gd name="T16" fmla="*/ 1 w 69"/>
                <a:gd name="T17" fmla="*/ 0 h 24"/>
                <a:gd name="T18" fmla="*/ 1 w 69"/>
                <a:gd name="T19" fmla="*/ 0 h 24"/>
                <a:gd name="T20" fmla="*/ 0 w 69"/>
                <a:gd name="T21" fmla="*/ 0 h 24"/>
                <a:gd name="T22" fmla="*/ 1 w 69"/>
                <a:gd name="T23" fmla="*/ 0 h 24"/>
                <a:gd name="T24" fmla="*/ 1 w 69"/>
                <a:gd name="T25" fmla="*/ 0 h 24"/>
                <a:gd name="T26" fmla="*/ 1 w 69"/>
                <a:gd name="T27" fmla="*/ 0 h 24"/>
                <a:gd name="T28" fmla="*/ 1 w 69"/>
                <a:gd name="T29" fmla="*/ 0 h 24"/>
                <a:gd name="T30" fmla="*/ 1 w 69"/>
                <a:gd name="T31" fmla="*/ 0 h 24"/>
                <a:gd name="T32" fmla="*/ 2 w 69"/>
                <a:gd name="T33" fmla="*/ 0 h 24"/>
                <a:gd name="T34" fmla="*/ 2 w 69"/>
                <a:gd name="T35" fmla="*/ 0 h 24"/>
                <a:gd name="T36" fmla="*/ 2 w 69"/>
                <a:gd name="T37" fmla="*/ 0 h 24"/>
                <a:gd name="T38" fmla="*/ 2 w 69"/>
                <a:gd name="T39" fmla="*/ 0 h 24"/>
                <a:gd name="T40" fmla="*/ 2 w 69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24"/>
                <a:gd name="T65" fmla="*/ 69 w 69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24">
                  <a:moveTo>
                    <a:pt x="69" y="21"/>
                  </a:moveTo>
                  <a:lnTo>
                    <a:pt x="66" y="21"/>
                  </a:lnTo>
                  <a:lnTo>
                    <a:pt x="66" y="18"/>
                  </a:lnTo>
                  <a:lnTo>
                    <a:pt x="58" y="20"/>
                  </a:lnTo>
                  <a:lnTo>
                    <a:pt x="50" y="2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24" y="18"/>
                  </a:lnTo>
                  <a:lnTo>
                    <a:pt x="31" y="11"/>
                  </a:lnTo>
                  <a:lnTo>
                    <a:pt x="33" y="14"/>
                  </a:lnTo>
                  <a:lnTo>
                    <a:pt x="67" y="0"/>
                  </a:lnTo>
                  <a:lnTo>
                    <a:pt x="68" y="5"/>
                  </a:lnTo>
                  <a:lnTo>
                    <a:pt x="69" y="10"/>
                  </a:lnTo>
                  <a:lnTo>
                    <a:pt x="69" y="15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2413" y="2063"/>
              <a:ext cx="181" cy="76"/>
            </a:xfrm>
            <a:custGeom>
              <a:avLst/>
              <a:gdLst>
                <a:gd name="T0" fmla="*/ 5 w 363"/>
                <a:gd name="T1" fmla="*/ 1 h 152"/>
                <a:gd name="T2" fmla="*/ 5 w 363"/>
                <a:gd name="T3" fmla="*/ 1 h 152"/>
                <a:gd name="T4" fmla="*/ 5 w 363"/>
                <a:gd name="T5" fmla="*/ 1 h 152"/>
                <a:gd name="T6" fmla="*/ 5 w 363"/>
                <a:gd name="T7" fmla="*/ 1 h 152"/>
                <a:gd name="T8" fmla="*/ 5 w 363"/>
                <a:gd name="T9" fmla="*/ 1 h 152"/>
                <a:gd name="T10" fmla="*/ 4 w 363"/>
                <a:gd name="T11" fmla="*/ 1 h 152"/>
                <a:gd name="T12" fmla="*/ 4 w 363"/>
                <a:gd name="T13" fmla="*/ 1 h 152"/>
                <a:gd name="T14" fmla="*/ 4 w 363"/>
                <a:gd name="T15" fmla="*/ 1 h 152"/>
                <a:gd name="T16" fmla="*/ 4 w 363"/>
                <a:gd name="T17" fmla="*/ 1 h 152"/>
                <a:gd name="T18" fmla="*/ 3 w 363"/>
                <a:gd name="T19" fmla="*/ 1 h 152"/>
                <a:gd name="T20" fmla="*/ 3 w 363"/>
                <a:gd name="T21" fmla="*/ 1 h 152"/>
                <a:gd name="T22" fmla="*/ 3 w 363"/>
                <a:gd name="T23" fmla="*/ 1 h 152"/>
                <a:gd name="T24" fmla="*/ 3 w 363"/>
                <a:gd name="T25" fmla="*/ 1 h 152"/>
                <a:gd name="T26" fmla="*/ 3 w 363"/>
                <a:gd name="T27" fmla="*/ 2 h 152"/>
                <a:gd name="T28" fmla="*/ 2 w 363"/>
                <a:gd name="T29" fmla="*/ 2 h 152"/>
                <a:gd name="T30" fmla="*/ 2 w 363"/>
                <a:gd name="T31" fmla="*/ 2 h 152"/>
                <a:gd name="T32" fmla="*/ 2 w 363"/>
                <a:gd name="T33" fmla="*/ 2 h 152"/>
                <a:gd name="T34" fmla="*/ 2 w 363"/>
                <a:gd name="T35" fmla="*/ 2 h 152"/>
                <a:gd name="T36" fmla="*/ 1 w 363"/>
                <a:gd name="T37" fmla="*/ 2 h 152"/>
                <a:gd name="T38" fmla="*/ 1 w 363"/>
                <a:gd name="T39" fmla="*/ 2 h 152"/>
                <a:gd name="T40" fmla="*/ 1 w 363"/>
                <a:gd name="T41" fmla="*/ 2 h 152"/>
                <a:gd name="T42" fmla="*/ 1 w 363"/>
                <a:gd name="T43" fmla="*/ 2 h 152"/>
                <a:gd name="T44" fmla="*/ 1 w 363"/>
                <a:gd name="T45" fmla="*/ 2 h 152"/>
                <a:gd name="T46" fmla="*/ 0 w 363"/>
                <a:gd name="T47" fmla="*/ 2 h 152"/>
                <a:gd name="T48" fmla="*/ 0 w 363"/>
                <a:gd name="T49" fmla="*/ 2 h 152"/>
                <a:gd name="T50" fmla="*/ 0 w 363"/>
                <a:gd name="T51" fmla="*/ 2 h 152"/>
                <a:gd name="T52" fmla="*/ 0 w 363"/>
                <a:gd name="T53" fmla="*/ 1 h 152"/>
                <a:gd name="T54" fmla="*/ 0 w 363"/>
                <a:gd name="T55" fmla="*/ 1 h 152"/>
                <a:gd name="T56" fmla="*/ 0 w 363"/>
                <a:gd name="T57" fmla="*/ 1 h 152"/>
                <a:gd name="T58" fmla="*/ 0 w 363"/>
                <a:gd name="T59" fmla="*/ 1 h 152"/>
                <a:gd name="T60" fmla="*/ 0 w 363"/>
                <a:gd name="T61" fmla="*/ 0 h 152"/>
                <a:gd name="T62" fmla="*/ 0 w 363"/>
                <a:gd name="T63" fmla="*/ 0 h 152"/>
                <a:gd name="T64" fmla="*/ 0 w 363"/>
                <a:gd name="T65" fmla="*/ 0 h 152"/>
                <a:gd name="T66" fmla="*/ 0 w 363"/>
                <a:gd name="T67" fmla="*/ 0 h 152"/>
                <a:gd name="T68" fmla="*/ 1 w 363"/>
                <a:gd name="T69" fmla="*/ 0 h 152"/>
                <a:gd name="T70" fmla="*/ 1 w 363"/>
                <a:gd name="T71" fmla="*/ 0 h 152"/>
                <a:gd name="T72" fmla="*/ 1 w 363"/>
                <a:gd name="T73" fmla="*/ 0 h 152"/>
                <a:gd name="T74" fmla="*/ 2 w 363"/>
                <a:gd name="T75" fmla="*/ 0 h 152"/>
                <a:gd name="T76" fmla="*/ 2 w 363"/>
                <a:gd name="T77" fmla="*/ 0 h 152"/>
                <a:gd name="T78" fmla="*/ 2 w 363"/>
                <a:gd name="T79" fmla="*/ 0 h 152"/>
                <a:gd name="T80" fmla="*/ 3 w 363"/>
                <a:gd name="T81" fmla="*/ 0 h 152"/>
                <a:gd name="T82" fmla="*/ 3 w 363"/>
                <a:gd name="T83" fmla="*/ 0 h 152"/>
                <a:gd name="T84" fmla="*/ 3 w 363"/>
                <a:gd name="T85" fmla="*/ 1 h 152"/>
                <a:gd name="T86" fmla="*/ 3 w 363"/>
                <a:gd name="T87" fmla="*/ 1 h 152"/>
                <a:gd name="T88" fmla="*/ 4 w 363"/>
                <a:gd name="T89" fmla="*/ 1 h 152"/>
                <a:gd name="T90" fmla="*/ 4 w 363"/>
                <a:gd name="T91" fmla="*/ 1 h 152"/>
                <a:gd name="T92" fmla="*/ 4 w 363"/>
                <a:gd name="T93" fmla="*/ 1 h 152"/>
                <a:gd name="T94" fmla="*/ 4 w 363"/>
                <a:gd name="T95" fmla="*/ 1 h 152"/>
                <a:gd name="T96" fmla="*/ 5 w 363"/>
                <a:gd name="T97" fmla="*/ 1 h 152"/>
                <a:gd name="T98" fmla="*/ 5 w 363"/>
                <a:gd name="T99" fmla="*/ 1 h 152"/>
                <a:gd name="T100" fmla="*/ 5 w 363"/>
                <a:gd name="T101" fmla="*/ 1 h 152"/>
                <a:gd name="T102" fmla="*/ 5 w 363"/>
                <a:gd name="T103" fmla="*/ 1 h 152"/>
                <a:gd name="T104" fmla="*/ 5 w 363"/>
                <a:gd name="T105" fmla="*/ 1 h 152"/>
                <a:gd name="T106" fmla="*/ 5 w 363"/>
                <a:gd name="T107" fmla="*/ 1 h 152"/>
                <a:gd name="T108" fmla="*/ 5 w 363"/>
                <a:gd name="T109" fmla="*/ 1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3"/>
                <a:gd name="T166" fmla="*/ 0 h 152"/>
                <a:gd name="T167" fmla="*/ 363 w 363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3" h="152">
                  <a:moveTo>
                    <a:pt x="351" y="4"/>
                  </a:moveTo>
                  <a:lnTo>
                    <a:pt x="363" y="70"/>
                  </a:lnTo>
                  <a:lnTo>
                    <a:pt x="350" y="77"/>
                  </a:lnTo>
                  <a:lnTo>
                    <a:pt x="336" y="84"/>
                  </a:lnTo>
                  <a:lnTo>
                    <a:pt x="323" y="90"/>
                  </a:lnTo>
                  <a:lnTo>
                    <a:pt x="309" y="95"/>
                  </a:lnTo>
                  <a:lnTo>
                    <a:pt x="294" y="100"/>
                  </a:lnTo>
                  <a:lnTo>
                    <a:pt x="280" y="105"/>
                  </a:lnTo>
                  <a:lnTo>
                    <a:pt x="265" y="109"/>
                  </a:lnTo>
                  <a:lnTo>
                    <a:pt x="250" y="114"/>
                  </a:lnTo>
                  <a:lnTo>
                    <a:pt x="236" y="117"/>
                  </a:lnTo>
                  <a:lnTo>
                    <a:pt x="222" y="122"/>
                  </a:lnTo>
                  <a:lnTo>
                    <a:pt x="209" y="125"/>
                  </a:lnTo>
                  <a:lnTo>
                    <a:pt x="195" y="129"/>
                  </a:lnTo>
                  <a:lnTo>
                    <a:pt x="181" y="131"/>
                  </a:lnTo>
                  <a:lnTo>
                    <a:pt x="167" y="134"/>
                  </a:lnTo>
                  <a:lnTo>
                    <a:pt x="152" y="137"/>
                  </a:lnTo>
                  <a:lnTo>
                    <a:pt x="138" y="139"/>
                  </a:lnTo>
                  <a:lnTo>
                    <a:pt x="125" y="141"/>
                  </a:lnTo>
                  <a:lnTo>
                    <a:pt x="110" y="144"/>
                  </a:lnTo>
                  <a:lnTo>
                    <a:pt x="96" y="145"/>
                  </a:lnTo>
                  <a:lnTo>
                    <a:pt x="82" y="147"/>
                  </a:lnTo>
                  <a:lnTo>
                    <a:pt x="68" y="148"/>
                  </a:lnTo>
                  <a:lnTo>
                    <a:pt x="54" y="149"/>
                  </a:lnTo>
                  <a:lnTo>
                    <a:pt x="40" y="151"/>
                  </a:lnTo>
                  <a:lnTo>
                    <a:pt x="27" y="152"/>
                  </a:lnTo>
                  <a:lnTo>
                    <a:pt x="20" y="115"/>
                  </a:lnTo>
                  <a:lnTo>
                    <a:pt x="15" y="78"/>
                  </a:lnTo>
                  <a:lnTo>
                    <a:pt x="9" y="42"/>
                  </a:lnTo>
                  <a:lnTo>
                    <a:pt x="0" y="5"/>
                  </a:lnTo>
                  <a:lnTo>
                    <a:pt x="5" y="0"/>
                  </a:lnTo>
                  <a:lnTo>
                    <a:pt x="24" y="0"/>
                  </a:lnTo>
                  <a:lnTo>
                    <a:pt x="43" y="0"/>
                  </a:lnTo>
                  <a:lnTo>
                    <a:pt x="62" y="0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19" y="0"/>
                  </a:lnTo>
                  <a:lnTo>
                    <a:pt x="138" y="0"/>
                  </a:lnTo>
                  <a:lnTo>
                    <a:pt x="158" y="0"/>
                  </a:lnTo>
                  <a:lnTo>
                    <a:pt x="176" y="0"/>
                  </a:lnTo>
                  <a:lnTo>
                    <a:pt x="196" y="0"/>
                  </a:lnTo>
                  <a:lnTo>
                    <a:pt x="214" y="0"/>
                  </a:lnTo>
                  <a:lnTo>
                    <a:pt x="234" y="1"/>
                  </a:lnTo>
                  <a:lnTo>
                    <a:pt x="252" y="1"/>
                  </a:lnTo>
                  <a:lnTo>
                    <a:pt x="272" y="1"/>
                  </a:lnTo>
                  <a:lnTo>
                    <a:pt x="290" y="1"/>
                  </a:lnTo>
                  <a:lnTo>
                    <a:pt x="310" y="2"/>
                  </a:lnTo>
                  <a:lnTo>
                    <a:pt x="315" y="1"/>
                  </a:lnTo>
                  <a:lnTo>
                    <a:pt x="320" y="1"/>
                  </a:lnTo>
                  <a:lnTo>
                    <a:pt x="325" y="2"/>
                  </a:lnTo>
                  <a:lnTo>
                    <a:pt x="331" y="3"/>
                  </a:lnTo>
                  <a:lnTo>
                    <a:pt x="335" y="3"/>
                  </a:lnTo>
                  <a:lnTo>
                    <a:pt x="341" y="4"/>
                  </a:lnTo>
                  <a:lnTo>
                    <a:pt x="346" y="4"/>
                  </a:lnTo>
                  <a:lnTo>
                    <a:pt x="351" y="4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2626" y="1458"/>
              <a:ext cx="280" cy="145"/>
            </a:xfrm>
            <a:custGeom>
              <a:avLst/>
              <a:gdLst>
                <a:gd name="T0" fmla="*/ 7 w 561"/>
                <a:gd name="T1" fmla="*/ 0 h 242"/>
                <a:gd name="T2" fmla="*/ 7 w 561"/>
                <a:gd name="T3" fmla="*/ 1 h 242"/>
                <a:gd name="T4" fmla="*/ 7 w 561"/>
                <a:gd name="T5" fmla="*/ 2 h 242"/>
                <a:gd name="T6" fmla="*/ 7 w 561"/>
                <a:gd name="T7" fmla="*/ 4 h 242"/>
                <a:gd name="T8" fmla="*/ 8 w 561"/>
                <a:gd name="T9" fmla="*/ 5 h 242"/>
                <a:gd name="T10" fmla="*/ 8 w 561"/>
                <a:gd name="T11" fmla="*/ 7 h 242"/>
                <a:gd name="T12" fmla="*/ 8 w 561"/>
                <a:gd name="T13" fmla="*/ 8 h 242"/>
                <a:gd name="T14" fmla="*/ 8 w 561"/>
                <a:gd name="T15" fmla="*/ 10 h 242"/>
                <a:gd name="T16" fmla="*/ 8 w 561"/>
                <a:gd name="T17" fmla="*/ 11 h 242"/>
                <a:gd name="T18" fmla="*/ 8 w 561"/>
                <a:gd name="T19" fmla="*/ 11 h 242"/>
                <a:gd name="T20" fmla="*/ 7 w 561"/>
                <a:gd name="T21" fmla="*/ 11 h 242"/>
                <a:gd name="T22" fmla="*/ 7 w 561"/>
                <a:gd name="T23" fmla="*/ 11 h 242"/>
                <a:gd name="T24" fmla="*/ 6 w 561"/>
                <a:gd name="T25" fmla="*/ 11 h 242"/>
                <a:gd name="T26" fmla="*/ 6 w 561"/>
                <a:gd name="T27" fmla="*/ 11 h 242"/>
                <a:gd name="T28" fmla="*/ 5 w 561"/>
                <a:gd name="T29" fmla="*/ 11 h 242"/>
                <a:gd name="T30" fmla="*/ 5 w 561"/>
                <a:gd name="T31" fmla="*/ 11 h 242"/>
                <a:gd name="T32" fmla="*/ 4 w 561"/>
                <a:gd name="T33" fmla="*/ 11 h 242"/>
                <a:gd name="T34" fmla="*/ 3 w 561"/>
                <a:gd name="T35" fmla="*/ 11 h 242"/>
                <a:gd name="T36" fmla="*/ 3 w 561"/>
                <a:gd name="T37" fmla="*/ 11 h 242"/>
                <a:gd name="T38" fmla="*/ 2 w 561"/>
                <a:gd name="T39" fmla="*/ 11 h 242"/>
                <a:gd name="T40" fmla="*/ 2 w 561"/>
                <a:gd name="T41" fmla="*/ 11 h 242"/>
                <a:gd name="T42" fmla="*/ 1 w 561"/>
                <a:gd name="T43" fmla="*/ 11 h 242"/>
                <a:gd name="T44" fmla="*/ 1 w 561"/>
                <a:gd name="T45" fmla="*/ 11 h 242"/>
                <a:gd name="T46" fmla="*/ 0 w 561"/>
                <a:gd name="T47" fmla="*/ 11 h 242"/>
                <a:gd name="T48" fmla="*/ 0 w 561"/>
                <a:gd name="T49" fmla="*/ 11 h 242"/>
                <a:gd name="T50" fmla="*/ 0 w 561"/>
                <a:gd name="T51" fmla="*/ 8 h 242"/>
                <a:gd name="T52" fmla="*/ 0 w 561"/>
                <a:gd name="T53" fmla="*/ 6 h 242"/>
                <a:gd name="T54" fmla="*/ 0 w 561"/>
                <a:gd name="T55" fmla="*/ 3 h 242"/>
                <a:gd name="T56" fmla="*/ 0 w 561"/>
                <a:gd name="T57" fmla="*/ 1 h 242"/>
                <a:gd name="T58" fmla="*/ 0 w 561"/>
                <a:gd name="T59" fmla="*/ 1 h 242"/>
                <a:gd name="T60" fmla="*/ 0 w 561"/>
                <a:gd name="T61" fmla="*/ 1 h 242"/>
                <a:gd name="T62" fmla="*/ 0 w 561"/>
                <a:gd name="T63" fmla="*/ 1 h 242"/>
                <a:gd name="T64" fmla="*/ 0 w 561"/>
                <a:gd name="T65" fmla="*/ 1 h 242"/>
                <a:gd name="T66" fmla="*/ 0 w 561"/>
                <a:gd name="T67" fmla="*/ 1 h 242"/>
                <a:gd name="T68" fmla="*/ 0 w 561"/>
                <a:gd name="T69" fmla="*/ 1 h 242"/>
                <a:gd name="T70" fmla="*/ 0 w 561"/>
                <a:gd name="T71" fmla="*/ 1 h 242"/>
                <a:gd name="T72" fmla="*/ 0 w 561"/>
                <a:gd name="T73" fmla="*/ 1 h 242"/>
                <a:gd name="T74" fmla="*/ 1 w 561"/>
                <a:gd name="T75" fmla="*/ 1 h 242"/>
                <a:gd name="T76" fmla="*/ 1 w 561"/>
                <a:gd name="T77" fmla="*/ 1 h 242"/>
                <a:gd name="T78" fmla="*/ 1 w 561"/>
                <a:gd name="T79" fmla="*/ 1 h 242"/>
                <a:gd name="T80" fmla="*/ 2 w 561"/>
                <a:gd name="T81" fmla="*/ 1 h 242"/>
                <a:gd name="T82" fmla="*/ 2 w 561"/>
                <a:gd name="T83" fmla="*/ 1 h 242"/>
                <a:gd name="T84" fmla="*/ 3 w 561"/>
                <a:gd name="T85" fmla="*/ 1 h 242"/>
                <a:gd name="T86" fmla="*/ 3 w 561"/>
                <a:gd name="T87" fmla="*/ 1 h 242"/>
                <a:gd name="T88" fmla="*/ 3 w 561"/>
                <a:gd name="T89" fmla="*/ 1 h 242"/>
                <a:gd name="T90" fmla="*/ 4 w 561"/>
                <a:gd name="T91" fmla="*/ 1 h 242"/>
                <a:gd name="T92" fmla="*/ 4 w 561"/>
                <a:gd name="T93" fmla="*/ 1 h 242"/>
                <a:gd name="T94" fmla="*/ 5 w 561"/>
                <a:gd name="T95" fmla="*/ 0 h 242"/>
                <a:gd name="T96" fmla="*/ 5 w 561"/>
                <a:gd name="T97" fmla="*/ 0 h 242"/>
                <a:gd name="T98" fmla="*/ 5 w 561"/>
                <a:gd name="T99" fmla="*/ 0 h 242"/>
                <a:gd name="T100" fmla="*/ 6 w 561"/>
                <a:gd name="T101" fmla="*/ 0 h 242"/>
                <a:gd name="T102" fmla="*/ 6 w 561"/>
                <a:gd name="T103" fmla="*/ 0 h 242"/>
                <a:gd name="T104" fmla="*/ 7 w 561"/>
                <a:gd name="T105" fmla="*/ 0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1"/>
                <a:gd name="T160" fmla="*/ 0 h 242"/>
                <a:gd name="T161" fmla="*/ 561 w 561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1" h="242">
                  <a:moveTo>
                    <a:pt x="453" y="0"/>
                  </a:moveTo>
                  <a:lnTo>
                    <a:pt x="470" y="27"/>
                  </a:lnTo>
                  <a:lnTo>
                    <a:pt x="486" y="56"/>
                  </a:lnTo>
                  <a:lnTo>
                    <a:pt x="501" y="86"/>
                  </a:lnTo>
                  <a:lnTo>
                    <a:pt x="515" y="115"/>
                  </a:lnTo>
                  <a:lnTo>
                    <a:pt x="528" y="145"/>
                  </a:lnTo>
                  <a:lnTo>
                    <a:pt x="540" y="174"/>
                  </a:lnTo>
                  <a:lnTo>
                    <a:pt x="551" y="202"/>
                  </a:lnTo>
                  <a:lnTo>
                    <a:pt x="561" y="231"/>
                  </a:lnTo>
                  <a:lnTo>
                    <a:pt x="526" y="231"/>
                  </a:lnTo>
                  <a:lnTo>
                    <a:pt x="493" y="232"/>
                  </a:lnTo>
                  <a:lnTo>
                    <a:pt x="458" y="232"/>
                  </a:lnTo>
                  <a:lnTo>
                    <a:pt x="424" y="233"/>
                  </a:lnTo>
                  <a:lnTo>
                    <a:pt x="390" y="233"/>
                  </a:lnTo>
                  <a:lnTo>
                    <a:pt x="356" y="235"/>
                  </a:lnTo>
                  <a:lnTo>
                    <a:pt x="321" y="235"/>
                  </a:lnTo>
                  <a:lnTo>
                    <a:pt x="286" y="236"/>
                  </a:lnTo>
                  <a:lnTo>
                    <a:pt x="253" y="236"/>
                  </a:lnTo>
                  <a:lnTo>
                    <a:pt x="218" y="237"/>
                  </a:lnTo>
                  <a:lnTo>
                    <a:pt x="184" y="238"/>
                  </a:lnTo>
                  <a:lnTo>
                    <a:pt x="149" y="238"/>
                  </a:lnTo>
                  <a:lnTo>
                    <a:pt x="115" y="239"/>
                  </a:lnTo>
                  <a:lnTo>
                    <a:pt x="81" y="240"/>
                  </a:lnTo>
                  <a:lnTo>
                    <a:pt x="47" y="240"/>
                  </a:lnTo>
                  <a:lnTo>
                    <a:pt x="12" y="242"/>
                  </a:lnTo>
                  <a:lnTo>
                    <a:pt x="6" y="185"/>
                  </a:lnTo>
                  <a:lnTo>
                    <a:pt x="4" y="125"/>
                  </a:lnTo>
                  <a:lnTo>
                    <a:pt x="2" y="65"/>
                  </a:lnTo>
                  <a:lnTo>
                    <a:pt x="0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40" y="5"/>
                  </a:lnTo>
                  <a:lnTo>
                    <a:pt x="65" y="4"/>
                  </a:lnTo>
                  <a:lnTo>
                    <a:pt x="92" y="4"/>
                  </a:lnTo>
                  <a:lnTo>
                    <a:pt x="117" y="3"/>
                  </a:lnTo>
                  <a:lnTo>
                    <a:pt x="144" y="3"/>
                  </a:lnTo>
                  <a:lnTo>
                    <a:pt x="169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47" y="1"/>
                  </a:lnTo>
                  <a:lnTo>
                    <a:pt x="273" y="1"/>
                  </a:lnTo>
                  <a:lnTo>
                    <a:pt x="299" y="1"/>
                  </a:lnTo>
                  <a:lnTo>
                    <a:pt x="324" y="0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2634" y="1611"/>
              <a:ext cx="247" cy="126"/>
            </a:xfrm>
            <a:custGeom>
              <a:avLst/>
              <a:gdLst>
                <a:gd name="T0" fmla="*/ 3 w 561"/>
                <a:gd name="T1" fmla="*/ 0 h 242"/>
                <a:gd name="T2" fmla="*/ 4 w 561"/>
                <a:gd name="T3" fmla="*/ 1 h 242"/>
                <a:gd name="T4" fmla="*/ 4 w 561"/>
                <a:gd name="T5" fmla="*/ 1 h 242"/>
                <a:gd name="T6" fmla="*/ 4 w 561"/>
                <a:gd name="T7" fmla="*/ 2 h 242"/>
                <a:gd name="T8" fmla="*/ 4 w 561"/>
                <a:gd name="T9" fmla="*/ 2 h 242"/>
                <a:gd name="T10" fmla="*/ 4 w 561"/>
                <a:gd name="T11" fmla="*/ 3 h 242"/>
                <a:gd name="T12" fmla="*/ 4 w 561"/>
                <a:gd name="T13" fmla="*/ 3 h 242"/>
                <a:gd name="T14" fmla="*/ 4 w 561"/>
                <a:gd name="T15" fmla="*/ 4 h 242"/>
                <a:gd name="T16" fmla="*/ 4 w 561"/>
                <a:gd name="T17" fmla="*/ 5 h 242"/>
                <a:gd name="T18" fmla="*/ 4 w 561"/>
                <a:gd name="T19" fmla="*/ 5 h 242"/>
                <a:gd name="T20" fmla="*/ 4 w 561"/>
                <a:gd name="T21" fmla="*/ 5 h 242"/>
                <a:gd name="T22" fmla="*/ 3 w 561"/>
                <a:gd name="T23" fmla="*/ 5 h 242"/>
                <a:gd name="T24" fmla="*/ 3 w 561"/>
                <a:gd name="T25" fmla="*/ 5 h 242"/>
                <a:gd name="T26" fmla="*/ 3 w 561"/>
                <a:gd name="T27" fmla="*/ 5 h 242"/>
                <a:gd name="T28" fmla="*/ 3 w 561"/>
                <a:gd name="T29" fmla="*/ 5 h 242"/>
                <a:gd name="T30" fmla="*/ 2 w 561"/>
                <a:gd name="T31" fmla="*/ 5 h 242"/>
                <a:gd name="T32" fmla="*/ 2 w 561"/>
                <a:gd name="T33" fmla="*/ 5 h 242"/>
                <a:gd name="T34" fmla="*/ 2 w 561"/>
                <a:gd name="T35" fmla="*/ 5 h 242"/>
                <a:gd name="T36" fmla="*/ 2 w 561"/>
                <a:gd name="T37" fmla="*/ 5 h 242"/>
                <a:gd name="T38" fmla="*/ 1 w 561"/>
                <a:gd name="T39" fmla="*/ 5 h 242"/>
                <a:gd name="T40" fmla="*/ 1 w 561"/>
                <a:gd name="T41" fmla="*/ 5 h 242"/>
                <a:gd name="T42" fmla="*/ 1 w 561"/>
                <a:gd name="T43" fmla="*/ 5 h 242"/>
                <a:gd name="T44" fmla="*/ 0 w 561"/>
                <a:gd name="T45" fmla="*/ 5 h 242"/>
                <a:gd name="T46" fmla="*/ 0 w 561"/>
                <a:gd name="T47" fmla="*/ 5 h 242"/>
                <a:gd name="T48" fmla="*/ 0 w 561"/>
                <a:gd name="T49" fmla="*/ 5 h 242"/>
                <a:gd name="T50" fmla="*/ 0 w 561"/>
                <a:gd name="T51" fmla="*/ 4 h 242"/>
                <a:gd name="T52" fmla="*/ 0 w 561"/>
                <a:gd name="T53" fmla="*/ 3 h 242"/>
                <a:gd name="T54" fmla="*/ 0 w 561"/>
                <a:gd name="T55" fmla="*/ 2 h 242"/>
                <a:gd name="T56" fmla="*/ 0 w 561"/>
                <a:gd name="T57" fmla="*/ 1 h 242"/>
                <a:gd name="T58" fmla="*/ 0 w 561"/>
                <a:gd name="T59" fmla="*/ 1 h 242"/>
                <a:gd name="T60" fmla="*/ 0 w 561"/>
                <a:gd name="T61" fmla="*/ 1 h 242"/>
                <a:gd name="T62" fmla="*/ 0 w 561"/>
                <a:gd name="T63" fmla="*/ 1 h 242"/>
                <a:gd name="T64" fmla="*/ 0 w 561"/>
                <a:gd name="T65" fmla="*/ 1 h 242"/>
                <a:gd name="T66" fmla="*/ 0 w 561"/>
                <a:gd name="T67" fmla="*/ 1 h 242"/>
                <a:gd name="T68" fmla="*/ 0 w 561"/>
                <a:gd name="T69" fmla="*/ 1 h 242"/>
                <a:gd name="T70" fmla="*/ 0 w 561"/>
                <a:gd name="T71" fmla="*/ 1 h 242"/>
                <a:gd name="T72" fmla="*/ 0 w 561"/>
                <a:gd name="T73" fmla="*/ 1 h 242"/>
                <a:gd name="T74" fmla="*/ 0 w 561"/>
                <a:gd name="T75" fmla="*/ 1 h 242"/>
                <a:gd name="T76" fmla="*/ 1 w 561"/>
                <a:gd name="T77" fmla="*/ 1 h 242"/>
                <a:gd name="T78" fmla="*/ 1 w 561"/>
                <a:gd name="T79" fmla="*/ 1 h 242"/>
                <a:gd name="T80" fmla="*/ 1 w 561"/>
                <a:gd name="T81" fmla="*/ 1 h 242"/>
                <a:gd name="T82" fmla="*/ 1 w 561"/>
                <a:gd name="T83" fmla="*/ 1 h 242"/>
                <a:gd name="T84" fmla="*/ 1 w 561"/>
                <a:gd name="T85" fmla="*/ 1 h 242"/>
                <a:gd name="T86" fmla="*/ 2 w 561"/>
                <a:gd name="T87" fmla="*/ 1 h 242"/>
                <a:gd name="T88" fmla="*/ 2 w 561"/>
                <a:gd name="T89" fmla="*/ 1 h 242"/>
                <a:gd name="T90" fmla="*/ 2 w 561"/>
                <a:gd name="T91" fmla="*/ 1 h 242"/>
                <a:gd name="T92" fmla="*/ 2 w 561"/>
                <a:gd name="T93" fmla="*/ 1 h 242"/>
                <a:gd name="T94" fmla="*/ 2 w 561"/>
                <a:gd name="T95" fmla="*/ 0 h 242"/>
                <a:gd name="T96" fmla="*/ 3 w 561"/>
                <a:gd name="T97" fmla="*/ 0 h 242"/>
                <a:gd name="T98" fmla="*/ 3 w 561"/>
                <a:gd name="T99" fmla="*/ 0 h 242"/>
                <a:gd name="T100" fmla="*/ 3 w 561"/>
                <a:gd name="T101" fmla="*/ 0 h 242"/>
                <a:gd name="T102" fmla="*/ 3 w 561"/>
                <a:gd name="T103" fmla="*/ 0 h 242"/>
                <a:gd name="T104" fmla="*/ 3 w 561"/>
                <a:gd name="T105" fmla="*/ 0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1"/>
                <a:gd name="T160" fmla="*/ 0 h 242"/>
                <a:gd name="T161" fmla="*/ 561 w 561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1" h="242">
                  <a:moveTo>
                    <a:pt x="453" y="0"/>
                  </a:moveTo>
                  <a:lnTo>
                    <a:pt x="470" y="27"/>
                  </a:lnTo>
                  <a:lnTo>
                    <a:pt x="486" y="56"/>
                  </a:lnTo>
                  <a:lnTo>
                    <a:pt x="501" y="86"/>
                  </a:lnTo>
                  <a:lnTo>
                    <a:pt x="515" y="115"/>
                  </a:lnTo>
                  <a:lnTo>
                    <a:pt x="528" y="145"/>
                  </a:lnTo>
                  <a:lnTo>
                    <a:pt x="540" y="174"/>
                  </a:lnTo>
                  <a:lnTo>
                    <a:pt x="551" y="202"/>
                  </a:lnTo>
                  <a:lnTo>
                    <a:pt x="561" y="231"/>
                  </a:lnTo>
                  <a:lnTo>
                    <a:pt x="526" y="231"/>
                  </a:lnTo>
                  <a:lnTo>
                    <a:pt x="493" y="232"/>
                  </a:lnTo>
                  <a:lnTo>
                    <a:pt x="458" y="232"/>
                  </a:lnTo>
                  <a:lnTo>
                    <a:pt x="424" y="233"/>
                  </a:lnTo>
                  <a:lnTo>
                    <a:pt x="390" y="233"/>
                  </a:lnTo>
                  <a:lnTo>
                    <a:pt x="356" y="235"/>
                  </a:lnTo>
                  <a:lnTo>
                    <a:pt x="321" y="235"/>
                  </a:lnTo>
                  <a:lnTo>
                    <a:pt x="286" y="236"/>
                  </a:lnTo>
                  <a:lnTo>
                    <a:pt x="253" y="236"/>
                  </a:lnTo>
                  <a:lnTo>
                    <a:pt x="218" y="237"/>
                  </a:lnTo>
                  <a:lnTo>
                    <a:pt x="184" y="238"/>
                  </a:lnTo>
                  <a:lnTo>
                    <a:pt x="149" y="238"/>
                  </a:lnTo>
                  <a:lnTo>
                    <a:pt x="115" y="239"/>
                  </a:lnTo>
                  <a:lnTo>
                    <a:pt x="81" y="240"/>
                  </a:lnTo>
                  <a:lnTo>
                    <a:pt x="47" y="240"/>
                  </a:lnTo>
                  <a:lnTo>
                    <a:pt x="12" y="242"/>
                  </a:lnTo>
                  <a:lnTo>
                    <a:pt x="6" y="185"/>
                  </a:lnTo>
                  <a:lnTo>
                    <a:pt x="4" y="125"/>
                  </a:lnTo>
                  <a:lnTo>
                    <a:pt x="2" y="65"/>
                  </a:lnTo>
                  <a:lnTo>
                    <a:pt x="0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40" y="5"/>
                  </a:lnTo>
                  <a:lnTo>
                    <a:pt x="65" y="4"/>
                  </a:lnTo>
                  <a:lnTo>
                    <a:pt x="92" y="4"/>
                  </a:lnTo>
                  <a:lnTo>
                    <a:pt x="117" y="3"/>
                  </a:lnTo>
                  <a:lnTo>
                    <a:pt x="144" y="3"/>
                  </a:lnTo>
                  <a:lnTo>
                    <a:pt x="169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47" y="1"/>
                  </a:lnTo>
                  <a:lnTo>
                    <a:pt x="273" y="1"/>
                  </a:lnTo>
                  <a:lnTo>
                    <a:pt x="299" y="1"/>
                  </a:lnTo>
                  <a:lnTo>
                    <a:pt x="324" y="0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 rot="10800000" flipH="1">
              <a:off x="2625" y="1745"/>
              <a:ext cx="282" cy="136"/>
            </a:xfrm>
            <a:custGeom>
              <a:avLst/>
              <a:gdLst>
                <a:gd name="T0" fmla="*/ 8 w 561"/>
                <a:gd name="T1" fmla="*/ 0 h 242"/>
                <a:gd name="T2" fmla="*/ 8 w 561"/>
                <a:gd name="T3" fmla="*/ 1 h 242"/>
                <a:gd name="T4" fmla="*/ 8 w 561"/>
                <a:gd name="T5" fmla="*/ 2 h 242"/>
                <a:gd name="T6" fmla="*/ 8 w 561"/>
                <a:gd name="T7" fmla="*/ 2 h 242"/>
                <a:gd name="T8" fmla="*/ 9 w 561"/>
                <a:gd name="T9" fmla="*/ 4 h 242"/>
                <a:gd name="T10" fmla="*/ 9 w 561"/>
                <a:gd name="T11" fmla="*/ 4 h 242"/>
                <a:gd name="T12" fmla="*/ 9 w 561"/>
                <a:gd name="T13" fmla="*/ 6 h 242"/>
                <a:gd name="T14" fmla="*/ 9 w 561"/>
                <a:gd name="T15" fmla="*/ 6 h 242"/>
                <a:gd name="T16" fmla="*/ 9 w 561"/>
                <a:gd name="T17" fmla="*/ 7 h 242"/>
                <a:gd name="T18" fmla="*/ 9 w 561"/>
                <a:gd name="T19" fmla="*/ 7 h 242"/>
                <a:gd name="T20" fmla="*/ 8 w 561"/>
                <a:gd name="T21" fmla="*/ 7 h 242"/>
                <a:gd name="T22" fmla="*/ 8 w 561"/>
                <a:gd name="T23" fmla="*/ 7 h 242"/>
                <a:gd name="T24" fmla="*/ 7 w 561"/>
                <a:gd name="T25" fmla="*/ 7 h 242"/>
                <a:gd name="T26" fmla="*/ 7 w 561"/>
                <a:gd name="T27" fmla="*/ 7 h 242"/>
                <a:gd name="T28" fmla="*/ 6 w 561"/>
                <a:gd name="T29" fmla="*/ 7 h 242"/>
                <a:gd name="T30" fmla="*/ 6 w 561"/>
                <a:gd name="T31" fmla="*/ 7 h 242"/>
                <a:gd name="T32" fmla="*/ 5 w 561"/>
                <a:gd name="T33" fmla="*/ 7 h 242"/>
                <a:gd name="T34" fmla="*/ 4 w 561"/>
                <a:gd name="T35" fmla="*/ 7 h 242"/>
                <a:gd name="T36" fmla="*/ 4 w 561"/>
                <a:gd name="T37" fmla="*/ 7 h 242"/>
                <a:gd name="T38" fmla="*/ 3 w 561"/>
                <a:gd name="T39" fmla="*/ 7 h 242"/>
                <a:gd name="T40" fmla="*/ 3 w 561"/>
                <a:gd name="T41" fmla="*/ 7 h 242"/>
                <a:gd name="T42" fmla="*/ 2 w 561"/>
                <a:gd name="T43" fmla="*/ 7 h 242"/>
                <a:gd name="T44" fmla="*/ 2 w 561"/>
                <a:gd name="T45" fmla="*/ 7 h 242"/>
                <a:gd name="T46" fmla="*/ 1 w 561"/>
                <a:gd name="T47" fmla="*/ 7 h 242"/>
                <a:gd name="T48" fmla="*/ 1 w 561"/>
                <a:gd name="T49" fmla="*/ 7 h 242"/>
                <a:gd name="T50" fmla="*/ 1 w 561"/>
                <a:gd name="T51" fmla="*/ 6 h 242"/>
                <a:gd name="T52" fmla="*/ 1 w 561"/>
                <a:gd name="T53" fmla="*/ 4 h 242"/>
                <a:gd name="T54" fmla="*/ 1 w 561"/>
                <a:gd name="T55" fmla="*/ 2 h 242"/>
                <a:gd name="T56" fmla="*/ 0 w 561"/>
                <a:gd name="T57" fmla="*/ 1 h 242"/>
                <a:gd name="T58" fmla="*/ 1 w 561"/>
                <a:gd name="T59" fmla="*/ 1 h 242"/>
                <a:gd name="T60" fmla="*/ 1 w 561"/>
                <a:gd name="T61" fmla="*/ 1 h 242"/>
                <a:gd name="T62" fmla="*/ 1 w 561"/>
                <a:gd name="T63" fmla="*/ 1 h 242"/>
                <a:gd name="T64" fmla="*/ 1 w 561"/>
                <a:gd name="T65" fmla="*/ 1 h 242"/>
                <a:gd name="T66" fmla="*/ 1 w 561"/>
                <a:gd name="T67" fmla="*/ 1 h 242"/>
                <a:gd name="T68" fmla="*/ 1 w 561"/>
                <a:gd name="T69" fmla="*/ 1 h 242"/>
                <a:gd name="T70" fmla="*/ 1 w 561"/>
                <a:gd name="T71" fmla="*/ 1 h 242"/>
                <a:gd name="T72" fmla="*/ 1 w 561"/>
                <a:gd name="T73" fmla="*/ 1 h 242"/>
                <a:gd name="T74" fmla="*/ 2 w 561"/>
                <a:gd name="T75" fmla="*/ 1 h 242"/>
                <a:gd name="T76" fmla="*/ 2 w 561"/>
                <a:gd name="T77" fmla="*/ 1 h 242"/>
                <a:gd name="T78" fmla="*/ 2 w 561"/>
                <a:gd name="T79" fmla="*/ 1 h 242"/>
                <a:gd name="T80" fmla="*/ 3 w 561"/>
                <a:gd name="T81" fmla="*/ 1 h 242"/>
                <a:gd name="T82" fmla="*/ 3 w 561"/>
                <a:gd name="T83" fmla="*/ 1 h 242"/>
                <a:gd name="T84" fmla="*/ 4 w 561"/>
                <a:gd name="T85" fmla="*/ 1 h 242"/>
                <a:gd name="T86" fmla="*/ 4 w 561"/>
                <a:gd name="T87" fmla="*/ 1 h 242"/>
                <a:gd name="T88" fmla="*/ 4 w 561"/>
                <a:gd name="T89" fmla="*/ 1 h 242"/>
                <a:gd name="T90" fmla="*/ 5 w 561"/>
                <a:gd name="T91" fmla="*/ 1 h 242"/>
                <a:gd name="T92" fmla="*/ 5 w 561"/>
                <a:gd name="T93" fmla="*/ 1 h 242"/>
                <a:gd name="T94" fmla="*/ 6 w 561"/>
                <a:gd name="T95" fmla="*/ 0 h 242"/>
                <a:gd name="T96" fmla="*/ 6 w 561"/>
                <a:gd name="T97" fmla="*/ 0 h 242"/>
                <a:gd name="T98" fmla="*/ 6 w 561"/>
                <a:gd name="T99" fmla="*/ 0 h 242"/>
                <a:gd name="T100" fmla="*/ 7 w 561"/>
                <a:gd name="T101" fmla="*/ 0 h 242"/>
                <a:gd name="T102" fmla="*/ 7 w 561"/>
                <a:gd name="T103" fmla="*/ 0 h 242"/>
                <a:gd name="T104" fmla="*/ 8 w 561"/>
                <a:gd name="T105" fmla="*/ 0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1"/>
                <a:gd name="T160" fmla="*/ 0 h 242"/>
                <a:gd name="T161" fmla="*/ 561 w 561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1" h="242">
                  <a:moveTo>
                    <a:pt x="453" y="0"/>
                  </a:moveTo>
                  <a:lnTo>
                    <a:pt x="470" y="27"/>
                  </a:lnTo>
                  <a:lnTo>
                    <a:pt x="486" y="56"/>
                  </a:lnTo>
                  <a:lnTo>
                    <a:pt x="501" y="86"/>
                  </a:lnTo>
                  <a:lnTo>
                    <a:pt x="515" y="115"/>
                  </a:lnTo>
                  <a:lnTo>
                    <a:pt x="528" y="145"/>
                  </a:lnTo>
                  <a:lnTo>
                    <a:pt x="540" y="174"/>
                  </a:lnTo>
                  <a:lnTo>
                    <a:pt x="551" y="202"/>
                  </a:lnTo>
                  <a:lnTo>
                    <a:pt x="561" y="231"/>
                  </a:lnTo>
                  <a:lnTo>
                    <a:pt x="526" y="231"/>
                  </a:lnTo>
                  <a:lnTo>
                    <a:pt x="493" y="232"/>
                  </a:lnTo>
                  <a:lnTo>
                    <a:pt x="458" y="232"/>
                  </a:lnTo>
                  <a:lnTo>
                    <a:pt x="424" y="233"/>
                  </a:lnTo>
                  <a:lnTo>
                    <a:pt x="390" y="233"/>
                  </a:lnTo>
                  <a:lnTo>
                    <a:pt x="356" y="235"/>
                  </a:lnTo>
                  <a:lnTo>
                    <a:pt x="321" y="235"/>
                  </a:lnTo>
                  <a:lnTo>
                    <a:pt x="286" y="236"/>
                  </a:lnTo>
                  <a:lnTo>
                    <a:pt x="253" y="236"/>
                  </a:lnTo>
                  <a:lnTo>
                    <a:pt x="218" y="237"/>
                  </a:lnTo>
                  <a:lnTo>
                    <a:pt x="184" y="238"/>
                  </a:lnTo>
                  <a:lnTo>
                    <a:pt x="149" y="238"/>
                  </a:lnTo>
                  <a:lnTo>
                    <a:pt x="115" y="239"/>
                  </a:lnTo>
                  <a:lnTo>
                    <a:pt x="81" y="240"/>
                  </a:lnTo>
                  <a:lnTo>
                    <a:pt x="47" y="240"/>
                  </a:lnTo>
                  <a:lnTo>
                    <a:pt x="12" y="242"/>
                  </a:lnTo>
                  <a:lnTo>
                    <a:pt x="6" y="185"/>
                  </a:lnTo>
                  <a:lnTo>
                    <a:pt x="4" y="125"/>
                  </a:lnTo>
                  <a:lnTo>
                    <a:pt x="2" y="65"/>
                  </a:lnTo>
                  <a:lnTo>
                    <a:pt x="0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40" y="5"/>
                  </a:lnTo>
                  <a:lnTo>
                    <a:pt x="65" y="4"/>
                  </a:lnTo>
                  <a:lnTo>
                    <a:pt x="92" y="4"/>
                  </a:lnTo>
                  <a:lnTo>
                    <a:pt x="117" y="3"/>
                  </a:lnTo>
                  <a:lnTo>
                    <a:pt x="144" y="3"/>
                  </a:lnTo>
                  <a:lnTo>
                    <a:pt x="169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47" y="1"/>
                  </a:lnTo>
                  <a:lnTo>
                    <a:pt x="273" y="1"/>
                  </a:lnTo>
                  <a:lnTo>
                    <a:pt x="299" y="1"/>
                  </a:lnTo>
                  <a:lnTo>
                    <a:pt x="324" y="0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 rot="10696984" flipH="1">
              <a:off x="2400" y="1899"/>
              <a:ext cx="388" cy="146"/>
            </a:xfrm>
            <a:custGeom>
              <a:avLst/>
              <a:gdLst>
                <a:gd name="T0" fmla="*/ 49 w 561"/>
                <a:gd name="T1" fmla="*/ 0 h 242"/>
                <a:gd name="T2" fmla="*/ 52 w 561"/>
                <a:gd name="T3" fmla="*/ 1 h 242"/>
                <a:gd name="T4" fmla="*/ 53 w 561"/>
                <a:gd name="T5" fmla="*/ 3 h 242"/>
                <a:gd name="T6" fmla="*/ 55 w 561"/>
                <a:gd name="T7" fmla="*/ 4 h 242"/>
                <a:gd name="T8" fmla="*/ 57 w 561"/>
                <a:gd name="T9" fmla="*/ 5 h 242"/>
                <a:gd name="T10" fmla="*/ 57 w 561"/>
                <a:gd name="T11" fmla="*/ 7 h 242"/>
                <a:gd name="T12" fmla="*/ 59 w 561"/>
                <a:gd name="T13" fmla="*/ 8 h 242"/>
                <a:gd name="T14" fmla="*/ 61 w 561"/>
                <a:gd name="T15" fmla="*/ 10 h 242"/>
                <a:gd name="T16" fmla="*/ 62 w 561"/>
                <a:gd name="T17" fmla="*/ 11 h 242"/>
                <a:gd name="T18" fmla="*/ 57 w 561"/>
                <a:gd name="T19" fmla="*/ 11 h 242"/>
                <a:gd name="T20" fmla="*/ 54 w 561"/>
                <a:gd name="T21" fmla="*/ 11 h 242"/>
                <a:gd name="T22" fmla="*/ 50 w 561"/>
                <a:gd name="T23" fmla="*/ 11 h 242"/>
                <a:gd name="T24" fmla="*/ 46 w 561"/>
                <a:gd name="T25" fmla="*/ 11 h 242"/>
                <a:gd name="T26" fmla="*/ 43 w 561"/>
                <a:gd name="T27" fmla="*/ 11 h 242"/>
                <a:gd name="T28" fmla="*/ 39 w 561"/>
                <a:gd name="T29" fmla="*/ 11 h 242"/>
                <a:gd name="T30" fmla="*/ 35 w 561"/>
                <a:gd name="T31" fmla="*/ 11 h 242"/>
                <a:gd name="T32" fmla="*/ 32 w 561"/>
                <a:gd name="T33" fmla="*/ 11 h 242"/>
                <a:gd name="T34" fmla="*/ 28 w 561"/>
                <a:gd name="T35" fmla="*/ 11 h 242"/>
                <a:gd name="T36" fmla="*/ 24 w 561"/>
                <a:gd name="T37" fmla="*/ 11 h 242"/>
                <a:gd name="T38" fmla="*/ 20 w 561"/>
                <a:gd name="T39" fmla="*/ 11 h 242"/>
                <a:gd name="T40" fmla="*/ 17 w 561"/>
                <a:gd name="T41" fmla="*/ 11 h 242"/>
                <a:gd name="T42" fmla="*/ 12 w 561"/>
                <a:gd name="T43" fmla="*/ 11 h 242"/>
                <a:gd name="T44" fmla="*/ 9 w 561"/>
                <a:gd name="T45" fmla="*/ 11 h 242"/>
                <a:gd name="T46" fmla="*/ 6 w 561"/>
                <a:gd name="T47" fmla="*/ 11 h 242"/>
                <a:gd name="T48" fmla="*/ 1 w 561"/>
                <a:gd name="T49" fmla="*/ 11 h 242"/>
                <a:gd name="T50" fmla="*/ 1 w 561"/>
                <a:gd name="T51" fmla="*/ 9 h 242"/>
                <a:gd name="T52" fmla="*/ 1 w 561"/>
                <a:gd name="T53" fmla="*/ 6 h 242"/>
                <a:gd name="T54" fmla="*/ 1 w 561"/>
                <a:gd name="T55" fmla="*/ 3 h 242"/>
                <a:gd name="T56" fmla="*/ 0 w 561"/>
                <a:gd name="T57" fmla="*/ 1 h 242"/>
                <a:gd name="T58" fmla="*/ 1 w 561"/>
                <a:gd name="T59" fmla="*/ 1 h 242"/>
                <a:gd name="T60" fmla="*/ 1 w 561"/>
                <a:gd name="T61" fmla="*/ 1 h 242"/>
                <a:gd name="T62" fmla="*/ 1 w 561"/>
                <a:gd name="T63" fmla="*/ 1 h 242"/>
                <a:gd name="T64" fmla="*/ 2 w 561"/>
                <a:gd name="T65" fmla="*/ 1 h 242"/>
                <a:gd name="T66" fmla="*/ 3 w 561"/>
                <a:gd name="T67" fmla="*/ 1 h 242"/>
                <a:gd name="T68" fmla="*/ 3 w 561"/>
                <a:gd name="T69" fmla="*/ 1 h 242"/>
                <a:gd name="T70" fmla="*/ 4 w 561"/>
                <a:gd name="T71" fmla="*/ 1 h 242"/>
                <a:gd name="T72" fmla="*/ 4 w 561"/>
                <a:gd name="T73" fmla="*/ 1 h 242"/>
                <a:gd name="T74" fmla="*/ 7 w 561"/>
                <a:gd name="T75" fmla="*/ 1 h 242"/>
                <a:gd name="T76" fmla="*/ 10 w 561"/>
                <a:gd name="T77" fmla="*/ 1 h 242"/>
                <a:gd name="T78" fmla="*/ 13 w 561"/>
                <a:gd name="T79" fmla="*/ 1 h 242"/>
                <a:gd name="T80" fmla="*/ 16 w 561"/>
                <a:gd name="T81" fmla="*/ 1 h 242"/>
                <a:gd name="T82" fmla="*/ 19 w 561"/>
                <a:gd name="T83" fmla="*/ 1 h 242"/>
                <a:gd name="T84" fmla="*/ 21 w 561"/>
                <a:gd name="T85" fmla="*/ 1 h 242"/>
                <a:gd name="T86" fmla="*/ 24 w 561"/>
                <a:gd name="T87" fmla="*/ 1 h 242"/>
                <a:gd name="T88" fmla="*/ 27 w 561"/>
                <a:gd name="T89" fmla="*/ 1 h 242"/>
                <a:gd name="T90" fmla="*/ 30 w 561"/>
                <a:gd name="T91" fmla="*/ 1 h 242"/>
                <a:gd name="T92" fmla="*/ 33 w 561"/>
                <a:gd name="T93" fmla="*/ 1 h 242"/>
                <a:gd name="T94" fmla="*/ 35 w 561"/>
                <a:gd name="T95" fmla="*/ 0 h 242"/>
                <a:gd name="T96" fmla="*/ 38 w 561"/>
                <a:gd name="T97" fmla="*/ 0 h 242"/>
                <a:gd name="T98" fmla="*/ 41 w 561"/>
                <a:gd name="T99" fmla="*/ 0 h 242"/>
                <a:gd name="T100" fmla="*/ 44 w 561"/>
                <a:gd name="T101" fmla="*/ 0 h 242"/>
                <a:gd name="T102" fmla="*/ 47 w 561"/>
                <a:gd name="T103" fmla="*/ 0 h 242"/>
                <a:gd name="T104" fmla="*/ 49 w 561"/>
                <a:gd name="T105" fmla="*/ 0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1"/>
                <a:gd name="T160" fmla="*/ 0 h 242"/>
                <a:gd name="T161" fmla="*/ 561 w 561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1" h="242">
                  <a:moveTo>
                    <a:pt x="453" y="0"/>
                  </a:moveTo>
                  <a:lnTo>
                    <a:pt x="470" y="27"/>
                  </a:lnTo>
                  <a:lnTo>
                    <a:pt x="486" y="56"/>
                  </a:lnTo>
                  <a:lnTo>
                    <a:pt x="501" y="86"/>
                  </a:lnTo>
                  <a:lnTo>
                    <a:pt x="515" y="115"/>
                  </a:lnTo>
                  <a:lnTo>
                    <a:pt x="528" y="145"/>
                  </a:lnTo>
                  <a:lnTo>
                    <a:pt x="540" y="174"/>
                  </a:lnTo>
                  <a:lnTo>
                    <a:pt x="551" y="202"/>
                  </a:lnTo>
                  <a:lnTo>
                    <a:pt x="561" y="231"/>
                  </a:lnTo>
                  <a:lnTo>
                    <a:pt x="526" y="231"/>
                  </a:lnTo>
                  <a:lnTo>
                    <a:pt x="493" y="232"/>
                  </a:lnTo>
                  <a:lnTo>
                    <a:pt x="458" y="232"/>
                  </a:lnTo>
                  <a:lnTo>
                    <a:pt x="424" y="233"/>
                  </a:lnTo>
                  <a:lnTo>
                    <a:pt x="390" y="233"/>
                  </a:lnTo>
                  <a:lnTo>
                    <a:pt x="356" y="235"/>
                  </a:lnTo>
                  <a:lnTo>
                    <a:pt x="321" y="235"/>
                  </a:lnTo>
                  <a:lnTo>
                    <a:pt x="286" y="236"/>
                  </a:lnTo>
                  <a:lnTo>
                    <a:pt x="253" y="236"/>
                  </a:lnTo>
                  <a:lnTo>
                    <a:pt x="218" y="237"/>
                  </a:lnTo>
                  <a:lnTo>
                    <a:pt x="184" y="238"/>
                  </a:lnTo>
                  <a:lnTo>
                    <a:pt x="149" y="238"/>
                  </a:lnTo>
                  <a:lnTo>
                    <a:pt x="115" y="239"/>
                  </a:lnTo>
                  <a:lnTo>
                    <a:pt x="81" y="240"/>
                  </a:lnTo>
                  <a:lnTo>
                    <a:pt x="47" y="240"/>
                  </a:lnTo>
                  <a:lnTo>
                    <a:pt x="12" y="242"/>
                  </a:lnTo>
                  <a:lnTo>
                    <a:pt x="6" y="185"/>
                  </a:lnTo>
                  <a:lnTo>
                    <a:pt x="4" y="125"/>
                  </a:lnTo>
                  <a:lnTo>
                    <a:pt x="2" y="65"/>
                  </a:lnTo>
                  <a:lnTo>
                    <a:pt x="0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40" y="5"/>
                  </a:lnTo>
                  <a:lnTo>
                    <a:pt x="65" y="4"/>
                  </a:lnTo>
                  <a:lnTo>
                    <a:pt x="92" y="4"/>
                  </a:lnTo>
                  <a:lnTo>
                    <a:pt x="117" y="3"/>
                  </a:lnTo>
                  <a:lnTo>
                    <a:pt x="144" y="3"/>
                  </a:lnTo>
                  <a:lnTo>
                    <a:pt x="169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47" y="1"/>
                  </a:lnTo>
                  <a:lnTo>
                    <a:pt x="273" y="1"/>
                  </a:lnTo>
                  <a:lnTo>
                    <a:pt x="299" y="1"/>
                  </a:lnTo>
                  <a:lnTo>
                    <a:pt x="324" y="0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 rot="10800000" flipH="1">
              <a:off x="2272" y="1803"/>
              <a:ext cx="441" cy="78"/>
            </a:xfrm>
            <a:custGeom>
              <a:avLst/>
              <a:gdLst>
                <a:gd name="T0" fmla="*/ 107 w 561"/>
                <a:gd name="T1" fmla="*/ 0 h 242"/>
                <a:gd name="T2" fmla="*/ 111 w 561"/>
                <a:gd name="T3" fmla="*/ 0 h 242"/>
                <a:gd name="T4" fmla="*/ 115 w 561"/>
                <a:gd name="T5" fmla="*/ 0 h 242"/>
                <a:gd name="T6" fmla="*/ 119 w 561"/>
                <a:gd name="T7" fmla="*/ 0 h 242"/>
                <a:gd name="T8" fmla="*/ 122 w 561"/>
                <a:gd name="T9" fmla="*/ 0 h 242"/>
                <a:gd name="T10" fmla="*/ 124 w 561"/>
                <a:gd name="T11" fmla="*/ 0 h 242"/>
                <a:gd name="T12" fmla="*/ 127 w 561"/>
                <a:gd name="T13" fmla="*/ 0 h 242"/>
                <a:gd name="T14" fmla="*/ 130 w 561"/>
                <a:gd name="T15" fmla="*/ 0 h 242"/>
                <a:gd name="T16" fmla="*/ 133 w 561"/>
                <a:gd name="T17" fmla="*/ 0 h 242"/>
                <a:gd name="T18" fmla="*/ 123 w 561"/>
                <a:gd name="T19" fmla="*/ 0 h 242"/>
                <a:gd name="T20" fmla="*/ 117 w 561"/>
                <a:gd name="T21" fmla="*/ 0 h 242"/>
                <a:gd name="T22" fmla="*/ 108 w 561"/>
                <a:gd name="T23" fmla="*/ 0 h 242"/>
                <a:gd name="T24" fmla="*/ 100 w 561"/>
                <a:gd name="T25" fmla="*/ 0 h 242"/>
                <a:gd name="T26" fmla="*/ 92 w 561"/>
                <a:gd name="T27" fmla="*/ 0 h 242"/>
                <a:gd name="T28" fmla="*/ 84 w 561"/>
                <a:gd name="T29" fmla="*/ 0 h 242"/>
                <a:gd name="T30" fmla="*/ 76 w 561"/>
                <a:gd name="T31" fmla="*/ 0 h 242"/>
                <a:gd name="T32" fmla="*/ 68 w 561"/>
                <a:gd name="T33" fmla="*/ 0 h 242"/>
                <a:gd name="T34" fmla="*/ 60 w 561"/>
                <a:gd name="T35" fmla="*/ 0 h 242"/>
                <a:gd name="T36" fmla="*/ 51 w 561"/>
                <a:gd name="T37" fmla="*/ 0 h 242"/>
                <a:gd name="T38" fmla="*/ 44 w 561"/>
                <a:gd name="T39" fmla="*/ 0 h 242"/>
                <a:gd name="T40" fmla="*/ 35 w 561"/>
                <a:gd name="T41" fmla="*/ 0 h 242"/>
                <a:gd name="T42" fmla="*/ 28 w 561"/>
                <a:gd name="T43" fmla="*/ 0 h 242"/>
                <a:gd name="T44" fmla="*/ 19 w 561"/>
                <a:gd name="T45" fmla="*/ 0 h 242"/>
                <a:gd name="T46" fmla="*/ 11 w 561"/>
                <a:gd name="T47" fmla="*/ 0 h 242"/>
                <a:gd name="T48" fmla="*/ 3 w 561"/>
                <a:gd name="T49" fmla="*/ 0 h 242"/>
                <a:gd name="T50" fmla="*/ 2 w 561"/>
                <a:gd name="T51" fmla="*/ 0 h 242"/>
                <a:gd name="T52" fmla="*/ 2 w 561"/>
                <a:gd name="T53" fmla="*/ 0 h 242"/>
                <a:gd name="T54" fmla="*/ 2 w 561"/>
                <a:gd name="T55" fmla="*/ 0 h 242"/>
                <a:gd name="T56" fmla="*/ 0 w 561"/>
                <a:gd name="T57" fmla="*/ 0 h 242"/>
                <a:gd name="T58" fmla="*/ 2 w 561"/>
                <a:gd name="T59" fmla="*/ 0 h 242"/>
                <a:gd name="T60" fmla="*/ 2 w 561"/>
                <a:gd name="T61" fmla="*/ 0 h 242"/>
                <a:gd name="T62" fmla="*/ 4 w 561"/>
                <a:gd name="T63" fmla="*/ 0 h 242"/>
                <a:gd name="T64" fmla="*/ 5 w 561"/>
                <a:gd name="T65" fmla="*/ 0 h 242"/>
                <a:gd name="T66" fmla="*/ 6 w 561"/>
                <a:gd name="T67" fmla="*/ 0 h 242"/>
                <a:gd name="T68" fmla="*/ 7 w 561"/>
                <a:gd name="T69" fmla="*/ 0 h 242"/>
                <a:gd name="T70" fmla="*/ 8 w 561"/>
                <a:gd name="T71" fmla="*/ 0 h 242"/>
                <a:gd name="T72" fmla="*/ 9 w 561"/>
                <a:gd name="T73" fmla="*/ 0 h 242"/>
                <a:gd name="T74" fmla="*/ 15 w 561"/>
                <a:gd name="T75" fmla="*/ 0 h 242"/>
                <a:gd name="T76" fmla="*/ 22 w 561"/>
                <a:gd name="T77" fmla="*/ 0 h 242"/>
                <a:gd name="T78" fmla="*/ 28 w 561"/>
                <a:gd name="T79" fmla="*/ 0 h 242"/>
                <a:gd name="T80" fmla="*/ 34 w 561"/>
                <a:gd name="T81" fmla="*/ 0 h 242"/>
                <a:gd name="T82" fmla="*/ 40 w 561"/>
                <a:gd name="T83" fmla="*/ 0 h 242"/>
                <a:gd name="T84" fmla="*/ 46 w 561"/>
                <a:gd name="T85" fmla="*/ 0 h 242"/>
                <a:gd name="T86" fmla="*/ 53 w 561"/>
                <a:gd name="T87" fmla="*/ 0 h 242"/>
                <a:gd name="T88" fmla="*/ 58 w 561"/>
                <a:gd name="T89" fmla="*/ 0 h 242"/>
                <a:gd name="T90" fmla="*/ 65 w 561"/>
                <a:gd name="T91" fmla="*/ 0 h 242"/>
                <a:gd name="T92" fmla="*/ 71 w 561"/>
                <a:gd name="T93" fmla="*/ 0 h 242"/>
                <a:gd name="T94" fmla="*/ 76 w 561"/>
                <a:gd name="T95" fmla="*/ 0 h 242"/>
                <a:gd name="T96" fmla="*/ 83 w 561"/>
                <a:gd name="T97" fmla="*/ 0 h 242"/>
                <a:gd name="T98" fmla="*/ 89 w 561"/>
                <a:gd name="T99" fmla="*/ 0 h 242"/>
                <a:gd name="T100" fmla="*/ 94 w 561"/>
                <a:gd name="T101" fmla="*/ 0 h 242"/>
                <a:gd name="T102" fmla="*/ 101 w 561"/>
                <a:gd name="T103" fmla="*/ 0 h 242"/>
                <a:gd name="T104" fmla="*/ 107 w 561"/>
                <a:gd name="T105" fmla="*/ 0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1"/>
                <a:gd name="T160" fmla="*/ 0 h 242"/>
                <a:gd name="T161" fmla="*/ 561 w 561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1" h="242">
                  <a:moveTo>
                    <a:pt x="453" y="0"/>
                  </a:moveTo>
                  <a:lnTo>
                    <a:pt x="470" y="27"/>
                  </a:lnTo>
                  <a:lnTo>
                    <a:pt x="486" y="56"/>
                  </a:lnTo>
                  <a:lnTo>
                    <a:pt x="501" y="86"/>
                  </a:lnTo>
                  <a:lnTo>
                    <a:pt x="515" y="115"/>
                  </a:lnTo>
                  <a:lnTo>
                    <a:pt x="528" y="145"/>
                  </a:lnTo>
                  <a:lnTo>
                    <a:pt x="540" y="174"/>
                  </a:lnTo>
                  <a:lnTo>
                    <a:pt x="551" y="202"/>
                  </a:lnTo>
                  <a:lnTo>
                    <a:pt x="561" y="231"/>
                  </a:lnTo>
                  <a:lnTo>
                    <a:pt x="526" y="231"/>
                  </a:lnTo>
                  <a:lnTo>
                    <a:pt x="493" y="232"/>
                  </a:lnTo>
                  <a:lnTo>
                    <a:pt x="458" y="232"/>
                  </a:lnTo>
                  <a:lnTo>
                    <a:pt x="424" y="233"/>
                  </a:lnTo>
                  <a:lnTo>
                    <a:pt x="390" y="233"/>
                  </a:lnTo>
                  <a:lnTo>
                    <a:pt x="356" y="235"/>
                  </a:lnTo>
                  <a:lnTo>
                    <a:pt x="321" y="235"/>
                  </a:lnTo>
                  <a:lnTo>
                    <a:pt x="286" y="236"/>
                  </a:lnTo>
                  <a:lnTo>
                    <a:pt x="253" y="236"/>
                  </a:lnTo>
                  <a:lnTo>
                    <a:pt x="218" y="237"/>
                  </a:lnTo>
                  <a:lnTo>
                    <a:pt x="184" y="238"/>
                  </a:lnTo>
                  <a:lnTo>
                    <a:pt x="149" y="238"/>
                  </a:lnTo>
                  <a:lnTo>
                    <a:pt x="115" y="239"/>
                  </a:lnTo>
                  <a:lnTo>
                    <a:pt x="81" y="240"/>
                  </a:lnTo>
                  <a:lnTo>
                    <a:pt x="47" y="240"/>
                  </a:lnTo>
                  <a:lnTo>
                    <a:pt x="12" y="242"/>
                  </a:lnTo>
                  <a:lnTo>
                    <a:pt x="6" y="185"/>
                  </a:lnTo>
                  <a:lnTo>
                    <a:pt x="4" y="125"/>
                  </a:lnTo>
                  <a:lnTo>
                    <a:pt x="2" y="65"/>
                  </a:lnTo>
                  <a:lnTo>
                    <a:pt x="0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40" y="5"/>
                  </a:lnTo>
                  <a:lnTo>
                    <a:pt x="65" y="4"/>
                  </a:lnTo>
                  <a:lnTo>
                    <a:pt x="92" y="4"/>
                  </a:lnTo>
                  <a:lnTo>
                    <a:pt x="117" y="3"/>
                  </a:lnTo>
                  <a:lnTo>
                    <a:pt x="144" y="3"/>
                  </a:lnTo>
                  <a:lnTo>
                    <a:pt x="169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47" y="1"/>
                  </a:lnTo>
                  <a:lnTo>
                    <a:pt x="273" y="1"/>
                  </a:lnTo>
                  <a:lnTo>
                    <a:pt x="299" y="1"/>
                  </a:lnTo>
                  <a:lnTo>
                    <a:pt x="324" y="0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 rot="10480909" flipH="1">
              <a:off x="2287" y="1848"/>
              <a:ext cx="282" cy="46"/>
            </a:xfrm>
            <a:custGeom>
              <a:avLst/>
              <a:gdLst>
                <a:gd name="T0" fmla="*/ 8 w 561"/>
                <a:gd name="T1" fmla="*/ 0 h 242"/>
                <a:gd name="T2" fmla="*/ 8 w 561"/>
                <a:gd name="T3" fmla="*/ 0 h 242"/>
                <a:gd name="T4" fmla="*/ 8 w 561"/>
                <a:gd name="T5" fmla="*/ 0 h 242"/>
                <a:gd name="T6" fmla="*/ 8 w 561"/>
                <a:gd name="T7" fmla="*/ 0 h 242"/>
                <a:gd name="T8" fmla="*/ 9 w 561"/>
                <a:gd name="T9" fmla="*/ 0 h 242"/>
                <a:gd name="T10" fmla="*/ 9 w 561"/>
                <a:gd name="T11" fmla="*/ 0 h 242"/>
                <a:gd name="T12" fmla="*/ 9 w 561"/>
                <a:gd name="T13" fmla="*/ 0 h 242"/>
                <a:gd name="T14" fmla="*/ 9 w 561"/>
                <a:gd name="T15" fmla="*/ 0 h 242"/>
                <a:gd name="T16" fmla="*/ 9 w 561"/>
                <a:gd name="T17" fmla="*/ 0 h 242"/>
                <a:gd name="T18" fmla="*/ 9 w 561"/>
                <a:gd name="T19" fmla="*/ 0 h 242"/>
                <a:gd name="T20" fmla="*/ 8 w 561"/>
                <a:gd name="T21" fmla="*/ 0 h 242"/>
                <a:gd name="T22" fmla="*/ 8 w 561"/>
                <a:gd name="T23" fmla="*/ 0 h 242"/>
                <a:gd name="T24" fmla="*/ 7 w 561"/>
                <a:gd name="T25" fmla="*/ 0 h 242"/>
                <a:gd name="T26" fmla="*/ 7 w 561"/>
                <a:gd name="T27" fmla="*/ 0 h 242"/>
                <a:gd name="T28" fmla="*/ 6 w 561"/>
                <a:gd name="T29" fmla="*/ 0 h 242"/>
                <a:gd name="T30" fmla="*/ 6 w 561"/>
                <a:gd name="T31" fmla="*/ 0 h 242"/>
                <a:gd name="T32" fmla="*/ 5 w 561"/>
                <a:gd name="T33" fmla="*/ 0 h 242"/>
                <a:gd name="T34" fmla="*/ 4 w 561"/>
                <a:gd name="T35" fmla="*/ 0 h 242"/>
                <a:gd name="T36" fmla="*/ 4 w 561"/>
                <a:gd name="T37" fmla="*/ 0 h 242"/>
                <a:gd name="T38" fmla="*/ 3 w 561"/>
                <a:gd name="T39" fmla="*/ 0 h 242"/>
                <a:gd name="T40" fmla="*/ 3 w 561"/>
                <a:gd name="T41" fmla="*/ 0 h 242"/>
                <a:gd name="T42" fmla="*/ 2 w 561"/>
                <a:gd name="T43" fmla="*/ 0 h 242"/>
                <a:gd name="T44" fmla="*/ 2 w 561"/>
                <a:gd name="T45" fmla="*/ 0 h 242"/>
                <a:gd name="T46" fmla="*/ 1 w 561"/>
                <a:gd name="T47" fmla="*/ 0 h 242"/>
                <a:gd name="T48" fmla="*/ 1 w 561"/>
                <a:gd name="T49" fmla="*/ 0 h 242"/>
                <a:gd name="T50" fmla="*/ 1 w 561"/>
                <a:gd name="T51" fmla="*/ 0 h 242"/>
                <a:gd name="T52" fmla="*/ 1 w 561"/>
                <a:gd name="T53" fmla="*/ 0 h 242"/>
                <a:gd name="T54" fmla="*/ 1 w 561"/>
                <a:gd name="T55" fmla="*/ 0 h 242"/>
                <a:gd name="T56" fmla="*/ 0 w 561"/>
                <a:gd name="T57" fmla="*/ 0 h 242"/>
                <a:gd name="T58" fmla="*/ 1 w 561"/>
                <a:gd name="T59" fmla="*/ 0 h 242"/>
                <a:gd name="T60" fmla="*/ 1 w 561"/>
                <a:gd name="T61" fmla="*/ 0 h 242"/>
                <a:gd name="T62" fmla="*/ 1 w 561"/>
                <a:gd name="T63" fmla="*/ 0 h 242"/>
                <a:gd name="T64" fmla="*/ 1 w 561"/>
                <a:gd name="T65" fmla="*/ 0 h 242"/>
                <a:gd name="T66" fmla="*/ 1 w 561"/>
                <a:gd name="T67" fmla="*/ 0 h 242"/>
                <a:gd name="T68" fmla="*/ 1 w 561"/>
                <a:gd name="T69" fmla="*/ 0 h 242"/>
                <a:gd name="T70" fmla="*/ 1 w 561"/>
                <a:gd name="T71" fmla="*/ 0 h 242"/>
                <a:gd name="T72" fmla="*/ 1 w 561"/>
                <a:gd name="T73" fmla="*/ 0 h 242"/>
                <a:gd name="T74" fmla="*/ 2 w 561"/>
                <a:gd name="T75" fmla="*/ 0 h 242"/>
                <a:gd name="T76" fmla="*/ 2 w 561"/>
                <a:gd name="T77" fmla="*/ 0 h 242"/>
                <a:gd name="T78" fmla="*/ 2 w 561"/>
                <a:gd name="T79" fmla="*/ 0 h 242"/>
                <a:gd name="T80" fmla="*/ 3 w 561"/>
                <a:gd name="T81" fmla="*/ 0 h 242"/>
                <a:gd name="T82" fmla="*/ 3 w 561"/>
                <a:gd name="T83" fmla="*/ 0 h 242"/>
                <a:gd name="T84" fmla="*/ 4 w 561"/>
                <a:gd name="T85" fmla="*/ 0 h 242"/>
                <a:gd name="T86" fmla="*/ 4 w 561"/>
                <a:gd name="T87" fmla="*/ 0 h 242"/>
                <a:gd name="T88" fmla="*/ 4 w 561"/>
                <a:gd name="T89" fmla="*/ 0 h 242"/>
                <a:gd name="T90" fmla="*/ 5 w 561"/>
                <a:gd name="T91" fmla="*/ 0 h 242"/>
                <a:gd name="T92" fmla="*/ 5 w 561"/>
                <a:gd name="T93" fmla="*/ 0 h 242"/>
                <a:gd name="T94" fmla="*/ 6 w 561"/>
                <a:gd name="T95" fmla="*/ 0 h 242"/>
                <a:gd name="T96" fmla="*/ 6 w 561"/>
                <a:gd name="T97" fmla="*/ 0 h 242"/>
                <a:gd name="T98" fmla="*/ 6 w 561"/>
                <a:gd name="T99" fmla="*/ 0 h 242"/>
                <a:gd name="T100" fmla="*/ 7 w 561"/>
                <a:gd name="T101" fmla="*/ 0 h 242"/>
                <a:gd name="T102" fmla="*/ 7 w 561"/>
                <a:gd name="T103" fmla="*/ 0 h 242"/>
                <a:gd name="T104" fmla="*/ 8 w 561"/>
                <a:gd name="T105" fmla="*/ 0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1"/>
                <a:gd name="T160" fmla="*/ 0 h 242"/>
                <a:gd name="T161" fmla="*/ 561 w 561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1" h="242">
                  <a:moveTo>
                    <a:pt x="453" y="0"/>
                  </a:moveTo>
                  <a:lnTo>
                    <a:pt x="470" y="27"/>
                  </a:lnTo>
                  <a:lnTo>
                    <a:pt x="486" y="56"/>
                  </a:lnTo>
                  <a:lnTo>
                    <a:pt x="501" y="86"/>
                  </a:lnTo>
                  <a:lnTo>
                    <a:pt x="515" y="115"/>
                  </a:lnTo>
                  <a:lnTo>
                    <a:pt x="528" y="145"/>
                  </a:lnTo>
                  <a:lnTo>
                    <a:pt x="540" y="174"/>
                  </a:lnTo>
                  <a:lnTo>
                    <a:pt x="551" y="202"/>
                  </a:lnTo>
                  <a:lnTo>
                    <a:pt x="561" y="231"/>
                  </a:lnTo>
                  <a:lnTo>
                    <a:pt x="526" y="231"/>
                  </a:lnTo>
                  <a:lnTo>
                    <a:pt x="493" y="232"/>
                  </a:lnTo>
                  <a:lnTo>
                    <a:pt x="458" y="232"/>
                  </a:lnTo>
                  <a:lnTo>
                    <a:pt x="424" y="233"/>
                  </a:lnTo>
                  <a:lnTo>
                    <a:pt x="390" y="233"/>
                  </a:lnTo>
                  <a:lnTo>
                    <a:pt x="356" y="235"/>
                  </a:lnTo>
                  <a:lnTo>
                    <a:pt x="321" y="235"/>
                  </a:lnTo>
                  <a:lnTo>
                    <a:pt x="286" y="236"/>
                  </a:lnTo>
                  <a:lnTo>
                    <a:pt x="253" y="236"/>
                  </a:lnTo>
                  <a:lnTo>
                    <a:pt x="218" y="237"/>
                  </a:lnTo>
                  <a:lnTo>
                    <a:pt x="184" y="238"/>
                  </a:lnTo>
                  <a:lnTo>
                    <a:pt x="149" y="238"/>
                  </a:lnTo>
                  <a:lnTo>
                    <a:pt x="115" y="239"/>
                  </a:lnTo>
                  <a:lnTo>
                    <a:pt x="81" y="240"/>
                  </a:lnTo>
                  <a:lnTo>
                    <a:pt x="47" y="240"/>
                  </a:lnTo>
                  <a:lnTo>
                    <a:pt x="12" y="242"/>
                  </a:lnTo>
                  <a:lnTo>
                    <a:pt x="6" y="185"/>
                  </a:lnTo>
                  <a:lnTo>
                    <a:pt x="4" y="125"/>
                  </a:lnTo>
                  <a:lnTo>
                    <a:pt x="2" y="65"/>
                  </a:lnTo>
                  <a:lnTo>
                    <a:pt x="0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40" y="5"/>
                  </a:lnTo>
                  <a:lnTo>
                    <a:pt x="65" y="4"/>
                  </a:lnTo>
                  <a:lnTo>
                    <a:pt x="92" y="4"/>
                  </a:lnTo>
                  <a:lnTo>
                    <a:pt x="117" y="3"/>
                  </a:lnTo>
                  <a:lnTo>
                    <a:pt x="144" y="3"/>
                  </a:lnTo>
                  <a:lnTo>
                    <a:pt x="169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47" y="1"/>
                  </a:lnTo>
                  <a:lnTo>
                    <a:pt x="273" y="1"/>
                  </a:lnTo>
                  <a:lnTo>
                    <a:pt x="299" y="1"/>
                  </a:lnTo>
                  <a:lnTo>
                    <a:pt x="324" y="0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 rot="10800000" flipH="1">
              <a:off x="2336" y="1914"/>
              <a:ext cx="82" cy="44"/>
            </a:xfrm>
            <a:custGeom>
              <a:avLst/>
              <a:gdLst>
                <a:gd name="T0" fmla="*/ 0 w 561"/>
                <a:gd name="T1" fmla="*/ 0 h 242"/>
                <a:gd name="T2" fmla="*/ 0 w 561"/>
                <a:gd name="T3" fmla="*/ 0 h 242"/>
                <a:gd name="T4" fmla="*/ 0 w 561"/>
                <a:gd name="T5" fmla="*/ 0 h 242"/>
                <a:gd name="T6" fmla="*/ 0 w 561"/>
                <a:gd name="T7" fmla="*/ 0 h 242"/>
                <a:gd name="T8" fmla="*/ 0 w 561"/>
                <a:gd name="T9" fmla="*/ 0 h 242"/>
                <a:gd name="T10" fmla="*/ 0 w 561"/>
                <a:gd name="T11" fmla="*/ 0 h 242"/>
                <a:gd name="T12" fmla="*/ 0 w 561"/>
                <a:gd name="T13" fmla="*/ 0 h 242"/>
                <a:gd name="T14" fmla="*/ 0 w 561"/>
                <a:gd name="T15" fmla="*/ 0 h 242"/>
                <a:gd name="T16" fmla="*/ 0 w 561"/>
                <a:gd name="T17" fmla="*/ 0 h 242"/>
                <a:gd name="T18" fmla="*/ 0 w 561"/>
                <a:gd name="T19" fmla="*/ 0 h 242"/>
                <a:gd name="T20" fmla="*/ 0 w 561"/>
                <a:gd name="T21" fmla="*/ 0 h 242"/>
                <a:gd name="T22" fmla="*/ 0 w 561"/>
                <a:gd name="T23" fmla="*/ 0 h 242"/>
                <a:gd name="T24" fmla="*/ 0 w 561"/>
                <a:gd name="T25" fmla="*/ 0 h 242"/>
                <a:gd name="T26" fmla="*/ 0 w 561"/>
                <a:gd name="T27" fmla="*/ 0 h 242"/>
                <a:gd name="T28" fmla="*/ 0 w 561"/>
                <a:gd name="T29" fmla="*/ 0 h 242"/>
                <a:gd name="T30" fmla="*/ 0 w 561"/>
                <a:gd name="T31" fmla="*/ 0 h 242"/>
                <a:gd name="T32" fmla="*/ 0 w 561"/>
                <a:gd name="T33" fmla="*/ 0 h 242"/>
                <a:gd name="T34" fmla="*/ 0 w 561"/>
                <a:gd name="T35" fmla="*/ 0 h 242"/>
                <a:gd name="T36" fmla="*/ 0 w 561"/>
                <a:gd name="T37" fmla="*/ 0 h 242"/>
                <a:gd name="T38" fmla="*/ 0 w 561"/>
                <a:gd name="T39" fmla="*/ 0 h 242"/>
                <a:gd name="T40" fmla="*/ 0 w 561"/>
                <a:gd name="T41" fmla="*/ 0 h 242"/>
                <a:gd name="T42" fmla="*/ 0 w 561"/>
                <a:gd name="T43" fmla="*/ 0 h 242"/>
                <a:gd name="T44" fmla="*/ 0 w 561"/>
                <a:gd name="T45" fmla="*/ 0 h 242"/>
                <a:gd name="T46" fmla="*/ 0 w 561"/>
                <a:gd name="T47" fmla="*/ 0 h 242"/>
                <a:gd name="T48" fmla="*/ 0 w 561"/>
                <a:gd name="T49" fmla="*/ 0 h 242"/>
                <a:gd name="T50" fmla="*/ 0 w 561"/>
                <a:gd name="T51" fmla="*/ 0 h 242"/>
                <a:gd name="T52" fmla="*/ 0 w 561"/>
                <a:gd name="T53" fmla="*/ 0 h 242"/>
                <a:gd name="T54" fmla="*/ 0 w 561"/>
                <a:gd name="T55" fmla="*/ 0 h 242"/>
                <a:gd name="T56" fmla="*/ 0 w 561"/>
                <a:gd name="T57" fmla="*/ 0 h 242"/>
                <a:gd name="T58" fmla="*/ 0 w 561"/>
                <a:gd name="T59" fmla="*/ 0 h 242"/>
                <a:gd name="T60" fmla="*/ 0 w 561"/>
                <a:gd name="T61" fmla="*/ 0 h 242"/>
                <a:gd name="T62" fmla="*/ 0 w 561"/>
                <a:gd name="T63" fmla="*/ 0 h 242"/>
                <a:gd name="T64" fmla="*/ 0 w 561"/>
                <a:gd name="T65" fmla="*/ 0 h 242"/>
                <a:gd name="T66" fmla="*/ 0 w 561"/>
                <a:gd name="T67" fmla="*/ 0 h 242"/>
                <a:gd name="T68" fmla="*/ 0 w 561"/>
                <a:gd name="T69" fmla="*/ 0 h 242"/>
                <a:gd name="T70" fmla="*/ 0 w 561"/>
                <a:gd name="T71" fmla="*/ 0 h 242"/>
                <a:gd name="T72" fmla="*/ 0 w 561"/>
                <a:gd name="T73" fmla="*/ 0 h 242"/>
                <a:gd name="T74" fmla="*/ 0 w 561"/>
                <a:gd name="T75" fmla="*/ 0 h 242"/>
                <a:gd name="T76" fmla="*/ 0 w 561"/>
                <a:gd name="T77" fmla="*/ 0 h 242"/>
                <a:gd name="T78" fmla="*/ 0 w 561"/>
                <a:gd name="T79" fmla="*/ 0 h 242"/>
                <a:gd name="T80" fmla="*/ 0 w 561"/>
                <a:gd name="T81" fmla="*/ 0 h 242"/>
                <a:gd name="T82" fmla="*/ 0 w 561"/>
                <a:gd name="T83" fmla="*/ 0 h 242"/>
                <a:gd name="T84" fmla="*/ 0 w 561"/>
                <a:gd name="T85" fmla="*/ 0 h 242"/>
                <a:gd name="T86" fmla="*/ 0 w 561"/>
                <a:gd name="T87" fmla="*/ 0 h 242"/>
                <a:gd name="T88" fmla="*/ 0 w 561"/>
                <a:gd name="T89" fmla="*/ 0 h 242"/>
                <a:gd name="T90" fmla="*/ 0 w 561"/>
                <a:gd name="T91" fmla="*/ 0 h 242"/>
                <a:gd name="T92" fmla="*/ 0 w 561"/>
                <a:gd name="T93" fmla="*/ 0 h 242"/>
                <a:gd name="T94" fmla="*/ 0 w 561"/>
                <a:gd name="T95" fmla="*/ 0 h 242"/>
                <a:gd name="T96" fmla="*/ 0 w 561"/>
                <a:gd name="T97" fmla="*/ 0 h 242"/>
                <a:gd name="T98" fmla="*/ 0 w 561"/>
                <a:gd name="T99" fmla="*/ 0 h 242"/>
                <a:gd name="T100" fmla="*/ 0 w 561"/>
                <a:gd name="T101" fmla="*/ 0 h 242"/>
                <a:gd name="T102" fmla="*/ 0 w 561"/>
                <a:gd name="T103" fmla="*/ 0 h 242"/>
                <a:gd name="T104" fmla="*/ 0 w 561"/>
                <a:gd name="T105" fmla="*/ 0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1"/>
                <a:gd name="T160" fmla="*/ 0 h 242"/>
                <a:gd name="T161" fmla="*/ 561 w 561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1" h="242">
                  <a:moveTo>
                    <a:pt x="453" y="0"/>
                  </a:moveTo>
                  <a:lnTo>
                    <a:pt x="470" y="27"/>
                  </a:lnTo>
                  <a:lnTo>
                    <a:pt x="486" y="56"/>
                  </a:lnTo>
                  <a:lnTo>
                    <a:pt x="501" y="86"/>
                  </a:lnTo>
                  <a:lnTo>
                    <a:pt x="515" y="115"/>
                  </a:lnTo>
                  <a:lnTo>
                    <a:pt x="528" y="145"/>
                  </a:lnTo>
                  <a:lnTo>
                    <a:pt x="540" y="174"/>
                  </a:lnTo>
                  <a:lnTo>
                    <a:pt x="551" y="202"/>
                  </a:lnTo>
                  <a:lnTo>
                    <a:pt x="561" y="231"/>
                  </a:lnTo>
                  <a:lnTo>
                    <a:pt x="526" y="231"/>
                  </a:lnTo>
                  <a:lnTo>
                    <a:pt x="493" y="232"/>
                  </a:lnTo>
                  <a:lnTo>
                    <a:pt x="458" y="232"/>
                  </a:lnTo>
                  <a:lnTo>
                    <a:pt x="424" y="233"/>
                  </a:lnTo>
                  <a:lnTo>
                    <a:pt x="390" y="233"/>
                  </a:lnTo>
                  <a:lnTo>
                    <a:pt x="356" y="235"/>
                  </a:lnTo>
                  <a:lnTo>
                    <a:pt x="321" y="235"/>
                  </a:lnTo>
                  <a:lnTo>
                    <a:pt x="286" y="236"/>
                  </a:lnTo>
                  <a:lnTo>
                    <a:pt x="253" y="236"/>
                  </a:lnTo>
                  <a:lnTo>
                    <a:pt x="218" y="237"/>
                  </a:lnTo>
                  <a:lnTo>
                    <a:pt x="184" y="238"/>
                  </a:lnTo>
                  <a:lnTo>
                    <a:pt x="149" y="238"/>
                  </a:lnTo>
                  <a:lnTo>
                    <a:pt x="115" y="239"/>
                  </a:lnTo>
                  <a:lnTo>
                    <a:pt x="81" y="240"/>
                  </a:lnTo>
                  <a:lnTo>
                    <a:pt x="47" y="240"/>
                  </a:lnTo>
                  <a:lnTo>
                    <a:pt x="12" y="242"/>
                  </a:lnTo>
                  <a:lnTo>
                    <a:pt x="6" y="185"/>
                  </a:lnTo>
                  <a:lnTo>
                    <a:pt x="4" y="125"/>
                  </a:lnTo>
                  <a:lnTo>
                    <a:pt x="2" y="65"/>
                  </a:lnTo>
                  <a:lnTo>
                    <a:pt x="0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40" y="5"/>
                  </a:lnTo>
                  <a:lnTo>
                    <a:pt x="65" y="4"/>
                  </a:lnTo>
                  <a:lnTo>
                    <a:pt x="92" y="4"/>
                  </a:lnTo>
                  <a:lnTo>
                    <a:pt x="117" y="3"/>
                  </a:lnTo>
                  <a:lnTo>
                    <a:pt x="144" y="3"/>
                  </a:lnTo>
                  <a:lnTo>
                    <a:pt x="169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47" y="1"/>
                  </a:lnTo>
                  <a:lnTo>
                    <a:pt x="273" y="1"/>
                  </a:lnTo>
                  <a:lnTo>
                    <a:pt x="299" y="1"/>
                  </a:lnTo>
                  <a:lnTo>
                    <a:pt x="324" y="0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2562" y="1344"/>
              <a:ext cx="55" cy="399"/>
            </a:xfrm>
            <a:custGeom>
              <a:avLst/>
              <a:gdLst>
                <a:gd name="T0" fmla="*/ 1 w 111"/>
                <a:gd name="T1" fmla="*/ 1 h 797"/>
                <a:gd name="T2" fmla="*/ 1 w 111"/>
                <a:gd name="T3" fmla="*/ 1 h 797"/>
                <a:gd name="T4" fmla="*/ 1 w 111"/>
                <a:gd name="T5" fmla="*/ 1 h 797"/>
                <a:gd name="T6" fmla="*/ 1 w 111"/>
                <a:gd name="T7" fmla="*/ 1 h 797"/>
                <a:gd name="T8" fmla="*/ 1 w 111"/>
                <a:gd name="T9" fmla="*/ 1 h 797"/>
                <a:gd name="T10" fmla="*/ 1 w 111"/>
                <a:gd name="T11" fmla="*/ 2 h 797"/>
                <a:gd name="T12" fmla="*/ 1 w 111"/>
                <a:gd name="T13" fmla="*/ 10 h 797"/>
                <a:gd name="T14" fmla="*/ 1 w 111"/>
                <a:gd name="T15" fmla="*/ 10 h 797"/>
                <a:gd name="T16" fmla="*/ 1 w 111"/>
                <a:gd name="T17" fmla="*/ 11 h 797"/>
                <a:gd name="T18" fmla="*/ 1 w 111"/>
                <a:gd name="T19" fmla="*/ 12 h 797"/>
                <a:gd name="T20" fmla="*/ 1 w 111"/>
                <a:gd name="T21" fmla="*/ 12 h 797"/>
                <a:gd name="T22" fmla="*/ 1 w 111"/>
                <a:gd name="T23" fmla="*/ 12 h 797"/>
                <a:gd name="T24" fmla="*/ 1 w 111"/>
                <a:gd name="T25" fmla="*/ 12 h 797"/>
                <a:gd name="T26" fmla="*/ 1 w 111"/>
                <a:gd name="T27" fmla="*/ 13 h 797"/>
                <a:gd name="T28" fmla="*/ 1 w 111"/>
                <a:gd name="T29" fmla="*/ 13 h 797"/>
                <a:gd name="T30" fmla="*/ 1 w 111"/>
                <a:gd name="T31" fmla="*/ 13 h 797"/>
                <a:gd name="T32" fmla="*/ 1 w 111"/>
                <a:gd name="T33" fmla="*/ 13 h 797"/>
                <a:gd name="T34" fmla="*/ 1 w 111"/>
                <a:gd name="T35" fmla="*/ 13 h 797"/>
                <a:gd name="T36" fmla="*/ 1 w 111"/>
                <a:gd name="T37" fmla="*/ 13 h 797"/>
                <a:gd name="T38" fmla="*/ 1 w 111"/>
                <a:gd name="T39" fmla="*/ 13 h 797"/>
                <a:gd name="T40" fmla="*/ 0 w 111"/>
                <a:gd name="T41" fmla="*/ 13 h 797"/>
                <a:gd name="T42" fmla="*/ 0 w 111"/>
                <a:gd name="T43" fmla="*/ 13 h 797"/>
                <a:gd name="T44" fmla="*/ 0 w 111"/>
                <a:gd name="T45" fmla="*/ 13 h 797"/>
                <a:gd name="T46" fmla="*/ 0 w 111"/>
                <a:gd name="T47" fmla="*/ 13 h 797"/>
                <a:gd name="T48" fmla="*/ 0 w 111"/>
                <a:gd name="T49" fmla="*/ 12 h 797"/>
                <a:gd name="T50" fmla="*/ 0 w 111"/>
                <a:gd name="T51" fmla="*/ 10 h 797"/>
                <a:gd name="T52" fmla="*/ 0 w 111"/>
                <a:gd name="T53" fmla="*/ 9 h 797"/>
                <a:gd name="T54" fmla="*/ 0 w 111"/>
                <a:gd name="T55" fmla="*/ 7 h 797"/>
                <a:gd name="T56" fmla="*/ 0 w 111"/>
                <a:gd name="T57" fmla="*/ 6 h 797"/>
                <a:gd name="T58" fmla="*/ 0 w 111"/>
                <a:gd name="T59" fmla="*/ 5 h 797"/>
                <a:gd name="T60" fmla="*/ 0 w 111"/>
                <a:gd name="T61" fmla="*/ 3 h 797"/>
                <a:gd name="T62" fmla="*/ 0 w 111"/>
                <a:gd name="T63" fmla="*/ 2 h 797"/>
                <a:gd name="T64" fmla="*/ 0 w 111"/>
                <a:gd name="T65" fmla="*/ 2 h 797"/>
                <a:gd name="T66" fmla="*/ 0 w 111"/>
                <a:gd name="T67" fmla="*/ 2 h 797"/>
                <a:gd name="T68" fmla="*/ 0 w 111"/>
                <a:gd name="T69" fmla="*/ 2 h 797"/>
                <a:gd name="T70" fmla="*/ 0 w 111"/>
                <a:gd name="T71" fmla="*/ 2 h 797"/>
                <a:gd name="T72" fmla="*/ 0 w 111"/>
                <a:gd name="T73" fmla="*/ 0 h 797"/>
                <a:gd name="T74" fmla="*/ 0 w 111"/>
                <a:gd name="T75" fmla="*/ 1 h 797"/>
                <a:gd name="T76" fmla="*/ 0 w 111"/>
                <a:gd name="T77" fmla="*/ 1 h 797"/>
                <a:gd name="T78" fmla="*/ 0 w 111"/>
                <a:gd name="T79" fmla="*/ 1 h 797"/>
                <a:gd name="T80" fmla="*/ 0 w 111"/>
                <a:gd name="T81" fmla="*/ 1 h 797"/>
                <a:gd name="T82" fmla="*/ 0 w 111"/>
                <a:gd name="T83" fmla="*/ 1 h 797"/>
                <a:gd name="T84" fmla="*/ 0 w 111"/>
                <a:gd name="T85" fmla="*/ 1 h 797"/>
                <a:gd name="T86" fmla="*/ 0 w 111"/>
                <a:gd name="T87" fmla="*/ 1 h 797"/>
                <a:gd name="T88" fmla="*/ 1 w 111"/>
                <a:gd name="T89" fmla="*/ 1 h 7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1"/>
                <a:gd name="T136" fmla="*/ 0 h 797"/>
                <a:gd name="T137" fmla="*/ 111 w 111"/>
                <a:gd name="T138" fmla="*/ 797 h 7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1" h="797">
                  <a:moveTo>
                    <a:pt x="68" y="24"/>
                  </a:moveTo>
                  <a:lnTo>
                    <a:pt x="68" y="28"/>
                  </a:lnTo>
                  <a:lnTo>
                    <a:pt x="69" y="29"/>
                  </a:lnTo>
                  <a:lnTo>
                    <a:pt x="72" y="30"/>
                  </a:lnTo>
                  <a:lnTo>
                    <a:pt x="74" y="31"/>
                  </a:lnTo>
                  <a:lnTo>
                    <a:pt x="80" y="102"/>
                  </a:lnTo>
                  <a:lnTo>
                    <a:pt x="105" y="595"/>
                  </a:lnTo>
                  <a:lnTo>
                    <a:pt x="106" y="636"/>
                  </a:lnTo>
                  <a:lnTo>
                    <a:pt x="108" y="678"/>
                  </a:lnTo>
                  <a:lnTo>
                    <a:pt x="110" y="718"/>
                  </a:lnTo>
                  <a:lnTo>
                    <a:pt x="111" y="761"/>
                  </a:lnTo>
                  <a:lnTo>
                    <a:pt x="105" y="763"/>
                  </a:lnTo>
                  <a:lnTo>
                    <a:pt x="100" y="766"/>
                  </a:lnTo>
                  <a:lnTo>
                    <a:pt x="95" y="769"/>
                  </a:lnTo>
                  <a:lnTo>
                    <a:pt x="89" y="772"/>
                  </a:lnTo>
                  <a:lnTo>
                    <a:pt x="83" y="774"/>
                  </a:lnTo>
                  <a:lnTo>
                    <a:pt x="77" y="777"/>
                  </a:lnTo>
                  <a:lnTo>
                    <a:pt x="72" y="779"/>
                  </a:lnTo>
                  <a:lnTo>
                    <a:pt x="67" y="781"/>
                  </a:lnTo>
                  <a:lnTo>
                    <a:pt x="66" y="787"/>
                  </a:lnTo>
                  <a:lnTo>
                    <a:pt x="61" y="791"/>
                  </a:lnTo>
                  <a:lnTo>
                    <a:pt x="57" y="794"/>
                  </a:lnTo>
                  <a:lnTo>
                    <a:pt x="52" y="797"/>
                  </a:lnTo>
                  <a:lnTo>
                    <a:pt x="47" y="797"/>
                  </a:lnTo>
                  <a:lnTo>
                    <a:pt x="40" y="710"/>
                  </a:lnTo>
                  <a:lnTo>
                    <a:pt x="34" y="624"/>
                  </a:lnTo>
                  <a:lnTo>
                    <a:pt x="28" y="536"/>
                  </a:lnTo>
                  <a:lnTo>
                    <a:pt x="23" y="448"/>
                  </a:lnTo>
                  <a:lnTo>
                    <a:pt x="17" y="362"/>
                  </a:lnTo>
                  <a:lnTo>
                    <a:pt x="13" y="274"/>
                  </a:lnTo>
                  <a:lnTo>
                    <a:pt x="7" y="188"/>
                  </a:lnTo>
                  <a:lnTo>
                    <a:pt x="2" y="102"/>
                  </a:lnTo>
                  <a:lnTo>
                    <a:pt x="5" y="98"/>
                  </a:lnTo>
                  <a:lnTo>
                    <a:pt x="4" y="92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0"/>
                  </a:lnTo>
                  <a:lnTo>
                    <a:pt x="8" y="1"/>
                  </a:lnTo>
                  <a:lnTo>
                    <a:pt x="17" y="4"/>
                  </a:lnTo>
                  <a:lnTo>
                    <a:pt x="25" y="7"/>
                  </a:lnTo>
                  <a:lnTo>
                    <a:pt x="35" y="11"/>
                  </a:lnTo>
                  <a:lnTo>
                    <a:pt x="43" y="14"/>
                  </a:lnTo>
                  <a:lnTo>
                    <a:pt x="52" y="18"/>
                  </a:lnTo>
                  <a:lnTo>
                    <a:pt x="60" y="21"/>
                  </a:lnTo>
                  <a:lnTo>
                    <a:pt x="68" y="24"/>
                  </a:lnTo>
                  <a:close/>
                </a:path>
              </a:pathLst>
            </a:custGeom>
            <a:solidFill>
              <a:srgbClr val="967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 rot="4928801">
              <a:off x="2437" y="1597"/>
              <a:ext cx="232" cy="44"/>
            </a:xfrm>
            <a:custGeom>
              <a:avLst/>
              <a:gdLst>
                <a:gd name="T0" fmla="*/ 0 w 945"/>
                <a:gd name="T1" fmla="*/ 2 h 56"/>
                <a:gd name="T2" fmla="*/ 0 w 945"/>
                <a:gd name="T3" fmla="*/ 2 h 56"/>
                <a:gd name="T4" fmla="*/ 0 w 945"/>
                <a:gd name="T5" fmla="*/ 2 h 56"/>
                <a:gd name="T6" fmla="*/ 0 w 945"/>
                <a:gd name="T7" fmla="*/ 2 h 56"/>
                <a:gd name="T8" fmla="*/ 0 w 945"/>
                <a:gd name="T9" fmla="*/ 2 h 56"/>
                <a:gd name="T10" fmla="*/ 0 w 945"/>
                <a:gd name="T11" fmla="*/ 2 h 56"/>
                <a:gd name="T12" fmla="*/ 0 w 945"/>
                <a:gd name="T13" fmla="*/ 2 h 56"/>
                <a:gd name="T14" fmla="*/ 0 w 945"/>
                <a:gd name="T15" fmla="*/ 2 h 56"/>
                <a:gd name="T16" fmla="*/ 0 w 945"/>
                <a:gd name="T17" fmla="*/ 2 h 56"/>
                <a:gd name="T18" fmla="*/ 0 w 945"/>
                <a:gd name="T19" fmla="*/ 2 h 56"/>
                <a:gd name="T20" fmla="*/ 0 w 945"/>
                <a:gd name="T21" fmla="*/ 2 h 56"/>
                <a:gd name="T22" fmla="*/ 0 w 945"/>
                <a:gd name="T23" fmla="*/ 3 h 56"/>
                <a:gd name="T24" fmla="*/ 0 w 945"/>
                <a:gd name="T25" fmla="*/ 5 h 56"/>
                <a:gd name="T26" fmla="*/ 0 w 945"/>
                <a:gd name="T27" fmla="*/ 7 h 56"/>
                <a:gd name="T28" fmla="*/ 0 w 945"/>
                <a:gd name="T29" fmla="*/ 10 h 56"/>
                <a:gd name="T30" fmla="*/ 0 w 945"/>
                <a:gd name="T31" fmla="*/ 12 h 56"/>
                <a:gd name="T32" fmla="*/ 0 w 945"/>
                <a:gd name="T33" fmla="*/ 13 h 56"/>
                <a:gd name="T34" fmla="*/ 0 w 945"/>
                <a:gd name="T35" fmla="*/ 13 h 56"/>
                <a:gd name="T36" fmla="*/ 0 w 945"/>
                <a:gd name="T37" fmla="*/ 13 h 56"/>
                <a:gd name="T38" fmla="*/ 0 w 945"/>
                <a:gd name="T39" fmla="*/ 13 h 56"/>
                <a:gd name="T40" fmla="*/ 0 w 945"/>
                <a:gd name="T41" fmla="*/ 13 h 56"/>
                <a:gd name="T42" fmla="*/ 0 w 945"/>
                <a:gd name="T43" fmla="*/ 13 h 56"/>
                <a:gd name="T44" fmla="*/ 0 w 945"/>
                <a:gd name="T45" fmla="*/ 13 h 56"/>
                <a:gd name="T46" fmla="*/ 0 w 945"/>
                <a:gd name="T47" fmla="*/ 13 h 56"/>
                <a:gd name="T48" fmla="*/ 0 w 945"/>
                <a:gd name="T49" fmla="*/ 13 h 56"/>
                <a:gd name="T50" fmla="*/ 0 w 945"/>
                <a:gd name="T51" fmla="*/ 13 h 56"/>
                <a:gd name="T52" fmla="*/ 0 w 945"/>
                <a:gd name="T53" fmla="*/ 13 h 56"/>
                <a:gd name="T54" fmla="*/ 0 w 945"/>
                <a:gd name="T55" fmla="*/ 13 h 56"/>
                <a:gd name="T56" fmla="*/ 0 w 945"/>
                <a:gd name="T57" fmla="*/ 13 h 56"/>
                <a:gd name="T58" fmla="*/ 0 w 945"/>
                <a:gd name="T59" fmla="*/ 13 h 56"/>
                <a:gd name="T60" fmla="*/ 0 w 945"/>
                <a:gd name="T61" fmla="*/ 13 h 56"/>
                <a:gd name="T62" fmla="*/ 0 w 945"/>
                <a:gd name="T63" fmla="*/ 13 h 56"/>
                <a:gd name="T64" fmla="*/ 0 w 945"/>
                <a:gd name="T65" fmla="*/ 13 h 56"/>
                <a:gd name="T66" fmla="*/ 0 w 945"/>
                <a:gd name="T67" fmla="*/ 13 h 56"/>
                <a:gd name="T68" fmla="*/ 0 w 945"/>
                <a:gd name="T69" fmla="*/ 13 h 56"/>
                <a:gd name="T70" fmla="*/ 0 w 945"/>
                <a:gd name="T71" fmla="*/ 13 h 56"/>
                <a:gd name="T72" fmla="*/ 0 w 945"/>
                <a:gd name="T73" fmla="*/ 12 h 56"/>
                <a:gd name="T74" fmla="*/ 0 w 945"/>
                <a:gd name="T75" fmla="*/ 0 h 56"/>
                <a:gd name="T76" fmla="*/ 0 w 945"/>
                <a:gd name="T77" fmla="*/ 1 h 56"/>
                <a:gd name="T78" fmla="*/ 0 w 945"/>
                <a:gd name="T79" fmla="*/ 1 h 56"/>
                <a:gd name="T80" fmla="*/ 0 w 945"/>
                <a:gd name="T81" fmla="*/ 1 h 56"/>
                <a:gd name="T82" fmla="*/ 0 w 945"/>
                <a:gd name="T83" fmla="*/ 1 h 56"/>
                <a:gd name="T84" fmla="*/ 0 w 945"/>
                <a:gd name="T85" fmla="*/ 2 h 56"/>
                <a:gd name="T86" fmla="*/ 0 w 945"/>
                <a:gd name="T87" fmla="*/ 2 h 56"/>
                <a:gd name="T88" fmla="*/ 0 w 945"/>
                <a:gd name="T89" fmla="*/ 2 h 56"/>
                <a:gd name="T90" fmla="*/ 0 w 945"/>
                <a:gd name="T91" fmla="*/ 2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5"/>
                <a:gd name="T139" fmla="*/ 0 h 56"/>
                <a:gd name="T140" fmla="*/ 945 w 945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5" h="56">
                  <a:moveTo>
                    <a:pt x="296" y="9"/>
                  </a:moveTo>
                  <a:lnTo>
                    <a:pt x="302" y="7"/>
                  </a:lnTo>
                  <a:lnTo>
                    <a:pt x="308" y="4"/>
                  </a:lnTo>
                  <a:lnTo>
                    <a:pt x="314" y="4"/>
                  </a:lnTo>
                  <a:lnTo>
                    <a:pt x="319" y="4"/>
                  </a:lnTo>
                  <a:lnTo>
                    <a:pt x="324" y="6"/>
                  </a:lnTo>
                  <a:lnTo>
                    <a:pt x="330" y="7"/>
                  </a:lnTo>
                  <a:lnTo>
                    <a:pt x="337" y="7"/>
                  </a:lnTo>
                  <a:lnTo>
                    <a:pt x="342" y="7"/>
                  </a:lnTo>
                  <a:lnTo>
                    <a:pt x="380" y="7"/>
                  </a:lnTo>
                  <a:lnTo>
                    <a:pt x="418" y="8"/>
                  </a:lnTo>
                  <a:lnTo>
                    <a:pt x="455" y="8"/>
                  </a:lnTo>
                  <a:lnTo>
                    <a:pt x="493" y="8"/>
                  </a:lnTo>
                  <a:lnTo>
                    <a:pt x="530" y="8"/>
                  </a:lnTo>
                  <a:lnTo>
                    <a:pt x="568" y="8"/>
                  </a:lnTo>
                  <a:lnTo>
                    <a:pt x="605" y="9"/>
                  </a:lnTo>
                  <a:lnTo>
                    <a:pt x="642" y="9"/>
                  </a:lnTo>
                  <a:lnTo>
                    <a:pt x="680" y="9"/>
                  </a:lnTo>
                  <a:lnTo>
                    <a:pt x="717" y="9"/>
                  </a:lnTo>
                  <a:lnTo>
                    <a:pt x="755" y="9"/>
                  </a:lnTo>
                  <a:lnTo>
                    <a:pt x="793" y="10"/>
                  </a:lnTo>
                  <a:lnTo>
                    <a:pt x="830" y="10"/>
                  </a:lnTo>
                  <a:lnTo>
                    <a:pt x="868" y="11"/>
                  </a:lnTo>
                  <a:lnTo>
                    <a:pt x="907" y="11"/>
                  </a:lnTo>
                  <a:lnTo>
                    <a:pt x="945" y="13"/>
                  </a:lnTo>
                  <a:lnTo>
                    <a:pt x="944" y="21"/>
                  </a:lnTo>
                  <a:lnTo>
                    <a:pt x="937" y="25"/>
                  </a:lnTo>
                  <a:lnTo>
                    <a:pt x="931" y="30"/>
                  </a:lnTo>
                  <a:lnTo>
                    <a:pt x="925" y="36"/>
                  </a:lnTo>
                  <a:lnTo>
                    <a:pt x="920" y="41"/>
                  </a:lnTo>
                  <a:lnTo>
                    <a:pt x="913" y="47"/>
                  </a:lnTo>
                  <a:lnTo>
                    <a:pt x="907" y="51"/>
                  </a:lnTo>
                  <a:lnTo>
                    <a:pt x="901" y="54"/>
                  </a:lnTo>
                  <a:lnTo>
                    <a:pt x="894" y="54"/>
                  </a:lnTo>
                  <a:lnTo>
                    <a:pt x="872" y="53"/>
                  </a:lnTo>
                  <a:lnTo>
                    <a:pt x="850" y="53"/>
                  </a:lnTo>
                  <a:lnTo>
                    <a:pt x="829" y="53"/>
                  </a:lnTo>
                  <a:lnTo>
                    <a:pt x="805" y="53"/>
                  </a:lnTo>
                  <a:lnTo>
                    <a:pt x="784" y="53"/>
                  </a:lnTo>
                  <a:lnTo>
                    <a:pt x="762" y="54"/>
                  </a:lnTo>
                  <a:lnTo>
                    <a:pt x="740" y="54"/>
                  </a:lnTo>
                  <a:lnTo>
                    <a:pt x="718" y="55"/>
                  </a:lnTo>
                  <a:lnTo>
                    <a:pt x="696" y="55"/>
                  </a:lnTo>
                  <a:lnTo>
                    <a:pt x="673" y="55"/>
                  </a:lnTo>
                  <a:lnTo>
                    <a:pt x="651" y="56"/>
                  </a:lnTo>
                  <a:lnTo>
                    <a:pt x="629" y="56"/>
                  </a:lnTo>
                  <a:lnTo>
                    <a:pt x="606" y="55"/>
                  </a:lnTo>
                  <a:lnTo>
                    <a:pt x="584" y="55"/>
                  </a:lnTo>
                  <a:lnTo>
                    <a:pt x="561" y="54"/>
                  </a:lnTo>
                  <a:lnTo>
                    <a:pt x="539" y="53"/>
                  </a:lnTo>
                  <a:lnTo>
                    <a:pt x="535" y="54"/>
                  </a:lnTo>
                  <a:lnTo>
                    <a:pt x="530" y="55"/>
                  </a:lnTo>
                  <a:lnTo>
                    <a:pt x="526" y="55"/>
                  </a:lnTo>
                  <a:lnTo>
                    <a:pt x="520" y="55"/>
                  </a:lnTo>
                  <a:lnTo>
                    <a:pt x="514" y="55"/>
                  </a:lnTo>
                  <a:lnTo>
                    <a:pt x="508" y="55"/>
                  </a:lnTo>
                  <a:lnTo>
                    <a:pt x="504" y="55"/>
                  </a:lnTo>
                  <a:lnTo>
                    <a:pt x="498" y="55"/>
                  </a:lnTo>
                  <a:lnTo>
                    <a:pt x="498" y="54"/>
                  </a:lnTo>
                  <a:lnTo>
                    <a:pt x="467" y="55"/>
                  </a:lnTo>
                  <a:lnTo>
                    <a:pt x="436" y="55"/>
                  </a:lnTo>
                  <a:lnTo>
                    <a:pt x="405" y="56"/>
                  </a:lnTo>
                  <a:lnTo>
                    <a:pt x="374" y="56"/>
                  </a:lnTo>
                  <a:lnTo>
                    <a:pt x="342" y="56"/>
                  </a:lnTo>
                  <a:lnTo>
                    <a:pt x="311" y="56"/>
                  </a:lnTo>
                  <a:lnTo>
                    <a:pt x="280" y="56"/>
                  </a:lnTo>
                  <a:lnTo>
                    <a:pt x="249" y="55"/>
                  </a:lnTo>
                  <a:lnTo>
                    <a:pt x="218" y="55"/>
                  </a:lnTo>
                  <a:lnTo>
                    <a:pt x="187" y="54"/>
                  </a:lnTo>
                  <a:lnTo>
                    <a:pt x="156" y="54"/>
                  </a:lnTo>
                  <a:lnTo>
                    <a:pt x="125" y="53"/>
                  </a:lnTo>
                  <a:lnTo>
                    <a:pt x="94" y="52"/>
                  </a:lnTo>
                  <a:lnTo>
                    <a:pt x="62" y="52"/>
                  </a:lnTo>
                  <a:lnTo>
                    <a:pt x="31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8" y="1"/>
                  </a:lnTo>
                  <a:lnTo>
                    <a:pt x="58" y="1"/>
                  </a:lnTo>
                  <a:lnTo>
                    <a:pt x="76" y="1"/>
                  </a:lnTo>
                  <a:lnTo>
                    <a:pt x="95" y="1"/>
                  </a:lnTo>
                  <a:lnTo>
                    <a:pt x="114" y="1"/>
                  </a:lnTo>
                  <a:lnTo>
                    <a:pt x="133" y="1"/>
                  </a:lnTo>
                  <a:lnTo>
                    <a:pt x="152" y="1"/>
                  </a:lnTo>
                  <a:lnTo>
                    <a:pt x="171" y="2"/>
                  </a:lnTo>
                  <a:lnTo>
                    <a:pt x="189" y="2"/>
                  </a:lnTo>
                  <a:lnTo>
                    <a:pt x="208" y="3"/>
                  </a:lnTo>
                  <a:lnTo>
                    <a:pt x="225" y="3"/>
                  </a:lnTo>
                  <a:lnTo>
                    <a:pt x="243" y="4"/>
                  </a:lnTo>
                  <a:lnTo>
                    <a:pt x="262" y="6"/>
                  </a:lnTo>
                  <a:lnTo>
                    <a:pt x="279" y="7"/>
                  </a:lnTo>
                  <a:lnTo>
                    <a:pt x="296" y="9"/>
                  </a:lnTo>
                  <a:close/>
                </a:path>
              </a:pathLst>
            </a:custGeom>
            <a:solidFill>
              <a:srgbClr val="7751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173" y="1760"/>
              <a:ext cx="326" cy="35"/>
            </a:xfrm>
            <a:custGeom>
              <a:avLst/>
              <a:gdLst>
                <a:gd name="T0" fmla="*/ 10 w 652"/>
                <a:gd name="T1" fmla="*/ 0 h 71"/>
                <a:gd name="T2" fmla="*/ 10 w 652"/>
                <a:gd name="T3" fmla="*/ 1 h 71"/>
                <a:gd name="T4" fmla="*/ 10 w 652"/>
                <a:gd name="T5" fmla="*/ 1 h 71"/>
                <a:gd name="T6" fmla="*/ 10 w 652"/>
                <a:gd name="T7" fmla="*/ 1 h 71"/>
                <a:gd name="T8" fmla="*/ 9 w 652"/>
                <a:gd name="T9" fmla="*/ 1 h 71"/>
                <a:gd name="T10" fmla="*/ 9 w 652"/>
                <a:gd name="T11" fmla="*/ 1 h 71"/>
                <a:gd name="T12" fmla="*/ 9 w 652"/>
                <a:gd name="T13" fmla="*/ 1 h 71"/>
                <a:gd name="T14" fmla="*/ 7 w 652"/>
                <a:gd name="T15" fmla="*/ 1 h 71"/>
                <a:gd name="T16" fmla="*/ 7 w 652"/>
                <a:gd name="T17" fmla="*/ 1 h 71"/>
                <a:gd name="T18" fmla="*/ 7 w 652"/>
                <a:gd name="T19" fmla="*/ 1 h 71"/>
                <a:gd name="T20" fmla="*/ 6 w 652"/>
                <a:gd name="T21" fmla="*/ 1 h 71"/>
                <a:gd name="T22" fmla="*/ 6 w 652"/>
                <a:gd name="T23" fmla="*/ 1 h 71"/>
                <a:gd name="T24" fmla="*/ 6 w 652"/>
                <a:gd name="T25" fmla="*/ 1 h 71"/>
                <a:gd name="T26" fmla="*/ 5 w 652"/>
                <a:gd name="T27" fmla="*/ 1 h 71"/>
                <a:gd name="T28" fmla="*/ 5 w 652"/>
                <a:gd name="T29" fmla="*/ 1 h 71"/>
                <a:gd name="T30" fmla="*/ 5 w 652"/>
                <a:gd name="T31" fmla="*/ 1 h 71"/>
                <a:gd name="T32" fmla="*/ 5 w 652"/>
                <a:gd name="T33" fmla="*/ 1 h 71"/>
                <a:gd name="T34" fmla="*/ 5 w 652"/>
                <a:gd name="T35" fmla="*/ 1 h 71"/>
                <a:gd name="T36" fmla="*/ 5 w 652"/>
                <a:gd name="T37" fmla="*/ 1 h 71"/>
                <a:gd name="T38" fmla="*/ 3 w 652"/>
                <a:gd name="T39" fmla="*/ 1 h 71"/>
                <a:gd name="T40" fmla="*/ 3 w 652"/>
                <a:gd name="T41" fmla="*/ 1 h 71"/>
                <a:gd name="T42" fmla="*/ 3 w 652"/>
                <a:gd name="T43" fmla="*/ 1 h 71"/>
                <a:gd name="T44" fmla="*/ 3 w 652"/>
                <a:gd name="T45" fmla="*/ 1 h 71"/>
                <a:gd name="T46" fmla="*/ 3 w 652"/>
                <a:gd name="T47" fmla="*/ 1 h 71"/>
                <a:gd name="T48" fmla="*/ 3 w 652"/>
                <a:gd name="T49" fmla="*/ 1 h 71"/>
                <a:gd name="T50" fmla="*/ 1 w 652"/>
                <a:gd name="T51" fmla="*/ 1 h 71"/>
                <a:gd name="T52" fmla="*/ 1 w 652"/>
                <a:gd name="T53" fmla="*/ 1 h 71"/>
                <a:gd name="T54" fmla="*/ 1 w 652"/>
                <a:gd name="T55" fmla="*/ 0 h 71"/>
                <a:gd name="T56" fmla="*/ 1 w 652"/>
                <a:gd name="T57" fmla="*/ 0 h 71"/>
                <a:gd name="T58" fmla="*/ 1 w 652"/>
                <a:gd name="T59" fmla="*/ 0 h 71"/>
                <a:gd name="T60" fmla="*/ 1 w 652"/>
                <a:gd name="T61" fmla="*/ 0 h 71"/>
                <a:gd name="T62" fmla="*/ 1 w 652"/>
                <a:gd name="T63" fmla="*/ 0 h 71"/>
                <a:gd name="T64" fmla="*/ 1 w 652"/>
                <a:gd name="T65" fmla="*/ 0 h 71"/>
                <a:gd name="T66" fmla="*/ 1 w 652"/>
                <a:gd name="T67" fmla="*/ 0 h 71"/>
                <a:gd name="T68" fmla="*/ 1 w 652"/>
                <a:gd name="T69" fmla="*/ 0 h 71"/>
                <a:gd name="T70" fmla="*/ 1 w 652"/>
                <a:gd name="T71" fmla="*/ 0 h 71"/>
                <a:gd name="T72" fmla="*/ 1 w 652"/>
                <a:gd name="T73" fmla="*/ 0 h 71"/>
                <a:gd name="T74" fmla="*/ 3 w 652"/>
                <a:gd name="T75" fmla="*/ 0 h 71"/>
                <a:gd name="T76" fmla="*/ 3 w 652"/>
                <a:gd name="T77" fmla="*/ 0 h 71"/>
                <a:gd name="T78" fmla="*/ 5 w 652"/>
                <a:gd name="T79" fmla="*/ 0 h 71"/>
                <a:gd name="T80" fmla="*/ 5 w 652"/>
                <a:gd name="T81" fmla="*/ 0 h 71"/>
                <a:gd name="T82" fmla="*/ 6 w 652"/>
                <a:gd name="T83" fmla="*/ 0 h 71"/>
                <a:gd name="T84" fmla="*/ 7 w 652"/>
                <a:gd name="T85" fmla="*/ 0 h 71"/>
                <a:gd name="T86" fmla="*/ 9 w 652"/>
                <a:gd name="T87" fmla="*/ 0 h 71"/>
                <a:gd name="T88" fmla="*/ 10 w 652"/>
                <a:gd name="T89" fmla="*/ 0 h 71"/>
                <a:gd name="T90" fmla="*/ 10 w 652"/>
                <a:gd name="T91" fmla="*/ 0 h 71"/>
                <a:gd name="T92" fmla="*/ 10 w 652"/>
                <a:gd name="T93" fmla="*/ 0 h 71"/>
                <a:gd name="T94" fmla="*/ 10 w 652"/>
                <a:gd name="T95" fmla="*/ 0 h 71"/>
                <a:gd name="T96" fmla="*/ 10 w 652"/>
                <a:gd name="T97" fmla="*/ 0 h 71"/>
                <a:gd name="T98" fmla="*/ 10 w 652"/>
                <a:gd name="T99" fmla="*/ 0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2"/>
                <a:gd name="T151" fmla="*/ 0 h 71"/>
                <a:gd name="T152" fmla="*/ 652 w 652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2" h="71">
                  <a:moveTo>
                    <a:pt x="652" y="43"/>
                  </a:moveTo>
                  <a:lnTo>
                    <a:pt x="649" y="56"/>
                  </a:lnTo>
                  <a:lnTo>
                    <a:pt x="643" y="64"/>
                  </a:lnTo>
                  <a:lnTo>
                    <a:pt x="635" y="69"/>
                  </a:lnTo>
                  <a:lnTo>
                    <a:pt x="625" y="71"/>
                  </a:lnTo>
                  <a:lnTo>
                    <a:pt x="615" y="71"/>
                  </a:lnTo>
                  <a:lnTo>
                    <a:pt x="605" y="71"/>
                  </a:lnTo>
                  <a:lnTo>
                    <a:pt x="594" y="70"/>
                  </a:lnTo>
                  <a:lnTo>
                    <a:pt x="585" y="70"/>
                  </a:lnTo>
                  <a:lnTo>
                    <a:pt x="574" y="70"/>
                  </a:lnTo>
                  <a:lnTo>
                    <a:pt x="561" y="70"/>
                  </a:lnTo>
                  <a:lnTo>
                    <a:pt x="549" y="70"/>
                  </a:lnTo>
                  <a:lnTo>
                    <a:pt x="539" y="70"/>
                  </a:lnTo>
                  <a:lnTo>
                    <a:pt x="528" y="70"/>
                  </a:lnTo>
                  <a:lnTo>
                    <a:pt x="516" y="70"/>
                  </a:lnTo>
                  <a:lnTo>
                    <a:pt x="503" y="70"/>
                  </a:lnTo>
                  <a:lnTo>
                    <a:pt x="492" y="70"/>
                  </a:lnTo>
                  <a:lnTo>
                    <a:pt x="483" y="70"/>
                  </a:lnTo>
                  <a:lnTo>
                    <a:pt x="473" y="70"/>
                  </a:lnTo>
                  <a:lnTo>
                    <a:pt x="464" y="70"/>
                  </a:lnTo>
                  <a:lnTo>
                    <a:pt x="456" y="70"/>
                  </a:lnTo>
                  <a:lnTo>
                    <a:pt x="447" y="69"/>
                  </a:lnTo>
                  <a:lnTo>
                    <a:pt x="438" y="68"/>
                  </a:lnTo>
                  <a:lnTo>
                    <a:pt x="429" y="68"/>
                  </a:lnTo>
                  <a:lnTo>
                    <a:pt x="419" y="66"/>
                  </a:lnTo>
                  <a:lnTo>
                    <a:pt x="407" y="68"/>
                  </a:lnTo>
                  <a:lnTo>
                    <a:pt x="395" y="68"/>
                  </a:lnTo>
                  <a:lnTo>
                    <a:pt x="382" y="68"/>
                  </a:lnTo>
                  <a:lnTo>
                    <a:pt x="370" y="68"/>
                  </a:lnTo>
                  <a:lnTo>
                    <a:pt x="358" y="69"/>
                  </a:lnTo>
                  <a:lnTo>
                    <a:pt x="346" y="69"/>
                  </a:lnTo>
                  <a:lnTo>
                    <a:pt x="334" y="69"/>
                  </a:lnTo>
                  <a:lnTo>
                    <a:pt x="321" y="68"/>
                  </a:lnTo>
                  <a:lnTo>
                    <a:pt x="310" y="68"/>
                  </a:lnTo>
                  <a:lnTo>
                    <a:pt x="297" y="68"/>
                  </a:lnTo>
                  <a:lnTo>
                    <a:pt x="286" y="68"/>
                  </a:lnTo>
                  <a:lnTo>
                    <a:pt x="273" y="68"/>
                  </a:lnTo>
                  <a:lnTo>
                    <a:pt x="261" y="68"/>
                  </a:lnTo>
                  <a:lnTo>
                    <a:pt x="250" y="66"/>
                  </a:lnTo>
                  <a:lnTo>
                    <a:pt x="238" y="66"/>
                  </a:lnTo>
                  <a:lnTo>
                    <a:pt x="227" y="66"/>
                  </a:lnTo>
                  <a:lnTo>
                    <a:pt x="217" y="66"/>
                  </a:lnTo>
                  <a:lnTo>
                    <a:pt x="205" y="66"/>
                  </a:lnTo>
                  <a:lnTo>
                    <a:pt x="195" y="66"/>
                  </a:lnTo>
                  <a:lnTo>
                    <a:pt x="184" y="68"/>
                  </a:lnTo>
                  <a:lnTo>
                    <a:pt x="173" y="68"/>
                  </a:lnTo>
                  <a:lnTo>
                    <a:pt x="162" y="68"/>
                  </a:lnTo>
                  <a:lnTo>
                    <a:pt x="151" y="68"/>
                  </a:lnTo>
                  <a:lnTo>
                    <a:pt x="139" y="65"/>
                  </a:lnTo>
                  <a:lnTo>
                    <a:pt x="130" y="66"/>
                  </a:lnTo>
                  <a:lnTo>
                    <a:pt x="121" y="68"/>
                  </a:lnTo>
                  <a:lnTo>
                    <a:pt x="111" y="66"/>
                  </a:lnTo>
                  <a:lnTo>
                    <a:pt x="100" y="65"/>
                  </a:lnTo>
                  <a:lnTo>
                    <a:pt x="90" y="64"/>
                  </a:lnTo>
                  <a:lnTo>
                    <a:pt x="79" y="63"/>
                  </a:lnTo>
                  <a:lnTo>
                    <a:pt x="69" y="63"/>
                  </a:lnTo>
                  <a:lnTo>
                    <a:pt x="59" y="63"/>
                  </a:lnTo>
                  <a:lnTo>
                    <a:pt x="52" y="61"/>
                  </a:lnTo>
                  <a:lnTo>
                    <a:pt x="46" y="62"/>
                  </a:lnTo>
                  <a:lnTo>
                    <a:pt x="39" y="63"/>
                  </a:lnTo>
                  <a:lnTo>
                    <a:pt x="31" y="59"/>
                  </a:lnTo>
                  <a:lnTo>
                    <a:pt x="28" y="61"/>
                  </a:lnTo>
                  <a:lnTo>
                    <a:pt x="23" y="62"/>
                  </a:lnTo>
                  <a:lnTo>
                    <a:pt x="18" y="63"/>
                  </a:lnTo>
                  <a:lnTo>
                    <a:pt x="14" y="62"/>
                  </a:lnTo>
                  <a:lnTo>
                    <a:pt x="13" y="56"/>
                  </a:lnTo>
                  <a:lnTo>
                    <a:pt x="8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2" y="16"/>
                  </a:lnTo>
                  <a:lnTo>
                    <a:pt x="7" y="5"/>
                  </a:lnTo>
                  <a:lnTo>
                    <a:pt x="21" y="5"/>
                  </a:lnTo>
                  <a:lnTo>
                    <a:pt x="58" y="5"/>
                  </a:lnTo>
                  <a:lnTo>
                    <a:pt x="93" y="5"/>
                  </a:lnTo>
                  <a:lnTo>
                    <a:pt x="130" y="5"/>
                  </a:lnTo>
                  <a:lnTo>
                    <a:pt x="165" y="4"/>
                  </a:lnTo>
                  <a:lnTo>
                    <a:pt x="200" y="4"/>
                  </a:lnTo>
                  <a:lnTo>
                    <a:pt x="236" y="3"/>
                  </a:lnTo>
                  <a:lnTo>
                    <a:pt x="271" y="3"/>
                  </a:lnTo>
                  <a:lnTo>
                    <a:pt x="306" y="2"/>
                  </a:lnTo>
                  <a:lnTo>
                    <a:pt x="341" y="2"/>
                  </a:lnTo>
                  <a:lnTo>
                    <a:pt x="377" y="1"/>
                  </a:lnTo>
                  <a:lnTo>
                    <a:pt x="411" y="1"/>
                  </a:lnTo>
                  <a:lnTo>
                    <a:pt x="447" y="1"/>
                  </a:lnTo>
                  <a:lnTo>
                    <a:pt x="483" y="1"/>
                  </a:lnTo>
                  <a:lnTo>
                    <a:pt x="518" y="1"/>
                  </a:lnTo>
                  <a:lnTo>
                    <a:pt x="555" y="1"/>
                  </a:lnTo>
                  <a:lnTo>
                    <a:pt x="592" y="2"/>
                  </a:lnTo>
                  <a:lnTo>
                    <a:pt x="597" y="0"/>
                  </a:lnTo>
                  <a:lnTo>
                    <a:pt x="602" y="0"/>
                  </a:lnTo>
                  <a:lnTo>
                    <a:pt x="607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0" y="9"/>
                  </a:lnTo>
                  <a:lnTo>
                    <a:pt x="624" y="11"/>
                  </a:lnTo>
                  <a:lnTo>
                    <a:pt x="629" y="13"/>
                  </a:lnTo>
                  <a:lnTo>
                    <a:pt x="637" y="18"/>
                  </a:lnTo>
                  <a:lnTo>
                    <a:pt x="644" y="26"/>
                  </a:lnTo>
                  <a:lnTo>
                    <a:pt x="647" y="34"/>
                  </a:lnTo>
                  <a:lnTo>
                    <a:pt x="652" y="43"/>
                  </a:lnTo>
                  <a:close/>
                </a:path>
              </a:pathLst>
            </a:custGeom>
            <a:solidFill>
              <a:srgbClr val="967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 rot="10800000" flipH="1">
              <a:off x="2730" y="1905"/>
              <a:ext cx="90" cy="45"/>
            </a:xfrm>
            <a:custGeom>
              <a:avLst/>
              <a:gdLst>
                <a:gd name="T0" fmla="*/ 0 w 561"/>
                <a:gd name="T1" fmla="*/ 0 h 242"/>
                <a:gd name="T2" fmla="*/ 0 w 561"/>
                <a:gd name="T3" fmla="*/ 0 h 242"/>
                <a:gd name="T4" fmla="*/ 0 w 561"/>
                <a:gd name="T5" fmla="*/ 0 h 242"/>
                <a:gd name="T6" fmla="*/ 0 w 561"/>
                <a:gd name="T7" fmla="*/ 0 h 242"/>
                <a:gd name="T8" fmla="*/ 0 w 561"/>
                <a:gd name="T9" fmla="*/ 0 h 242"/>
                <a:gd name="T10" fmla="*/ 0 w 561"/>
                <a:gd name="T11" fmla="*/ 0 h 242"/>
                <a:gd name="T12" fmla="*/ 0 w 561"/>
                <a:gd name="T13" fmla="*/ 0 h 242"/>
                <a:gd name="T14" fmla="*/ 0 w 561"/>
                <a:gd name="T15" fmla="*/ 0 h 242"/>
                <a:gd name="T16" fmla="*/ 0 w 561"/>
                <a:gd name="T17" fmla="*/ 0 h 242"/>
                <a:gd name="T18" fmla="*/ 0 w 561"/>
                <a:gd name="T19" fmla="*/ 0 h 242"/>
                <a:gd name="T20" fmla="*/ 0 w 561"/>
                <a:gd name="T21" fmla="*/ 0 h 242"/>
                <a:gd name="T22" fmla="*/ 0 w 561"/>
                <a:gd name="T23" fmla="*/ 0 h 242"/>
                <a:gd name="T24" fmla="*/ 0 w 561"/>
                <a:gd name="T25" fmla="*/ 0 h 242"/>
                <a:gd name="T26" fmla="*/ 0 w 561"/>
                <a:gd name="T27" fmla="*/ 0 h 242"/>
                <a:gd name="T28" fmla="*/ 0 w 561"/>
                <a:gd name="T29" fmla="*/ 0 h 242"/>
                <a:gd name="T30" fmla="*/ 0 w 561"/>
                <a:gd name="T31" fmla="*/ 0 h 242"/>
                <a:gd name="T32" fmla="*/ 0 w 561"/>
                <a:gd name="T33" fmla="*/ 0 h 242"/>
                <a:gd name="T34" fmla="*/ 0 w 561"/>
                <a:gd name="T35" fmla="*/ 0 h 242"/>
                <a:gd name="T36" fmla="*/ 0 w 561"/>
                <a:gd name="T37" fmla="*/ 0 h 242"/>
                <a:gd name="T38" fmla="*/ 0 w 561"/>
                <a:gd name="T39" fmla="*/ 0 h 242"/>
                <a:gd name="T40" fmla="*/ 0 w 561"/>
                <a:gd name="T41" fmla="*/ 0 h 242"/>
                <a:gd name="T42" fmla="*/ 0 w 561"/>
                <a:gd name="T43" fmla="*/ 0 h 242"/>
                <a:gd name="T44" fmla="*/ 0 w 561"/>
                <a:gd name="T45" fmla="*/ 0 h 242"/>
                <a:gd name="T46" fmla="*/ 0 w 561"/>
                <a:gd name="T47" fmla="*/ 0 h 242"/>
                <a:gd name="T48" fmla="*/ 0 w 561"/>
                <a:gd name="T49" fmla="*/ 0 h 242"/>
                <a:gd name="T50" fmla="*/ 0 w 561"/>
                <a:gd name="T51" fmla="*/ 0 h 242"/>
                <a:gd name="T52" fmla="*/ 0 w 561"/>
                <a:gd name="T53" fmla="*/ 0 h 242"/>
                <a:gd name="T54" fmla="*/ 0 w 561"/>
                <a:gd name="T55" fmla="*/ 0 h 242"/>
                <a:gd name="T56" fmla="*/ 0 w 561"/>
                <a:gd name="T57" fmla="*/ 0 h 242"/>
                <a:gd name="T58" fmla="*/ 0 w 561"/>
                <a:gd name="T59" fmla="*/ 0 h 242"/>
                <a:gd name="T60" fmla="*/ 0 w 561"/>
                <a:gd name="T61" fmla="*/ 0 h 242"/>
                <a:gd name="T62" fmla="*/ 0 w 561"/>
                <a:gd name="T63" fmla="*/ 0 h 242"/>
                <a:gd name="T64" fmla="*/ 0 w 561"/>
                <a:gd name="T65" fmla="*/ 0 h 242"/>
                <a:gd name="T66" fmla="*/ 0 w 561"/>
                <a:gd name="T67" fmla="*/ 0 h 242"/>
                <a:gd name="T68" fmla="*/ 0 w 561"/>
                <a:gd name="T69" fmla="*/ 0 h 242"/>
                <a:gd name="T70" fmla="*/ 0 w 561"/>
                <a:gd name="T71" fmla="*/ 0 h 242"/>
                <a:gd name="T72" fmla="*/ 0 w 561"/>
                <a:gd name="T73" fmla="*/ 0 h 242"/>
                <a:gd name="T74" fmla="*/ 0 w 561"/>
                <a:gd name="T75" fmla="*/ 0 h 242"/>
                <a:gd name="T76" fmla="*/ 0 w 561"/>
                <a:gd name="T77" fmla="*/ 0 h 242"/>
                <a:gd name="T78" fmla="*/ 0 w 561"/>
                <a:gd name="T79" fmla="*/ 0 h 242"/>
                <a:gd name="T80" fmla="*/ 0 w 561"/>
                <a:gd name="T81" fmla="*/ 0 h 242"/>
                <a:gd name="T82" fmla="*/ 0 w 561"/>
                <a:gd name="T83" fmla="*/ 0 h 242"/>
                <a:gd name="T84" fmla="*/ 0 w 561"/>
                <a:gd name="T85" fmla="*/ 0 h 242"/>
                <a:gd name="T86" fmla="*/ 0 w 561"/>
                <a:gd name="T87" fmla="*/ 0 h 242"/>
                <a:gd name="T88" fmla="*/ 0 w 561"/>
                <a:gd name="T89" fmla="*/ 0 h 242"/>
                <a:gd name="T90" fmla="*/ 0 w 561"/>
                <a:gd name="T91" fmla="*/ 0 h 242"/>
                <a:gd name="T92" fmla="*/ 0 w 561"/>
                <a:gd name="T93" fmla="*/ 0 h 242"/>
                <a:gd name="T94" fmla="*/ 0 w 561"/>
                <a:gd name="T95" fmla="*/ 0 h 242"/>
                <a:gd name="T96" fmla="*/ 0 w 561"/>
                <a:gd name="T97" fmla="*/ 0 h 242"/>
                <a:gd name="T98" fmla="*/ 0 w 561"/>
                <a:gd name="T99" fmla="*/ 0 h 242"/>
                <a:gd name="T100" fmla="*/ 0 w 561"/>
                <a:gd name="T101" fmla="*/ 0 h 242"/>
                <a:gd name="T102" fmla="*/ 0 w 561"/>
                <a:gd name="T103" fmla="*/ 0 h 242"/>
                <a:gd name="T104" fmla="*/ 0 w 561"/>
                <a:gd name="T105" fmla="*/ 0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1"/>
                <a:gd name="T160" fmla="*/ 0 h 242"/>
                <a:gd name="T161" fmla="*/ 561 w 561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1" h="242">
                  <a:moveTo>
                    <a:pt x="453" y="0"/>
                  </a:moveTo>
                  <a:lnTo>
                    <a:pt x="470" y="27"/>
                  </a:lnTo>
                  <a:lnTo>
                    <a:pt x="486" y="56"/>
                  </a:lnTo>
                  <a:lnTo>
                    <a:pt x="501" y="86"/>
                  </a:lnTo>
                  <a:lnTo>
                    <a:pt x="515" y="115"/>
                  </a:lnTo>
                  <a:lnTo>
                    <a:pt x="528" y="145"/>
                  </a:lnTo>
                  <a:lnTo>
                    <a:pt x="540" y="174"/>
                  </a:lnTo>
                  <a:lnTo>
                    <a:pt x="551" y="202"/>
                  </a:lnTo>
                  <a:lnTo>
                    <a:pt x="561" y="231"/>
                  </a:lnTo>
                  <a:lnTo>
                    <a:pt x="526" y="231"/>
                  </a:lnTo>
                  <a:lnTo>
                    <a:pt x="493" y="232"/>
                  </a:lnTo>
                  <a:lnTo>
                    <a:pt x="458" y="232"/>
                  </a:lnTo>
                  <a:lnTo>
                    <a:pt x="424" y="233"/>
                  </a:lnTo>
                  <a:lnTo>
                    <a:pt x="390" y="233"/>
                  </a:lnTo>
                  <a:lnTo>
                    <a:pt x="356" y="235"/>
                  </a:lnTo>
                  <a:lnTo>
                    <a:pt x="321" y="235"/>
                  </a:lnTo>
                  <a:lnTo>
                    <a:pt x="286" y="236"/>
                  </a:lnTo>
                  <a:lnTo>
                    <a:pt x="253" y="236"/>
                  </a:lnTo>
                  <a:lnTo>
                    <a:pt x="218" y="237"/>
                  </a:lnTo>
                  <a:lnTo>
                    <a:pt x="184" y="238"/>
                  </a:lnTo>
                  <a:lnTo>
                    <a:pt x="149" y="238"/>
                  </a:lnTo>
                  <a:lnTo>
                    <a:pt x="115" y="239"/>
                  </a:lnTo>
                  <a:lnTo>
                    <a:pt x="81" y="240"/>
                  </a:lnTo>
                  <a:lnTo>
                    <a:pt x="47" y="240"/>
                  </a:lnTo>
                  <a:lnTo>
                    <a:pt x="12" y="242"/>
                  </a:lnTo>
                  <a:lnTo>
                    <a:pt x="6" y="185"/>
                  </a:lnTo>
                  <a:lnTo>
                    <a:pt x="4" y="125"/>
                  </a:lnTo>
                  <a:lnTo>
                    <a:pt x="2" y="65"/>
                  </a:lnTo>
                  <a:lnTo>
                    <a:pt x="0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40" y="5"/>
                  </a:lnTo>
                  <a:lnTo>
                    <a:pt x="65" y="4"/>
                  </a:lnTo>
                  <a:lnTo>
                    <a:pt x="92" y="4"/>
                  </a:lnTo>
                  <a:lnTo>
                    <a:pt x="117" y="3"/>
                  </a:lnTo>
                  <a:lnTo>
                    <a:pt x="144" y="3"/>
                  </a:lnTo>
                  <a:lnTo>
                    <a:pt x="169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47" y="1"/>
                  </a:lnTo>
                  <a:lnTo>
                    <a:pt x="273" y="1"/>
                  </a:lnTo>
                  <a:lnTo>
                    <a:pt x="299" y="1"/>
                  </a:lnTo>
                  <a:lnTo>
                    <a:pt x="324" y="0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 rot="10800000" flipH="1">
              <a:off x="2707" y="1933"/>
              <a:ext cx="90" cy="45"/>
            </a:xfrm>
            <a:custGeom>
              <a:avLst/>
              <a:gdLst>
                <a:gd name="T0" fmla="*/ 0 w 561"/>
                <a:gd name="T1" fmla="*/ 0 h 242"/>
                <a:gd name="T2" fmla="*/ 0 w 561"/>
                <a:gd name="T3" fmla="*/ 0 h 242"/>
                <a:gd name="T4" fmla="*/ 0 w 561"/>
                <a:gd name="T5" fmla="*/ 0 h 242"/>
                <a:gd name="T6" fmla="*/ 0 w 561"/>
                <a:gd name="T7" fmla="*/ 0 h 242"/>
                <a:gd name="T8" fmla="*/ 0 w 561"/>
                <a:gd name="T9" fmla="*/ 0 h 242"/>
                <a:gd name="T10" fmla="*/ 0 w 561"/>
                <a:gd name="T11" fmla="*/ 0 h 242"/>
                <a:gd name="T12" fmla="*/ 0 w 561"/>
                <a:gd name="T13" fmla="*/ 0 h 242"/>
                <a:gd name="T14" fmla="*/ 0 w 561"/>
                <a:gd name="T15" fmla="*/ 0 h 242"/>
                <a:gd name="T16" fmla="*/ 0 w 561"/>
                <a:gd name="T17" fmla="*/ 0 h 242"/>
                <a:gd name="T18" fmla="*/ 0 w 561"/>
                <a:gd name="T19" fmla="*/ 0 h 242"/>
                <a:gd name="T20" fmla="*/ 0 w 561"/>
                <a:gd name="T21" fmla="*/ 0 h 242"/>
                <a:gd name="T22" fmla="*/ 0 w 561"/>
                <a:gd name="T23" fmla="*/ 0 h 242"/>
                <a:gd name="T24" fmla="*/ 0 w 561"/>
                <a:gd name="T25" fmla="*/ 0 h 242"/>
                <a:gd name="T26" fmla="*/ 0 w 561"/>
                <a:gd name="T27" fmla="*/ 0 h 242"/>
                <a:gd name="T28" fmla="*/ 0 w 561"/>
                <a:gd name="T29" fmla="*/ 0 h 242"/>
                <a:gd name="T30" fmla="*/ 0 w 561"/>
                <a:gd name="T31" fmla="*/ 0 h 242"/>
                <a:gd name="T32" fmla="*/ 0 w 561"/>
                <a:gd name="T33" fmla="*/ 0 h 242"/>
                <a:gd name="T34" fmla="*/ 0 w 561"/>
                <a:gd name="T35" fmla="*/ 0 h 242"/>
                <a:gd name="T36" fmla="*/ 0 w 561"/>
                <a:gd name="T37" fmla="*/ 0 h 242"/>
                <a:gd name="T38" fmla="*/ 0 w 561"/>
                <a:gd name="T39" fmla="*/ 0 h 242"/>
                <a:gd name="T40" fmla="*/ 0 w 561"/>
                <a:gd name="T41" fmla="*/ 0 h 242"/>
                <a:gd name="T42" fmla="*/ 0 w 561"/>
                <a:gd name="T43" fmla="*/ 0 h 242"/>
                <a:gd name="T44" fmla="*/ 0 w 561"/>
                <a:gd name="T45" fmla="*/ 0 h 242"/>
                <a:gd name="T46" fmla="*/ 0 w 561"/>
                <a:gd name="T47" fmla="*/ 0 h 242"/>
                <a:gd name="T48" fmla="*/ 0 w 561"/>
                <a:gd name="T49" fmla="*/ 0 h 242"/>
                <a:gd name="T50" fmla="*/ 0 w 561"/>
                <a:gd name="T51" fmla="*/ 0 h 242"/>
                <a:gd name="T52" fmla="*/ 0 w 561"/>
                <a:gd name="T53" fmla="*/ 0 h 242"/>
                <a:gd name="T54" fmla="*/ 0 w 561"/>
                <a:gd name="T55" fmla="*/ 0 h 242"/>
                <a:gd name="T56" fmla="*/ 0 w 561"/>
                <a:gd name="T57" fmla="*/ 0 h 242"/>
                <a:gd name="T58" fmla="*/ 0 w 561"/>
                <a:gd name="T59" fmla="*/ 0 h 242"/>
                <a:gd name="T60" fmla="*/ 0 w 561"/>
                <a:gd name="T61" fmla="*/ 0 h 242"/>
                <a:gd name="T62" fmla="*/ 0 w 561"/>
                <a:gd name="T63" fmla="*/ 0 h 242"/>
                <a:gd name="T64" fmla="*/ 0 w 561"/>
                <a:gd name="T65" fmla="*/ 0 h 242"/>
                <a:gd name="T66" fmla="*/ 0 w 561"/>
                <a:gd name="T67" fmla="*/ 0 h 242"/>
                <a:gd name="T68" fmla="*/ 0 w 561"/>
                <a:gd name="T69" fmla="*/ 0 h 242"/>
                <a:gd name="T70" fmla="*/ 0 w 561"/>
                <a:gd name="T71" fmla="*/ 0 h 242"/>
                <a:gd name="T72" fmla="*/ 0 w 561"/>
                <a:gd name="T73" fmla="*/ 0 h 242"/>
                <a:gd name="T74" fmla="*/ 0 w 561"/>
                <a:gd name="T75" fmla="*/ 0 h 242"/>
                <a:gd name="T76" fmla="*/ 0 w 561"/>
                <a:gd name="T77" fmla="*/ 0 h 242"/>
                <a:gd name="T78" fmla="*/ 0 w 561"/>
                <a:gd name="T79" fmla="*/ 0 h 242"/>
                <a:gd name="T80" fmla="*/ 0 w 561"/>
                <a:gd name="T81" fmla="*/ 0 h 242"/>
                <a:gd name="T82" fmla="*/ 0 w 561"/>
                <a:gd name="T83" fmla="*/ 0 h 242"/>
                <a:gd name="T84" fmla="*/ 0 w 561"/>
                <a:gd name="T85" fmla="*/ 0 h 242"/>
                <a:gd name="T86" fmla="*/ 0 w 561"/>
                <a:gd name="T87" fmla="*/ 0 h 242"/>
                <a:gd name="T88" fmla="*/ 0 w 561"/>
                <a:gd name="T89" fmla="*/ 0 h 242"/>
                <a:gd name="T90" fmla="*/ 0 w 561"/>
                <a:gd name="T91" fmla="*/ 0 h 242"/>
                <a:gd name="T92" fmla="*/ 0 w 561"/>
                <a:gd name="T93" fmla="*/ 0 h 242"/>
                <a:gd name="T94" fmla="*/ 0 w 561"/>
                <a:gd name="T95" fmla="*/ 0 h 242"/>
                <a:gd name="T96" fmla="*/ 0 w 561"/>
                <a:gd name="T97" fmla="*/ 0 h 242"/>
                <a:gd name="T98" fmla="*/ 0 w 561"/>
                <a:gd name="T99" fmla="*/ 0 h 242"/>
                <a:gd name="T100" fmla="*/ 0 w 561"/>
                <a:gd name="T101" fmla="*/ 0 h 242"/>
                <a:gd name="T102" fmla="*/ 0 w 561"/>
                <a:gd name="T103" fmla="*/ 0 h 242"/>
                <a:gd name="T104" fmla="*/ 0 w 561"/>
                <a:gd name="T105" fmla="*/ 0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1"/>
                <a:gd name="T160" fmla="*/ 0 h 242"/>
                <a:gd name="T161" fmla="*/ 561 w 561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1" h="242">
                  <a:moveTo>
                    <a:pt x="453" y="0"/>
                  </a:moveTo>
                  <a:lnTo>
                    <a:pt x="470" y="27"/>
                  </a:lnTo>
                  <a:lnTo>
                    <a:pt x="486" y="56"/>
                  </a:lnTo>
                  <a:lnTo>
                    <a:pt x="501" y="86"/>
                  </a:lnTo>
                  <a:lnTo>
                    <a:pt x="515" y="115"/>
                  </a:lnTo>
                  <a:lnTo>
                    <a:pt x="528" y="145"/>
                  </a:lnTo>
                  <a:lnTo>
                    <a:pt x="540" y="174"/>
                  </a:lnTo>
                  <a:lnTo>
                    <a:pt x="551" y="202"/>
                  </a:lnTo>
                  <a:lnTo>
                    <a:pt x="561" y="231"/>
                  </a:lnTo>
                  <a:lnTo>
                    <a:pt x="526" y="231"/>
                  </a:lnTo>
                  <a:lnTo>
                    <a:pt x="493" y="232"/>
                  </a:lnTo>
                  <a:lnTo>
                    <a:pt x="458" y="232"/>
                  </a:lnTo>
                  <a:lnTo>
                    <a:pt x="424" y="233"/>
                  </a:lnTo>
                  <a:lnTo>
                    <a:pt x="390" y="233"/>
                  </a:lnTo>
                  <a:lnTo>
                    <a:pt x="356" y="235"/>
                  </a:lnTo>
                  <a:lnTo>
                    <a:pt x="321" y="235"/>
                  </a:lnTo>
                  <a:lnTo>
                    <a:pt x="286" y="236"/>
                  </a:lnTo>
                  <a:lnTo>
                    <a:pt x="253" y="236"/>
                  </a:lnTo>
                  <a:lnTo>
                    <a:pt x="218" y="237"/>
                  </a:lnTo>
                  <a:lnTo>
                    <a:pt x="184" y="238"/>
                  </a:lnTo>
                  <a:lnTo>
                    <a:pt x="149" y="238"/>
                  </a:lnTo>
                  <a:lnTo>
                    <a:pt x="115" y="239"/>
                  </a:lnTo>
                  <a:lnTo>
                    <a:pt x="81" y="240"/>
                  </a:lnTo>
                  <a:lnTo>
                    <a:pt x="47" y="240"/>
                  </a:lnTo>
                  <a:lnTo>
                    <a:pt x="12" y="242"/>
                  </a:lnTo>
                  <a:lnTo>
                    <a:pt x="6" y="185"/>
                  </a:lnTo>
                  <a:lnTo>
                    <a:pt x="4" y="125"/>
                  </a:lnTo>
                  <a:lnTo>
                    <a:pt x="2" y="65"/>
                  </a:lnTo>
                  <a:lnTo>
                    <a:pt x="0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40" y="5"/>
                  </a:lnTo>
                  <a:lnTo>
                    <a:pt x="65" y="4"/>
                  </a:lnTo>
                  <a:lnTo>
                    <a:pt x="92" y="4"/>
                  </a:lnTo>
                  <a:lnTo>
                    <a:pt x="117" y="3"/>
                  </a:lnTo>
                  <a:lnTo>
                    <a:pt x="144" y="3"/>
                  </a:lnTo>
                  <a:lnTo>
                    <a:pt x="169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47" y="1"/>
                  </a:lnTo>
                  <a:lnTo>
                    <a:pt x="273" y="1"/>
                  </a:lnTo>
                  <a:lnTo>
                    <a:pt x="299" y="1"/>
                  </a:lnTo>
                  <a:lnTo>
                    <a:pt x="324" y="0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 rot="10800000" flipH="1">
              <a:off x="2683" y="1954"/>
              <a:ext cx="90" cy="45"/>
            </a:xfrm>
            <a:custGeom>
              <a:avLst/>
              <a:gdLst>
                <a:gd name="T0" fmla="*/ 0 w 561"/>
                <a:gd name="T1" fmla="*/ 0 h 242"/>
                <a:gd name="T2" fmla="*/ 0 w 561"/>
                <a:gd name="T3" fmla="*/ 0 h 242"/>
                <a:gd name="T4" fmla="*/ 0 w 561"/>
                <a:gd name="T5" fmla="*/ 0 h 242"/>
                <a:gd name="T6" fmla="*/ 0 w 561"/>
                <a:gd name="T7" fmla="*/ 0 h 242"/>
                <a:gd name="T8" fmla="*/ 0 w 561"/>
                <a:gd name="T9" fmla="*/ 0 h 242"/>
                <a:gd name="T10" fmla="*/ 0 w 561"/>
                <a:gd name="T11" fmla="*/ 0 h 242"/>
                <a:gd name="T12" fmla="*/ 0 w 561"/>
                <a:gd name="T13" fmla="*/ 0 h 242"/>
                <a:gd name="T14" fmla="*/ 0 w 561"/>
                <a:gd name="T15" fmla="*/ 0 h 242"/>
                <a:gd name="T16" fmla="*/ 0 w 561"/>
                <a:gd name="T17" fmla="*/ 0 h 242"/>
                <a:gd name="T18" fmla="*/ 0 w 561"/>
                <a:gd name="T19" fmla="*/ 0 h 242"/>
                <a:gd name="T20" fmla="*/ 0 w 561"/>
                <a:gd name="T21" fmla="*/ 0 h 242"/>
                <a:gd name="T22" fmla="*/ 0 w 561"/>
                <a:gd name="T23" fmla="*/ 0 h 242"/>
                <a:gd name="T24" fmla="*/ 0 w 561"/>
                <a:gd name="T25" fmla="*/ 0 h 242"/>
                <a:gd name="T26" fmla="*/ 0 w 561"/>
                <a:gd name="T27" fmla="*/ 0 h 242"/>
                <a:gd name="T28" fmla="*/ 0 w 561"/>
                <a:gd name="T29" fmla="*/ 0 h 242"/>
                <a:gd name="T30" fmla="*/ 0 w 561"/>
                <a:gd name="T31" fmla="*/ 0 h 242"/>
                <a:gd name="T32" fmla="*/ 0 w 561"/>
                <a:gd name="T33" fmla="*/ 0 h 242"/>
                <a:gd name="T34" fmla="*/ 0 w 561"/>
                <a:gd name="T35" fmla="*/ 0 h 242"/>
                <a:gd name="T36" fmla="*/ 0 w 561"/>
                <a:gd name="T37" fmla="*/ 0 h 242"/>
                <a:gd name="T38" fmla="*/ 0 w 561"/>
                <a:gd name="T39" fmla="*/ 0 h 242"/>
                <a:gd name="T40" fmla="*/ 0 w 561"/>
                <a:gd name="T41" fmla="*/ 0 h 242"/>
                <a:gd name="T42" fmla="*/ 0 w 561"/>
                <a:gd name="T43" fmla="*/ 0 h 242"/>
                <a:gd name="T44" fmla="*/ 0 w 561"/>
                <a:gd name="T45" fmla="*/ 0 h 242"/>
                <a:gd name="T46" fmla="*/ 0 w 561"/>
                <a:gd name="T47" fmla="*/ 0 h 242"/>
                <a:gd name="T48" fmla="*/ 0 w 561"/>
                <a:gd name="T49" fmla="*/ 0 h 242"/>
                <a:gd name="T50" fmla="*/ 0 w 561"/>
                <a:gd name="T51" fmla="*/ 0 h 242"/>
                <a:gd name="T52" fmla="*/ 0 w 561"/>
                <a:gd name="T53" fmla="*/ 0 h 242"/>
                <a:gd name="T54" fmla="*/ 0 w 561"/>
                <a:gd name="T55" fmla="*/ 0 h 242"/>
                <a:gd name="T56" fmla="*/ 0 w 561"/>
                <a:gd name="T57" fmla="*/ 0 h 242"/>
                <a:gd name="T58" fmla="*/ 0 w 561"/>
                <a:gd name="T59" fmla="*/ 0 h 242"/>
                <a:gd name="T60" fmla="*/ 0 w 561"/>
                <a:gd name="T61" fmla="*/ 0 h 242"/>
                <a:gd name="T62" fmla="*/ 0 w 561"/>
                <a:gd name="T63" fmla="*/ 0 h 242"/>
                <a:gd name="T64" fmla="*/ 0 w 561"/>
                <a:gd name="T65" fmla="*/ 0 h 242"/>
                <a:gd name="T66" fmla="*/ 0 w 561"/>
                <a:gd name="T67" fmla="*/ 0 h 242"/>
                <a:gd name="T68" fmla="*/ 0 w 561"/>
                <a:gd name="T69" fmla="*/ 0 h 242"/>
                <a:gd name="T70" fmla="*/ 0 w 561"/>
                <a:gd name="T71" fmla="*/ 0 h 242"/>
                <a:gd name="T72" fmla="*/ 0 w 561"/>
                <a:gd name="T73" fmla="*/ 0 h 242"/>
                <a:gd name="T74" fmla="*/ 0 w 561"/>
                <a:gd name="T75" fmla="*/ 0 h 242"/>
                <a:gd name="T76" fmla="*/ 0 w 561"/>
                <a:gd name="T77" fmla="*/ 0 h 242"/>
                <a:gd name="T78" fmla="*/ 0 w 561"/>
                <a:gd name="T79" fmla="*/ 0 h 242"/>
                <a:gd name="T80" fmla="*/ 0 w 561"/>
                <a:gd name="T81" fmla="*/ 0 h 242"/>
                <a:gd name="T82" fmla="*/ 0 w 561"/>
                <a:gd name="T83" fmla="*/ 0 h 242"/>
                <a:gd name="T84" fmla="*/ 0 w 561"/>
                <a:gd name="T85" fmla="*/ 0 h 242"/>
                <a:gd name="T86" fmla="*/ 0 w 561"/>
                <a:gd name="T87" fmla="*/ 0 h 242"/>
                <a:gd name="T88" fmla="*/ 0 w 561"/>
                <a:gd name="T89" fmla="*/ 0 h 242"/>
                <a:gd name="T90" fmla="*/ 0 w 561"/>
                <a:gd name="T91" fmla="*/ 0 h 242"/>
                <a:gd name="T92" fmla="*/ 0 w 561"/>
                <a:gd name="T93" fmla="*/ 0 h 242"/>
                <a:gd name="T94" fmla="*/ 0 w 561"/>
                <a:gd name="T95" fmla="*/ 0 h 242"/>
                <a:gd name="T96" fmla="*/ 0 w 561"/>
                <a:gd name="T97" fmla="*/ 0 h 242"/>
                <a:gd name="T98" fmla="*/ 0 w 561"/>
                <a:gd name="T99" fmla="*/ 0 h 242"/>
                <a:gd name="T100" fmla="*/ 0 w 561"/>
                <a:gd name="T101" fmla="*/ 0 h 242"/>
                <a:gd name="T102" fmla="*/ 0 w 561"/>
                <a:gd name="T103" fmla="*/ 0 h 242"/>
                <a:gd name="T104" fmla="*/ 0 w 561"/>
                <a:gd name="T105" fmla="*/ 0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1"/>
                <a:gd name="T160" fmla="*/ 0 h 242"/>
                <a:gd name="T161" fmla="*/ 561 w 561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1" h="242">
                  <a:moveTo>
                    <a:pt x="453" y="0"/>
                  </a:moveTo>
                  <a:lnTo>
                    <a:pt x="470" y="27"/>
                  </a:lnTo>
                  <a:lnTo>
                    <a:pt x="486" y="56"/>
                  </a:lnTo>
                  <a:lnTo>
                    <a:pt x="501" y="86"/>
                  </a:lnTo>
                  <a:lnTo>
                    <a:pt x="515" y="115"/>
                  </a:lnTo>
                  <a:lnTo>
                    <a:pt x="528" y="145"/>
                  </a:lnTo>
                  <a:lnTo>
                    <a:pt x="540" y="174"/>
                  </a:lnTo>
                  <a:lnTo>
                    <a:pt x="551" y="202"/>
                  </a:lnTo>
                  <a:lnTo>
                    <a:pt x="561" y="231"/>
                  </a:lnTo>
                  <a:lnTo>
                    <a:pt x="526" y="231"/>
                  </a:lnTo>
                  <a:lnTo>
                    <a:pt x="493" y="232"/>
                  </a:lnTo>
                  <a:lnTo>
                    <a:pt x="458" y="232"/>
                  </a:lnTo>
                  <a:lnTo>
                    <a:pt x="424" y="233"/>
                  </a:lnTo>
                  <a:lnTo>
                    <a:pt x="390" y="233"/>
                  </a:lnTo>
                  <a:lnTo>
                    <a:pt x="356" y="235"/>
                  </a:lnTo>
                  <a:lnTo>
                    <a:pt x="321" y="235"/>
                  </a:lnTo>
                  <a:lnTo>
                    <a:pt x="286" y="236"/>
                  </a:lnTo>
                  <a:lnTo>
                    <a:pt x="253" y="236"/>
                  </a:lnTo>
                  <a:lnTo>
                    <a:pt x="218" y="237"/>
                  </a:lnTo>
                  <a:lnTo>
                    <a:pt x="184" y="238"/>
                  </a:lnTo>
                  <a:lnTo>
                    <a:pt x="149" y="238"/>
                  </a:lnTo>
                  <a:lnTo>
                    <a:pt x="115" y="239"/>
                  </a:lnTo>
                  <a:lnTo>
                    <a:pt x="81" y="240"/>
                  </a:lnTo>
                  <a:lnTo>
                    <a:pt x="47" y="240"/>
                  </a:lnTo>
                  <a:lnTo>
                    <a:pt x="12" y="242"/>
                  </a:lnTo>
                  <a:lnTo>
                    <a:pt x="6" y="185"/>
                  </a:lnTo>
                  <a:lnTo>
                    <a:pt x="4" y="125"/>
                  </a:lnTo>
                  <a:lnTo>
                    <a:pt x="2" y="65"/>
                  </a:lnTo>
                  <a:lnTo>
                    <a:pt x="0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40" y="5"/>
                  </a:lnTo>
                  <a:lnTo>
                    <a:pt x="65" y="4"/>
                  </a:lnTo>
                  <a:lnTo>
                    <a:pt x="92" y="4"/>
                  </a:lnTo>
                  <a:lnTo>
                    <a:pt x="117" y="3"/>
                  </a:lnTo>
                  <a:lnTo>
                    <a:pt x="144" y="3"/>
                  </a:lnTo>
                  <a:lnTo>
                    <a:pt x="169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47" y="1"/>
                  </a:lnTo>
                  <a:lnTo>
                    <a:pt x="273" y="1"/>
                  </a:lnTo>
                  <a:lnTo>
                    <a:pt x="299" y="1"/>
                  </a:lnTo>
                  <a:lnTo>
                    <a:pt x="324" y="0"/>
                  </a:lnTo>
                  <a:lnTo>
                    <a:pt x="351" y="0"/>
                  </a:lnTo>
                  <a:lnTo>
                    <a:pt x="376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57" name="Picture 64" descr="MCj01537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25898"/>
            <a:ext cx="19256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1763688" y="180987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>
                <a:solidFill>
                  <a:srgbClr val="CC6600"/>
                </a:solidFill>
              </a:rPr>
              <a:t>Asset</a:t>
            </a:r>
            <a:endParaRPr lang="en-GB" sz="2400">
              <a:solidFill>
                <a:srgbClr val="CC66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27984" y="1737866"/>
            <a:ext cx="185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>
                <a:solidFill>
                  <a:srgbClr val="CC6600"/>
                </a:solidFill>
              </a:rPr>
              <a:t>Vulnerability</a:t>
            </a:r>
            <a:endParaRPr lang="en-GB" sz="2400">
              <a:solidFill>
                <a:srgbClr val="CC66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60032" y="267397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>
                <a:solidFill>
                  <a:srgbClr val="CC6600"/>
                </a:solidFill>
              </a:rPr>
              <a:t>Threat</a:t>
            </a:r>
            <a:endParaRPr lang="en-GB" sz="2400">
              <a:solidFill>
                <a:srgbClr val="CC66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55776" y="404745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>
                <a:solidFill>
                  <a:srgbClr val="CC6600"/>
                </a:solidFill>
              </a:rPr>
              <a:t>Risk</a:t>
            </a:r>
            <a:endParaRPr lang="en-GB" sz="2400">
              <a:solidFill>
                <a:srgbClr val="CC66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1691682" y="2204865"/>
            <a:ext cx="432047" cy="360037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 flipV="1">
            <a:off x="3563890" y="2132855"/>
            <a:ext cx="1224135" cy="720077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4211960" y="2904802"/>
            <a:ext cx="720080" cy="45218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Bent-Up Arrow 73"/>
          <p:cNvSpPr/>
          <p:nvPr/>
        </p:nvSpPr>
        <p:spPr>
          <a:xfrm rot="5400000">
            <a:off x="3563888" y="4005064"/>
            <a:ext cx="1080120" cy="2376264"/>
          </a:xfrm>
          <a:prstGeom prst="bentUpArrow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971600" y="5877272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>
                <a:solidFill>
                  <a:srgbClr val="CC6600"/>
                </a:solidFill>
              </a:rPr>
              <a:t>Need to introduce risk treatment</a:t>
            </a:r>
            <a:endParaRPr lang="en-GB" sz="2400">
              <a:solidFill>
                <a:srgbClr val="CC6600"/>
              </a:solidFill>
            </a:endParaRPr>
          </a:p>
        </p:txBody>
      </p:sp>
      <p:pic>
        <p:nvPicPr>
          <p:cNvPr id="77" name="Picture 59" descr="MCPE07384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3900" y="4437112"/>
            <a:ext cx="343058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Bent-Up Arrow 77"/>
          <p:cNvSpPr/>
          <p:nvPr/>
        </p:nvSpPr>
        <p:spPr>
          <a:xfrm rot="16200000">
            <a:off x="6444208" y="2852936"/>
            <a:ext cx="1656184" cy="1224136"/>
          </a:xfrm>
          <a:prstGeom prst="bentUpArrow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6948264" y="2132856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>
                <a:solidFill>
                  <a:srgbClr val="CC6600"/>
                </a:solidFill>
              </a:rPr>
              <a:t>Reduced risk</a:t>
            </a:r>
            <a:endParaRPr lang="en-GB" sz="24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0" grpId="0"/>
      <p:bldP spid="61" grpId="0"/>
      <p:bldP spid="62" grpId="0"/>
      <p:bldP spid="64" grpId="0"/>
      <p:bldP spid="74" grpId="0" animBg="1"/>
      <p:bldP spid="76" grpId="0"/>
      <p:bldP spid="78" grpId="0" animBg="1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77666F-296B-4D34-B81A-51AB539BE548}" type="slidenum">
              <a:rPr lang="en-US" smtClean="0">
                <a:latin typeface="Arial" pitchFamily="34" charset="0"/>
              </a:rPr>
              <a:pPr/>
              <a:t>11</a:t>
            </a:fld>
            <a:endParaRPr lang="en-US" sz="1400" smtClean="0">
              <a:latin typeface="Times New Roman" pitchFamily="18" charset="0"/>
            </a:endParaRPr>
          </a:p>
        </p:txBody>
      </p:sp>
      <p:sp>
        <p:nvSpPr>
          <p:cNvPr id="3084" name="Oval 2"/>
          <p:cNvSpPr>
            <a:spLocks noChangeArrowheads="1"/>
          </p:cNvSpPr>
          <p:nvPr/>
        </p:nvSpPr>
        <p:spPr bwMode="auto">
          <a:xfrm>
            <a:off x="6157913" y="188913"/>
            <a:ext cx="2014537" cy="11525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nb-NO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13450" y="2781300"/>
            <a:ext cx="865188" cy="503238"/>
            <a:chOff x="4558" y="926"/>
            <a:chExt cx="318" cy="191"/>
          </a:xfrm>
        </p:grpSpPr>
        <p:sp>
          <p:nvSpPr>
            <p:cNvPr id="3175" name="Freeform 4"/>
            <p:cNvSpPr>
              <a:spLocks/>
            </p:cNvSpPr>
            <p:nvPr/>
          </p:nvSpPr>
          <p:spPr bwMode="auto">
            <a:xfrm>
              <a:off x="4574" y="926"/>
              <a:ext cx="302" cy="191"/>
            </a:xfrm>
            <a:custGeom>
              <a:avLst/>
              <a:gdLst>
                <a:gd name="T0" fmla="*/ 1 w 906"/>
                <a:gd name="T1" fmla="*/ 1 h 574"/>
                <a:gd name="T2" fmla="*/ 1 w 906"/>
                <a:gd name="T3" fmla="*/ 0 h 574"/>
                <a:gd name="T4" fmla="*/ 1 w 906"/>
                <a:gd name="T5" fmla="*/ 0 h 574"/>
                <a:gd name="T6" fmla="*/ 1 w 906"/>
                <a:gd name="T7" fmla="*/ 0 h 574"/>
                <a:gd name="T8" fmla="*/ 1 w 906"/>
                <a:gd name="T9" fmla="*/ 0 h 574"/>
                <a:gd name="T10" fmla="*/ 0 w 906"/>
                <a:gd name="T11" fmla="*/ 0 h 574"/>
                <a:gd name="T12" fmla="*/ 0 w 906"/>
                <a:gd name="T13" fmla="*/ 0 h 574"/>
                <a:gd name="T14" fmla="*/ 0 w 906"/>
                <a:gd name="T15" fmla="*/ 0 h 574"/>
                <a:gd name="T16" fmla="*/ 0 w 906"/>
                <a:gd name="T17" fmla="*/ 1 h 574"/>
                <a:gd name="T18" fmla="*/ 0 w 906"/>
                <a:gd name="T19" fmla="*/ 1 h 574"/>
                <a:gd name="T20" fmla="*/ 0 w 906"/>
                <a:gd name="T21" fmla="*/ 0 h 574"/>
                <a:gd name="T22" fmla="*/ 1 w 906"/>
                <a:gd name="T23" fmla="*/ 0 h 574"/>
                <a:gd name="T24" fmla="*/ 1 w 906"/>
                <a:gd name="T25" fmla="*/ 0 h 574"/>
                <a:gd name="T26" fmla="*/ 1 w 906"/>
                <a:gd name="T27" fmla="*/ 1 h 574"/>
                <a:gd name="T28" fmla="*/ 1 w 906"/>
                <a:gd name="T29" fmla="*/ 1 h 5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6"/>
                <a:gd name="T46" fmla="*/ 0 h 574"/>
                <a:gd name="T47" fmla="*/ 906 w 906"/>
                <a:gd name="T48" fmla="*/ 574 h 5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6" h="574">
                  <a:moveTo>
                    <a:pt x="906" y="552"/>
                  </a:moveTo>
                  <a:lnTo>
                    <a:pt x="628" y="218"/>
                  </a:lnTo>
                  <a:lnTo>
                    <a:pt x="892" y="52"/>
                  </a:lnTo>
                  <a:lnTo>
                    <a:pt x="873" y="23"/>
                  </a:lnTo>
                  <a:lnTo>
                    <a:pt x="450" y="288"/>
                  </a:lnTo>
                  <a:lnTo>
                    <a:pt x="20" y="0"/>
                  </a:lnTo>
                  <a:lnTo>
                    <a:pt x="0" y="28"/>
                  </a:lnTo>
                  <a:lnTo>
                    <a:pt x="281" y="217"/>
                  </a:lnTo>
                  <a:lnTo>
                    <a:pt x="3" y="552"/>
                  </a:lnTo>
                  <a:lnTo>
                    <a:pt x="29" y="574"/>
                  </a:lnTo>
                  <a:lnTo>
                    <a:pt x="311" y="236"/>
                  </a:lnTo>
                  <a:lnTo>
                    <a:pt x="450" y="330"/>
                  </a:lnTo>
                  <a:lnTo>
                    <a:pt x="599" y="236"/>
                  </a:lnTo>
                  <a:lnTo>
                    <a:pt x="880" y="574"/>
                  </a:lnTo>
                  <a:lnTo>
                    <a:pt x="906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" name="Rectangle 5"/>
            <p:cNvSpPr>
              <a:spLocks noChangeArrowheads="1"/>
            </p:cNvSpPr>
            <p:nvPr/>
          </p:nvSpPr>
          <p:spPr bwMode="auto">
            <a:xfrm>
              <a:off x="4558" y="935"/>
              <a:ext cx="318" cy="18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nb-NO"/>
            </a:p>
          </p:txBody>
        </p:sp>
      </p:grpSp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6229350" y="3082925"/>
          <a:ext cx="487363" cy="173038"/>
        </p:xfrm>
        <a:graphic>
          <a:graphicData uri="http://schemas.openxmlformats.org/presentationml/2006/ole">
            <p:oleObj spid="_x0000_s5122" name="Picture" r:id="rId4" imgW="885444" imgH="313944" progId="Word.Picture.8">
              <p:embed/>
            </p:oleObj>
          </a:graphicData>
        </a:graphic>
      </p:graphicFrame>
      <p:sp>
        <p:nvSpPr>
          <p:cNvPr id="3086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/>
            <a:r>
              <a:rPr lang="en-GB" smtClean="0"/>
              <a:t>Terms</a:t>
            </a:r>
          </a:p>
        </p:txBody>
      </p:sp>
      <p:pic>
        <p:nvPicPr>
          <p:cNvPr id="3087" name="Picture 8" descr="osws__jx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309938" y="4551363"/>
            <a:ext cx="1766887" cy="1901825"/>
          </a:xfrm>
          <a:noFill/>
        </p:spPr>
      </p:pic>
      <p:sp>
        <p:nvSpPr>
          <p:cNvPr id="3088" name="AutoShape 9"/>
          <p:cNvSpPr>
            <a:spLocks noChangeArrowheads="1"/>
          </p:cNvSpPr>
          <p:nvPr/>
        </p:nvSpPr>
        <p:spPr bwMode="auto">
          <a:xfrm>
            <a:off x="5795963" y="4221163"/>
            <a:ext cx="1490662" cy="720725"/>
          </a:xfrm>
          <a:prstGeom prst="cloudCallout">
            <a:avLst>
              <a:gd name="adj1" fmla="val -155324"/>
              <a:gd name="adj2" fmla="val 385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1400" b="1"/>
              <a:t>Risk</a:t>
            </a:r>
          </a:p>
        </p:txBody>
      </p:sp>
      <p:sp>
        <p:nvSpPr>
          <p:cNvPr id="3089" name="AutoShape 10"/>
          <p:cNvSpPr>
            <a:spLocks noChangeArrowheads="1"/>
          </p:cNvSpPr>
          <p:nvPr/>
        </p:nvSpPr>
        <p:spPr bwMode="auto">
          <a:xfrm>
            <a:off x="250825" y="4724400"/>
            <a:ext cx="1490663" cy="1152525"/>
          </a:xfrm>
          <a:prstGeom prst="cloudCallout">
            <a:avLst>
              <a:gd name="adj1" fmla="val 216028"/>
              <a:gd name="adj2" fmla="val -3622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1400" b="1"/>
              <a:t>Threat</a:t>
            </a:r>
          </a:p>
        </p:txBody>
      </p:sp>
      <p:sp>
        <p:nvSpPr>
          <p:cNvPr id="3090" name="AutoShape 11"/>
          <p:cNvSpPr>
            <a:spLocks noChangeArrowheads="1"/>
          </p:cNvSpPr>
          <p:nvPr/>
        </p:nvSpPr>
        <p:spPr bwMode="auto">
          <a:xfrm>
            <a:off x="1042988" y="2781300"/>
            <a:ext cx="1944687" cy="936625"/>
          </a:xfrm>
          <a:prstGeom prst="cloudCallout">
            <a:avLst>
              <a:gd name="adj1" fmla="val 116329"/>
              <a:gd name="adj2" fmla="val 16847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1400" b="1"/>
              <a:t>Vulnerability</a:t>
            </a:r>
          </a:p>
        </p:txBody>
      </p:sp>
      <p:sp>
        <p:nvSpPr>
          <p:cNvPr id="3091" name="AutoShape 12"/>
          <p:cNvSpPr>
            <a:spLocks noChangeArrowheads="1"/>
          </p:cNvSpPr>
          <p:nvPr/>
        </p:nvSpPr>
        <p:spPr bwMode="auto">
          <a:xfrm>
            <a:off x="3348038" y="2205038"/>
            <a:ext cx="1582737" cy="1225550"/>
          </a:xfrm>
          <a:prstGeom prst="cloudCallout">
            <a:avLst>
              <a:gd name="adj1" fmla="val 3569"/>
              <a:gd name="adj2" fmla="val 1683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1400" b="1"/>
              <a:t>Unwanted incident</a:t>
            </a:r>
          </a:p>
        </p:txBody>
      </p:sp>
      <p:sp>
        <p:nvSpPr>
          <p:cNvPr id="3092" name="Text Box 13"/>
          <p:cNvSpPr txBox="1">
            <a:spLocks noChangeArrowheads="1"/>
          </p:cNvSpPr>
          <p:nvPr/>
        </p:nvSpPr>
        <p:spPr bwMode="auto">
          <a:xfrm>
            <a:off x="250825" y="4365625"/>
            <a:ext cx="72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600">
                <a:cs typeface="Arial" pitchFamily="34" charset="0"/>
              </a:rPr>
              <a:t>Worm</a:t>
            </a:r>
          </a:p>
        </p:txBody>
      </p:sp>
      <p:sp>
        <p:nvSpPr>
          <p:cNvPr id="3093" name="Text Box 14"/>
          <p:cNvSpPr txBox="1">
            <a:spLocks noChangeArrowheads="1"/>
          </p:cNvSpPr>
          <p:nvPr/>
        </p:nvSpPr>
        <p:spPr bwMode="auto">
          <a:xfrm>
            <a:off x="323850" y="2371725"/>
            <a:ext cx="256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600">
                <a:cs typeface="Arial" pitchFamily="34" charset="0"/>
              </a:rPr>
              <a:t>Computer running Outlook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4213" y="1292225"/>
            <a:ext cx="1368425" cy="1071563"/>
            <a:chOff x="1565" y="754"/>
            <a:chExt cx="862" cy="675"/>
          </a:xfrm>
        </p:grpSpPr>
        <p:sp>
          <p:nvSpPr>
            <p:cNvPr id="313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565" y="754"/>
              <a:ext cx="86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0" name="Rectangle 17"/>
            <p:cNvSpPr>
              <a:spLocks noChangeArrowheads="1"/>
            </p:cNvSpPr>
            <p:nvPr/>
          </p:nvSpPr>
          <p:spPr bwMode="auto">
            <a:xfrm>
              <a:off x="1746" y="754"/>
              <a:ext cx="681" cy="6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141" name="Rectangle 18"/>
            <p:cNvSpPr>
              <a:spLocks noChangeArrowheads="1"/>
            </p:cNvSpPr>
            <p:nvPr/>
          </p:nvSpPr>
          <p:spPr bwMode="auto">
            <a:xfrm>
              <a:off x="1765" y="773"/>
              <a:ext cx="643" cy="637"/>
            </a:xfrm>
            <a:prstGeom prst="rect">
              <a:avLst/>
            </a:prstGeom>
            <a:solidFill>
              <a:srgbClr val="004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142" name="Freeform 19"/>
            <p:cNvSpPr>
              <a:spLocks/>
            </p:cNvSpPr>
            <p:nvPr/>
          </p:nvSpPr>
          <p:spPr bwMode="auto">
            <a:xfrm>
              <a:off x="1807" y="859"/>
              <a:ext cx="14" cy="15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0 h 43"/>
                <a:gd name="T4" fmla="*/ 0 w 43"/>
                <a:gd name="T5" fmla="*/ 0 h 43"/>
                <a:gd name="T6" fmla="*/ 0 w 43"/>
                <a:gd name="T7" fmla="*/ 0 h 43"/>
                <a:gd name="T8" fmla="*/ 0 w 43"/>
                <a:gd name="T9" fmla="*/ 0 h 43"/>
                <a:gd name="T10" fmla="*/ 0 w 43"/>
                <a:gd name="T11" fmla="*/ 0 h 43"/>
                <a:gd name="T12" fmla="*/ 0 w 43"/>
                <a:gd name="T13" fmla="*/ 0 h 43"/>
                <a:gd name="T14" fmla="*/ 0 w 43"/>
                <a:gd name="T15" fmla="*/ 0 h 43"/>
                <a:gd name="T16" fmla="*/ 0 w 43"/>
                <a:gd name="T17" fmla="*/ 0 h 43"/>
                <a:gd name="T18" fmla="*/ 0 w 43"/>
                <a:gd name="T19" fmla="*/ 0 h 43"/>
                <a:gd name="T20" fmla="*/ 0 w 43"/>
                <a:gd name="T21" fmla="*/ 0 h 43"/>
                <a:gd name="T22" fmla="*/ 0 w 43"/>
                <a:gd name="T23" fmla="*/ 0 h 43"/>
                <a:gd name="T24" fmla="*/ 0 w 43"/>
                <a:gd name="T25" fmla="*/ 0 h 43"/>
                <a:gd name="T26" fmla="*/ 0 w 43"/>
                <a:gd name="T27" fmla="*/ 0 h 43"/>
                <a:gd name="T28" fmla="*/ 0 w 43"/>
                <a:gd name="T29" fmla="*/ 0 h 43"/>
                <a:gd name="T30" fmla="*/ 0 w 43"/>
                <a:gd name="T31" fmla="*/ 0 h 43"/>
                <a:gd name="T32" fmla="*/ 0 w 43"/>
                <a:gd name="T33" fmla="*/ 0 h 43"/>
                <a:gd name="T34" fmla="*/ 0 w 43"/>
                <a:gd name="T35" fmla="*/ 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43"/>
                <a:gd name="T56" fmla="*/ 43 w 43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43">
                  <a:moveTo>
                    <a:pt x="0" y="21"/>
                  </a:moveTo>
                  <a:lnTo>
                    <a:pt x="2" y="28"/>
                  </a:lnTo>
                  <a:lnTo>
                    <a:pt x="7" y="36"/>
                  </a:lnTo>
                  <a:lnTo>
                    <a:pt x="13" y="41"/>
                  </a:lnTo>
                  <a:lnTo>
                    <a:pt x="23" y="43"/>
                  </a:lnTo>
                  <a:lnTo>
                    <a:pt x="30" y="41"/>
                  </a:lnTo>
                  <a:lnTo>
                    <a:pt x="37" y="36"/>
                  </a:lnTo>
                  <a:lnTo>
                    <a:pt x="42" y="28"/>
                  </a:lnTo>
                  <a:lnTo>
                    <a:pt x="43" y="21"/>
                  </a:lnTo>
                  <a:lnTo>
                    <a:pt x="42" y="13"/>
                  </a:lnTo>
                  <a:lnTo>
                    <a:pt x="37" y="6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3" y="1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3" name="Freeform 20"/>
            <p:cNvSpPr>
              <a:spLocks/>
            </p:cNvSpPr>
            <p:nvPr/>
          </p:nvSpPr>
          <p:spPr bwMode="auto">
            <a:xfrm>
              <a:off x="1909" y="806"/>
              <a:ext cx="426" cy="542"/>
            </a:xfrm>
            <a:custGeom>
              <a:avLst/>
              <a:gdLst>
                <a:gd name="T0" fmla="*/ 1 w 1277"/>
                <a:gd name="T1" fmla="*/ 0 h 1626"/>
                <a:gd name="T2" fmla="*/ 1 w 1277"/>
                <a:gd name="T3" fmla="*/ 0 h 1626"/>
                <a:gd name="T4" fmla="*/ 1 w 1277"/>
                <a:gd name="T5" fmla="*/ 0 h 1626"/>
                <a:gd name="T6" fmla="*/ 1 w 1277"/>
                <a:gd name="T7" fmla="*/ 0 h 1626"/>
                <a:gd name="T8" fmla="*/ 0 w 1277"/>
                <a:gd name="T9" fmla="*/ 0 h 1626"/>
                <a:gd name="T10" fmla="*/ 0 w 1277"/>
                <a:gd name="T11" fmla="*/ 2 h 1626"/>
                <a:gd name="T12" fmla="*/ 0 w 1277"/>
                <a:gd name="T13" fmla="*/ 2 h 1626"/>
                <a:gd name="T14" fmla="*/ 0 w 1277"/>
                <a:gd name="T15" fmla="*/ 2 h 1626"/>
                <a:gd name="T16" fmla="*/ 2 w 1277"/>
                <a:gd name="T17" fmla="*/ 2 h 1626"/>
                <a:gd name="T18" fmla="*/ 2 w 1277"/>
                <a:gd name="T19" fmla="*/ 2 h 1626"/>
                <a:gd name="T20" fmla="*/ 1 w 1277"/>
                <a:gd name="T21" fmla="*/ 2 h 1626"/>
                <a:gd name="T22" fmla="*/ 1 w 1277"/>
                <a:gd name="T23" fmla="*/ 2 h 1626"/>
                <a:gd name="T24" fmla="*/ 2 w 1277"/>
                <a:gd name="T25" fmla="*/ 2 h 1626"/>
                <a:gd name="T26" fmla="*/ 2 w 1277"/>
                <a:gd name="T27" fmla="*/ 1 h 1626"/>
                <a:gd name="T28" fmla="*/ 1 w 1277"/>
                <a:gd name="T29" fmla="*/ 0 h 1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7"/>
                <a:gd name="T46" fmla="*/ 0 h 1626"/>
                <a:gd name="T47" fmla="*/ 1277 w 1277"/>
                <a:gd name="T48" fmla="*/ 1626 h 1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7" h="1626">
                  <a:moveTo>
                    <a:pt x="834" y="315"/>
                  </a:moveTo>
                  <a:lnTo>
                    <a:pt x="834" y="78"/>
                  </a:lnTo>
                  <a:lnTo>
                    <a:pt x="414" y="78"/>
                  </a:lnTo>
                  <a:lnTo>
                    <a:pt x="414" y="0"/>
                  </a:lnTo>
                  <a:lnTo>
                    <a:pt x="61" y="0"/>
                  </a:lnTo>
                  <a:lnTo>
                    <a:pt x="61" y="1230"/>
                  </a:lnTo>
                  <a:lnTo>
                    <a:pt x="0" y="1230"/>
                  </a:lnTo>
                  <a:lnTo>
                    <a:pt x="0" y="1626"/>
                  </a:lnTo>
                  <a:lnTo>
                    <a:pt x="1175" y="1626"/>
                  </a:lnTo>
                  <a:lnTo>
                    <a:pt x="1175" y="1230"/>
                  </a:lnTo>
                  <a:lnTo>
                    <a:pt x="930" y="1230"/>
                  </a:lnTo>
                  <a:lnTo>
                    <a:pt x="930" y="1146"/>
                  </a:lnTo>
                  <a:lnTo>
                    <a:pt x="1277" y="1146"/>
                  </a:lnTo>
                  <a:lnTo>
                    <a:pt x="1277" y="434"/>
                  </a:lnTo>
                  <a:lnTo>
                    <a:pt x="834" y="315"/>
                  </a:lnTo>
                  <a:close/>
                </a:path>
              </a:pathLst>
            </a:custGeom>
            <a:solidFill>
              <a:srgbClr val="CC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4" name="Freeform 21"/>
            <p:cNvSpPr>
              <a:spLocks/>
            </p:cNvSpPr>
            <p:nvPr/>
          </p:nvSpPr>
          <p:spPr bwMode="auto">
            <a:xfrm>
              <a:off x="1921" y="819"/>
              <a:ext cx="401" cy="516"/>
            </a:xfrm>
            <a:custGeom>
              <a:avLst/>
              <a:gdLst>
                <a:gd name="T0" fmla="*/ 1 w 1203"/>
                <a:gd name="T1" fmla="*/ 0 h 1550"/>
                <a:gd name="T2" fmla="*/ 1 w 1203"/>
                <a:gd name="T3" fmla="*/ 0 h 1550"/>
                <a:gd name="T4" fmla="*/ 0 w 1203"/>
                <a:gd name="T5" fmla="*/ 0 h 1550"/>
                <a:gd name="T6" fmla="*/ 0 w 1203"/>
                <a:gd name="T7" fmla="*/ 0 h 1550"/>
                <a:gd name="T8" fmla="*/ 0 w 1203"/>
                <a:gd name="T9" fmla="*/ 0 h 1550"/>
                <a:gd name="T10" fmla="*/ 0 w 1203"/>
                <a:gd name="T11" fmla="*/ 2 h 1550"/>
                <a:gd name="T12" fmla="*/ 0 w 1203"/>
                <a:gd name="T13" fmla="*/ 2 h 1550"/>
                <a:gd name="T14" fmla="*/ 0 w 1203"/>
                <a:gd name="T15" fmla="*/ 2 h 1550"/>
                <a:gd name="T16" fmla="*/ 0 w 1203"/>
                <a:gd name="T17" fmla="*/ 2 h 1550"/>
                <a:gd name="T18" fmla="*/ 0 w 1203"/>
                <a:gd name="T19" fmla="*/ 2 h 1550"/>
                <a:gd name="T20" fmla="*/ 2 w 1203"/>
                <a:gd name="T21" fmla="*/ 2 h 1550"/>
                <a:gd name="T22" fmla="*/ 2 w 1203"/>
                <a:gd name="T23" fmla="*/ 2 h 1550"/>
                <a:gd name="T24" fmla="*/ 1 w 1203"/>
                <a:gd name="T25" fmla="*/ 2 h 1550"/>
                <a:gd name="T26" fmla="*/ 1 w 1203"/>
                <a:gd name="T27" fmla="*/ 1 h 1550"/>
                <a:gd name="T28" fmla="*/ 2 w 1203"/>
                <a:gd name="T29" fmla="*/ 1 h 1550"/>
                <a:gd name="T30" fmla="*/ 2 w 1203"/>
                <a:gd name="T31" fmla="*/ 1 h 1550"/>
                <a:gd name="T32" fmla="*/ 1 w 1203"/>
                <a:gd name="T33" fmla="*/ 0 h 15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3"/>
                <a:gd name="T52" fmla="*/ 0 h 1550"/>
                <a:gd name="T53" fmla="*/ 1203 w 1203"/>
                <a:gd name="T54" fmla="*/ 1550 h 15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3" h="1550">
                  <a:moveTo>
                    <a:pt x="759" y="305"/>
                  </a:moveTo>
                  <a:lnTo>
                    <a:pt x="759" y="78"/>
                  </a:lnTo>
                  <a:lnTo>
                    <a:pt x="340" y="78"/>
                  </a:lnTo>
                  <a:lnTo>
                    <a:pt x="340" y="0"/>
                  </a:lnTo>
                  <a:lnTo>
                    <a:pt x="60" y="0"/>
                  </a:lnTo>
                  <a:lnTo>
                    <a:pt x="60" y="1160"/>
                  </a:lnTo>
                  <a:lnTo>
                    <a:pt x="234" y="1160"/>
                  </a:lnTo>
                  <a:lnTo>
                    <a:pt x="234" y="1229"/>
                  </a:lnTo>
                  <a:lnTo>
                    <a:pt x="0" y="1229"/>
                  </a:lnTo>
                  <a:lnTo>
                    <a:pt x="0" y="1550"/>
                  </a:lnTo>
                  <a:lnTo>
                    <a:pt x="1100" y="1550"/>
                  </a:lnTo>
                  <a:lnTo>
                    <a:pt x="1100" y="1229"/>
                  </a:lnTo>
                  <a:lnTo>
                    <a:pt x="856" y="1229"/>
                  </a:lnTo>
                  <a:lnTo>
                    <a:pt x="856" y="1071"/>
                  </a:lnTo>
                  <a:lnTo>
                    <a:pt x="1203" y="1071"/>
                  </a:lnTo>
                  <a:lnTo>
                    <a:pt x="1203" y="425"/>
                  </a:lnTo>
                  <a:lnTo>
                    <a:pt x="759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5" name="Freeform 22"/>
            <p:cNvSpPr>
              <a:spLocks/>
            </p:cNvSpPr>
            <p:nvPr/>
          </p:nvSpPr>
          <p:spPr bwMode="auto">
            <a:xfrm>
              <a:off x="2035" y="859"/>
              <a:ext cx="272" cy="301"/>
            </a:xfrm>
            <a:custGeom>
              <a:avLst/>
              <a:gdLst>
                <a:gd name="T0" fmla="*/ 1 w 817"/>
                <a:gd name="T1" fmla="*/ 0 h 903"/>
                <a:gd name="T2" fmla="*/ 1 w 817"/>
                <a:gd name="T3" fmla="*/ 0 h 903"/>
                <a:gd name="T4" fmla="*/ 1 w 817"/>
                <a:gd name="T5" fmla="*/ 0 h 903"/>
                <a:gd name="T6" fmla="*/ 1 w 817"/>
                <a:gd name="T7" fmla="*/ 1 h 903"/>
                <a:gd name="T8" fmla="*/ 0 w 817"/>
                <a:gd name="T9" fmla="*/ 1 h 903"/>
                <a:gd name="T10" fmla="*/ 0 w 817"/>
                <a:gd name="T11" fmla="*/ 0 h 903"/>
                <a:gd name="T12" fmla="*/ 1 w 817"/>
                <a:gd name="T13" fmla="*/ 0 h 9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903"/>
                <a:gd name="T23" fmla="*/ 817 w 817"/>
                <a:gd name="T24" fmla="*/ 903 h 9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903">
                  <a:moveTo>
                    <a:pt x="375" y="0"/>
                  </a:moveTo>
                  <a:lnTo>
                    <a:pt x="375" y="217"/>
                  </a:lnTo>
                  <a:lnTo>
                    <a:pt x="817" y="336"/>
                  </a:lnTo>
                  <a:lnTo>
                    <a:pt x="817" y="903"/>
                  </a:lnTo>
                  <a:lnTo>
                    <a:pt x="0" y="903"/>
                  </a:lnTo>
                  <a:lnTo>
                    <a:pt x="0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CED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6" name="Rectangle 23"/>
            <p:cNvSpPr>
              <a:spLocks noChangeArrowheads="1"/>
            </p:cNvSpPr>
            <p:nvPr/>
          </p:nvSpPr>
          <p:spPr bwMode="auto">
            <a:xfrm>
              <a:off x="1957" y="833"/>
              <a:ext cx="62" cy="357"/>
            </a:xfrm>
            <a:prstGeom prst="rect">
              <a:avLst/>
            </a:prstGeom>
            <a:solidFill>
              <a:srgbClr val="CEDD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147" name="Rectangle 24"/>
            <p:cNvSpPr>
              <a:spLocks noChangeArrowheads="1"/>
            </p:cNvSpPr>
            <p:nvPr/>
          </p:nvSpPr>
          <p:spPr bwMode="auto">
            <a:xfrm>
              <a:off x="1937" y="1244"/>
              <a:ext cx="337" cy="76"/>
            </a:xfrm>
            <a:prstGeom prst="rect">
              <a:avLst/>
            </a:prstGeom>
            <a:solidFill>
              <a:srgbClr val="CEDD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148" name="Freeform 25"/>
            <p:cNvSpPr>
              <a:spLocks/>
            </p:cNvSpPr>
            <p:nvPr/>
          </p:nvSpPr>
          <p:spPr bwMode="auto">
            <a:xfrm>
              <a:off x="2015" y="1176"/>
              <a:ext cx="176" cy="52"/>
            </a:xfrm>
            <a:custGeom>
              <a:avLst/>
              <a:gdLst>
                <a:gd name="T0" fmla="*/ 1 w 530"/>
                <a:gd name="T1" fmla="*/ 0 h 158"/>
                <a:gd name="T2" fmla="*/ 0 w 530"/>
                <a:gd name="T3" fmla="*/ 0 h 158"/>
                <a:gd name="T4" fmla="*/ 0 w 530"/>
                <a:gd name="T5" fmla="*/ 0 h 158"/>
                <a:gd name="T6" fmla="*/ 0 w 530"/>
                <a:gd name="T7" fmla="*/ 0 h 158"/>
                <a:gd name="T8" fmla="*/ 0 w 530"/>
                <a:gd name="T9" fmla="*/ 0 h 158"/>
                <a:gd name="T10" fmla="*/ 1 w 530"/>
                <a:gd name="T11" fmla="*/ 0 h 158"/>
                <a:gd name="T12" fmla="*/ 1 w 530"/>
                <a:gd name="T13" fmla="*/ 0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0"/>
                <a:gd name="T22" fmla="*/ 0 h 158"/>
                <a:gd name="T23" fmla="*/ 530 w 5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0" h="158">
                  <a:moveTo>
                    <a:pt x="530" y="158"/>
                  </a:moveTo>
                  <a:lnTo>
                    <a:pt x="0" y="158"/>
                  </a:lnTo>
                  <a:lnTo>
                    <a:pt x="0" y="89"/>
                  </a:lnTo>
                  <a:lnTo>
                    <a:pt x="60" y="89"/>
                  </a:lnTo>
                  <a:lnTo>
                    <a:pt x="60" y="0"/>
                  </a:lnTo>
                  <a:lnTo>
                    <a:pt x="530" y="0"/>
                  </a:lnTo>
                  <a:lnTo>
                    <a:pt x="530" y="158"/>
                  </a:lnTo>
                  <a:close/>
                </a:path>
              </a:pathLst>
            </a:custGeom>
            <a:solidFill>
              <a:srgbClr val="CED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9" name="Freeform 26"/>
            <p:cNvSpPr>
              <a:spLocks/>
            </p:cNvSpPr>
            <p:nvPr/>
          </p:nvSpPr>
          <p:spPr bwMode="auto">
            <a:xfrm>
              <a:off x="2083" y="973"/>
              <a:ext cx="152" cy="147"/>
            </a:xfrm>
            <a:custGeom>
              <a:avLst/>
              <a:gdLst>
                <a:gd name="T0" fmla="*/ 0 w 454"/>
                <a:gd name="T1" fmla="*/ 0 h 439"/>
                <a:gd name="T2" fmla="*/ 0 w 454"/>
                <a:gd name="T3" fmla="*/ 0 h 439"/>
                <a:gd name="T4" fmla="*/ 0 w 454"/>
                <a:gd name="T5" fmla="*/ 0 h 439"/>
                <a:gd name="T6" fmla="*/ 0 w 454"/>
                <a:gd name="T7" fmla="*/ 0 h 439"/>
                <a:gd name="T8" fmla="*/ 0 w 454"/>
                <a:gd name="T9" fmla="*/ 0 h 439"/>
                <a:gd name="T10" fmla="*/ 1 w 454"/>
                <a:gd name="T11" fmla="*/ 0 h 439"/>
                <a:gd name="T12" fmla="*/ 1 w 454"/>
                <a:gd name="T13" fmla="*/ 0 h 439"/>
                <a:gd name="T14" fmla="*/ 1 w 454"/>
                <a:gd name="T15" fmla="*/ 0 h 439"/>
                <a:gd name="T16" fmla="*/ 1 w 454"/>
                <a:gd name="T17" fmla="*/ 0 h 439"/>
                <a:gd name="T18" fmla="*/ 1 w 454"/>
                <a:gd name="T19" fmla="*/ 0 h 439"/>
                <a:gd name="T20" fmla="*/ 1 w 454"/>
                <a:gd name="T21" fmla="*/ 0 h 439"/>
                <a:gd name="T22" fmla="*/ 0 w 454"/>
                <a:gd name="T23" fmla="*/ 0 h 439"/>
                <a:gd name="T24" fmla="*/ 0 w 454"/>
                <a:gd name="T25" fmla="*/ 0 h 439"/>
                <a:gd name="T26" fmla="*/ 0 w 454"/>
                <a:gd name="T27" fmla="*/ 0 h 439"/>
                <a:gd name="T28" fmla="*/ 0 w 454"/>
                <a:gd name="T29" fmla="*/ 0 h 439"/>
                <a:gd name="T30" fmla="*/ 0 w 454"/>
                <a:gd name="T31" fmla="*/ 0 h 439"/>
                <a:gd name="T32" fmla="*/ 0 w 454"/>
                <a:gd name="T33" fmla="*/ 0 h 439"/>
                <a:gd name="T34" fmla="*/ 0 w 454"/>
                <a:gd name="T35" fmla="*/ 0 h 439"/>
                <a:gd name="T36" fmla="*/ 0 w 454"/>
                <a:gd name="T37" fmla="*/ 0 h 439"/>
                <a:gd name="T38" fmla="*/ 0 w 454"/>
                <a:gd name="T39" fmla="*/ 1 h 439"/>
                <a:gd name="T40" fmla="*/ 0 w 454"/>
                <a:gd name="T41" fmla="*/ 1 h 439"/>
                <a:gd name="T42" fmla="*/ 0 w 454"/>
                <a:gd name="T43" fmla="*/ 1 h 439"/>
                <a:gd name="T44" fmla="*/ 1 w 454"/>
                <a:gd name="T45" fmla="*/ 1 h 439"/>
                <a:gd name="T46" fmla="*/ 1 w 454"/>
                <a:gd name="T47" fmla="*/ 0 h 439"/>
                <a:gd name="T48" fmla="*/ 0 w 454"/>
                <a:gd name="T49" fmla="*/ 1 h 439"/>
                <a:gd name="T50" fmla="*/ 0 w 454"/>
                <a:gd name="T51" fmla="*/ 1 h 439"/>
                <a:gd name="T52" fmla="*/ 0 w 454"/>
                <a:gd name="T53" fmla="*/ 1 h 439"/>
                <a:gd name="T54" fmla="*/ 0 w 454"/>
                <a:gd name="T55" fmla="*/ 1 h 439"/>
                <a:gd name="T56" fmla="*/ 0 w 454"/>
                <a:gd name="T57" fmla="*/ 1 h 439"/>
                <a:gd name="T58" fmla="*/ 0 w 454"/>
                <a:gd name="T59" fmla="*/ 0 h 439"/>
                <a:gd name="T60" fmla="*/ 0 w 454"/>
                <a:gd name="T61" fmla="*/ 0 h 439"/>
                <a:gd name="T62" fmla="*/ 0 w 454"/>
                <a:gd name="T63" fmla="*/ 0 h 439"/>
                <a:gd name="T64" fmla="*/ 0 w 454"/>
                <a:gd name="T65" fmla="*/ 0 h 439"/>
                <a:gd name="T66" fmla="*/ 0 w 454"/>
                <a:gd name="T67" fmla="*/ 0 h 439"/>
                <a:gd name="T68" fmla="*/ 0 w 454"/>
                <a:gd name="T69" fmla="*/ 0 h 439"/>
                <a:gd name="T70" fmla="*/ 0 w 454"/>
                <a:gd name="T71" fmla="*/ 0 h 439"/>
                <a:gd name="T72" fmla="*/ 0 w 454"/>
                <a:gd name="T73" fmla="*/ 0 h 439"/>
                <a:gd name="T74" fmla="*/ 1 w 454"/>
                <a:gd name="T75" fmla="*/ 0 h 439"/>
                <a:gd name="T76" fmla="*/ 1 w 454"/>
                <a:gd name="T77" fmla="*/ 0 h 439"/>
                <a:gd name="T78" fmla="*/ 1 w 454"/>
                <a:gd name="T79" fmla="*/ 0 h 439"/>
                <a:gd name="T80" fmla="*/ 1 w 454"/>
                <a:gd name="T81" fmla="*/ 0 h 439"/>
                <a:gd name="T82" fmla="*/ 0 w 454"/>
                <a:gd name="T83" fmla="*/ 0 h 439"/>
                <a:gd name="T84" fmla="*/ 0 w 454"/>
                <a:gd name="T85" fmla="*/ 0 h 439"/>
                <a:gd name="T86" fmla="*/ 0 w 454"/>
                <a:gd name="T87" fmla="*/ 0 h 439"/>
                <a:gd name="T88" fmla="*/ 0 w 454"/>
                <a:gd name="T89" fmla="*/ 0 h 439"/>
                <a:gd name="T90" fmla="*/ 0 w 454"/>
                <a:gd name="T91" fmla="*/ 0 h 439"/>
                <a:gd name="T92" fmla="*/ 0 w 454"/>
                <a:gd name="T93" fmla="*/ 0 h 439"/>
                <a:gd name="T94" fmla="*/ 0 w 454"/>
                <a:gd name="T95" fmla="*/ 0 h 439"/>
                <a:gd name="T96" fmla="*/ 0 w 454"/>
                <a:gd name="T97" fmla="*/ 0 h 439"/>
                <a:gd name="T98" fmla="*/ 0 w 454"/>
                <a:gd name="T99" fmla="*/ 0 h 439"/>
                <a:gd name="T100" fmla="*/ 0 w 454"/>
                <a:gd name="T101" fmla="*/ 0 h 439"/>
                <a:gd name="T102" fmla="*/ 0 w 454"/>
                <a:gd name="T103" fmla="*/ 0 h 439"/>
                <a:gd name="T104" fmla="*/ 0 w 454"/>
                <a:gd name="T105" fmla="*/ 0 h 439"/>
                <a:gd name="T106" fmla="*/ 0 w 454"/>
                <a:gd name="T107" fmla="*/ 0 h 439"/>
                <a:gd name="T108" fmla="*/ 0 w 454"/>
                <a:gd name="T109" fmla="*/ 0 h 439"/>
                <a:gd name="T110" fmla="*/ 0 w 454"/>
                <a:gd name="T111" fmla="*/ 0 h 439"/>
                <a:gd name="T112" fmla="*/ 0 w 454"/>
                <a:gd name="T113" fmla="*/ 0 h 439"/>
                <a:gd name="T114" fmla="*/ 0 w 454"/>
                <a:gd name="T115" fmla="*/ 0 h 4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4"/>
                <a:gd name="T175" fmla="*/ 0 h 439"/>
                <a:gd name="T176" fmla="*/ 454 w 454"/>
                <a:gd name="T177" fmla="*/ 439 h 4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4" h="439">
                  <a:moveTo>
                    <a:pt x="250" y="310"/>
                  </a:moveTo>
                  <a:lnTo>
                    <a:pt x="256" y="304"/>
                  </a:lnTo>
                  <a:lnTo>
                    <a:pt x="262" y="296"/>
                  </a:lnTo>
                  <a:lnTo>
                    <a:pt x="268" y="287"/>
                  </a:lnTo>
                  <a:lnTo>
                    <a:pt x="273" y="278"/>
                  </a:lnTo>
                  <a:lnTo>
                    <a:pt x="273" y="280"/>
                  </a:lnTo>
                  <a:lnTo>
                    <a:pt x="273" y="282"/>
                  </a:lnTo>
                  <a:lnTo>
                    <a:pt x="273" y="284"/>
                  </a:lnTo>
                  <a:lnTo>
                    <a:pt x="273" y="287"/>
                  </a:lnTo>
                  <a:lnTo>
                    <a:pt x="275" y="295"/>
                  </a:lnTo>
                  <a:lnTo>
                    <a:pt x="276" y="303"/>
                  </a:lnTo>
                  <a:lnTo>
                    <a:pt x="280" y="310"/>
                  </a:lnTo>
                  <a:lnTo>
                    <a:pt x="286" y="317"/>
                  </a:lnTo>
                  <a:lnTo>
                    <a:pt x="290" y="321"/>
                  </a:lnTo>
                  <a:lnTo>
                    <a:pt x="294" y="323"/>
                  </a:lnTo>
                  <a:lnTo>
                    <a:pt x="299" y="326"/>
                  </a:lnTo>
                  <a:lnTo>
                    <a:pt x="305" y="327"/>
                  </a:lnTo>
                  <a:lnTo>
                    <a:pt x="310" y="330"/>
                  </a:lnTo>
                  <a:lnTo>
                    <a:pt x="315" y="330"/>
                  </a:lnTo>
                  <a:lnTo>
                    <a:pt x="320" y="331"/>
                  </a:lnTo>
                  <a:lnTo>
                    <a:pt x="327" y="331"/>
                  </a:lnTo>
                  <a:lnTo>
                    <a:pt x="340" y="330"/>
                  </a:lnTo>
                  <a:lnTo>
                    <a:pt x="351" y="329"/>
                  </a:lnTo>
                  <a:lnTo>
                    <a:pt x="363" y="325"/>
                  </a:lnTo>
                  <a:lnTo>
                    <a:pt x="373" y="319"/>
                  </a:lnTo>
                  <a:lnTo>
                    <a:pt x="385" y="314"/>
                  </a:lnTo>
                  <a:lnTo>
                    <a:pt x="396" y="306"/>
                  </a:lnTo>
                  <a:lnTo>
                    <a:pt x="405" y="296"/>
                  </a:lnTo>
                  <a:lnTo>
                    <a:pt x="415" y="286"/>
                  </a:lnTo>
                  <a:lnTo>
                    <a:pt x="424" y="274"/>
                  </a:lnTo>
                  <a:lnTo>
                    <a:pt x="432" y="262"/>
                  </a:lnTo>
                  <a:lnTo>
                    <a:pt x="438" y="249"/>
                  </a:lnTo>
                  <a:lnTo>
                    <a:pt x="445" y="236"/>
                  </a:lnTo>
                  <a:lnTo>
                    <a:pt x="449" y="222"/>
                  </a:lnTo>
                  <a:lnTo>
                    <a:pt x="451" y="208"/>
                  </a:lnTo>
                  <a:lnTo>
                    <a:pt x="454" y="192"/>
                  </a:lnTo>
                  <a:lnTo>
                    <a:pt x="454" y="176"/>
                  </a:lnTo>
                  <a:lnTo>
                    <a:pt x="453" y="157"/>
                  </a:lnTo>
                  <a:lnTo>
                    <a:pt x="450" y="137"/>
                  </a:lnTo>
                  <a:lnTo>
                    <a:pt x="445" y="119"/>
                  </a:lnTo>
                  <a:lnTo>
                    <a:pt x="438" y="104"/>
                  </a:lnTo>
                  <a:lnTo>
                    <a:pt x="429" y="88"/>
                  </a:lnTo>
                  <a:lnTo>
                    <a:pt x="419" y="72"/>
                  </a:lnTo>
                  <a:lnTo>
                    <a:pt x="407" y="59"/>
                  </a:lnTo>
                  <a:lnTo>
                    <a:pt x="393" y="46"/>
                  </a:lnTo>
                  <a:lnTo>
                    <a:pt x="377" y="36"/>
                  </a:lnTo>
                  <a:lnTo>
                    <a:pt x="362" y="26"/>
                  </a:lnTo>
                  <a:lnTo>
                    <a:pt x="345" y="18"/>
                  </a:lnTo>
                  <a:lnTo>
                    <a:pt x="327" y="11"/>
                  </a:lnTo>
                  <a:lnTo>
                    <a:pt x="308" y="6"/>
                  </a:lnTo>
                  <a:lnTo>
                    <a:pt x="288" y="2"/>
                  </a:lnTo>
                  <a:lnTo>
                    <a:pt x="268" y="1"/>
                  </a:lnTo>
                  <a:lnTo>
                    <a:pt x="246" y="0"/>
                  </a:lnTo>
                  <a:lnTo>
                    <a:pt x="219" y="1"/>
                  </a:lnTo>
                  <a:lnTo>
                    <a:pt x="194" y="4"/>
                  </a:lnTo>
                  <a:lnTo>
                    <a:pt x="169" y="9"/>
                  </a:lnTo>
                  <a:lnTo>
                    <a:pt x="147" y="17"/>
                  </a:lnTo>
                  <a:lnTo>
                    <a:pt x="125" y="27"/>
                  </a:lnTo>
                  <a:lnTo>
                    <a:pt x="104" y="39"/>
                  </a:lnTo>
                  <a:lnTo>
                    <a:pt x="85" y="52"/>
                  </a:lnTo>
                  <a:lnTo>
                    <a:pt x="67" y="67"/>
                  </a:lnTo>
                  <a:lnTo>
                    <a:pt x="51" y="84"/>
                  </a:lnTo>
                  <a:lnTo>
                    <a:pt x="38" y="101"/>
                  </a:lnTo>
                  <a:lnTo>
                    <a:pt x="26" y="119"/>
                  </a:lnTo>
                  <a:lnTo>
                    <a:pt x="17" y="139"/>
                  </a:lnTo>
                  <a:lnTo>
                    <a:pt x="10" y="158"/>
                  </a:lnTo>
                  <a:lnTo>
                    <a:pt x="4" y="179"/>
                  </a:lnTo>
                  <a:lnTo>
                    <a:pt x="2" y="201"/>
                  </a:lnTo>
                  <a:lnTo>
                    <a:pt x="0" y="225"/>
                  </a:lnTo>
                  <a:lnTo>
                    <a:pt x="2" y="245"/>
                  </a:lnTo>
                  <a:lnTo>
                    <a:pt x="4" y="265"/>
                  </a:lnTo>
                  <a:lnTo>
                    <a:pt x="8" y="283"/>
                  </a:lnTo>
                  <a:lnTo>
                    <a:pt x="13" y="301"/>
                  </a:lnTo>
                  <a:lnTo>
                    <a:pt x="21" y="318"/>
                  </a:lnTo>
                  <a:lnTo>
                    <a:pt x="30" y="335"/>
                  </a:lnTo>
                  <a:lnTo>
                    <a:pt x="41" y="351"/>
                  </a:lnTo>
                  <a:lnTo>
                    <a:pt x="54" y="366"/>
                  </a:lnTo>
                  <a:lnTo>
                    <a:pt x="71" y="383"/>
                  </a:lnTo>
                  <a:lnTo>
                    <a:pt x="89" y="399"/>
                  </a:lnTo>
                  <a:lnTo>
                    <a:pt x="110" y="410"/>
                  </a:lnTo>
                  <a:lnTo>
                    <a:pt x="132" y="421"/>
                  </a:lnTo>
                  <a:lnTo>
                    <a:pt x="155" y="429"/>
                  </a:lnTo>
                  <a:lnTo>
                    <a:pt x="180" y="435"/>
                  </a:lnTo>
                  <a:lnTo>
                    <a:pt x="206" y="438"/>
                  </a:lnTo>
                  <a:lnTo>
                    <a:pt x="234" y="439"/>
                  </a:lnTo>
                  <a:lnTo>
                    <a:pt x="259" y="438"/>
                  </a:lnTo>
                  <a:lnTo>
                    <a:pt x="284" y="435"/>
                  </a:lnTo>
                  <a:lnTo>
                    <a:pt x="308" y="430"/>
                  </a:lnTo>
                  <a:lnTo>
                    <a:pt x="332" y="423"/>
                  </a:lnTo>
                  <a:lnTo>
                    <a:pt x="354" y="414"/>
                  </a:lnTo>
                  <a:lnTo>
                    <a:pt x="376" y="404"/>
                  </a:lnTo>
                  <a:lnTo>
                    <a:pt x="397" y="391"/>
                  </a:lnTo>
                  <a:lnTo>
                    <a:pt x="418" y="377"/>
                  </a:lnTo>
                  <a:lnTo>
                    <a:pt x="398" y="344"/>
                  </a:lnTo>
                  <a:lnTo>
                    <a:pt x="390" y="349"/>
                  </a:lnTo>
                  <a:lnTo>
                    <a:pt x="384" y="355"/>
                  </a:lnTo>
                  <a:lnTo>
                    <a:pt x="377" y="358"/>
                  </a:lnTo>
                  <a:lnTo>
                    <a:pt x="371" y="362"/>
                  </a:lnTo>
                  <a:lnTo>
                    <a:pt x="364" y="366"/>
                  </a:lnTo>
                  <a:lnTo>
                    <a:pt x="358" y="370"/>
                  </a:lnTo>
                  <a:lnTo>
                    <a:pt x="351" y="373"/>
                  </a:lnTo>
                  <a:lnTo>
                    <a:pt x="345" y="377"/>
                  </a:lnTo>
                  <a:lnTo>
                    <a:pt x="338" y="379"/>
                  </a:lnTo>
                  <a:lnTo>
                    <a:pt x="327" y="384"/>
                  </a:lnTo>
                  <a:lnTo>
                    <a:pt x="315" y="388"/>
                  </a:lnTo>
                  <a:lnTo>
                    <a:pt x="302" y="391"/>
                  </a:lnTo>
                  <a:lnTo>
                    <a:pt x="290" y="393"/>
                  </a:lnTo>
                  <a:lnTo>
                    <a:pt x="277" y="396"/>
                  </a:lnTo>
                  <a:lnTo>
                    <a:pt x="264" y="397"/>
                  </a:lnTo>
                  <a:lnTo>
                    <a:pt x="251" y="399"/>
                  </a:lnTo>
                  <a:lnTo>
                    <a:pt x="238" y="399"/>
                  </a:lnTo>
                  <a:lnTo>
                    <a:pt x="219" y="397"/>
                  </a:lnTo>
                  <a:lnTo>
                    <a:pt x="201" y="396"/>
                  </a:lnTo>
                  <a:lnTo>
                    <a:pt x="184" y="392"/>
                  </a:lnTo>
                  <a:lnTo>
                    <a:pt x="167" y="388"/>
                  </a:lnTo>
                  <a:lnTo>
                    <a:pt x="150" y="382"/>
                  </a:lnTo>
                  <a:lnTo>
                    <a:pt x="134" y="374"/>
                  </a:lnTo>
                  <a:lnTo>
                    <a:pt x="120" y="366"/>
                  </a:lnTo>
                  <a:lnTo>
                    <a:pt x="106" y="356"/>
                  </a:lnTo>
                  <a:lnTo>
                    <a:pt x="91" y="344"/>
                  </a:lnTo>
                  <a:lnTo>
                    <a:pt x="80" y="330"/>
                  </a:lnTo>
                  <a:lnTo>
                    <a:pt x="69" y="316"/>
                  </a:lnTo>
                  <a:lnTo>
                    <a:pt x="60" y="300"/>
                  </a:lnTo>
                  <a:lnTo>
                    <a:pt x="54" y="283"/>
                  </a:lnTo>
                  <a:lnTo>
                    <a:pt x="49" y="265"/>
                  </a:lnTo>
                  <a:lnTo>
                    <a:pt x="46" y="245"/>
                  </a:lnTo>
                  <a:lnTo>
                    <a:pt x="45" y="226"/>
                  </a:lnTo>
                  <a:lnTo>
                    <a:pt x="46" y="208"/>
                  </a:lnTo>
                  <a:lnTo>
                    <a:pt x="49" y="191"/>
                  </a:lnTo>
                  <a:lnTo>
                    <a:pt x="52" y="174"/>
                  </a:lnTo>
                  <a:lnTo>
                    <a:pt x="58" y="157"/>
                  </a:lnTo>
                  <a:lnTo>
                    <a:pt x="65" y="143"/>
                  </a:lnTo>
                  <a:lnTo>
                    <a:pt x="75" y="127"/>
                  </a:lnTo>
                  <a:lnTo>
                    <a:pt x="85" y="113"/>
                  </a:lnTo>
                  <a:lnTo>
                    <a:pt x="97" y="100"/>
                  </a:lnTo>
                  <a:lnTo>
                    <a:pt x="112" y="85"/>
                  </a:lnTo>
                  <a:lnTo>
                    <a:pt x="128" y="74"/>
                  </a:lnTo>
                  <a:lnTo>
                    <a:pt x="146" y="63"/>
                  </a:lnTo>
                  <a:lnTo>
                    <a:pt x="164" y="54"/>
                  </a:lnTo>
                  <a:lnTo>
                    <a:pt x="185" y="48"/>
                  </a:lnTo>
                  <a:lnTo>
                    <a:pt x="206" y="44"/>
                  </a:lnTo>
                  <a:lnTo>
                    <a:pt x="228" y="41"/>
                  </a:lnTo>
                  <a:lnTo>
                    <a:pt x="251" y="40"/>
                  </a:lnTo>
                  <a:lnTo>
                    <a:pt x="264" y="40"/>
                  </a:lnTo>
                  <a:lnTo>
                    <a:pt x="276" y="41"/>
                  </a:lnTo>
                  <a:lnTo>
                    <a:pt x="288" y="43"/>
                  </a:lnTo>
                  <a:lnTo>
                    <a:pt x="301" y="45"/>
                  </a:lnTo>
                  <a:lnTo>
                    <a:pt x="311" y="49"/>
                  </a:lnTo>
                  <a:lnTo>
                    <a:pt x="323" y="53"/>
                  </a:lnTo>
                  <a:lnTo>
                    <a:pt x="334" y="57"/>
                  </a:lnTo>
                  <a:lnTo>
                    <a:pt x="345" y="62"/>
                  </a:lnTo>
                  <a:lnTo>
                    <a:pt x="360" y="71"/>
                  </a:lnTo>
                  <a:lnTo>
                    <a:pt x="373" y="82"/>
                  </a:lnTo>
                  <a:lnTo>
                    <a:pt x="385" y="93"/>
                  </a:lnTo>
                  <a:lnTo>
                    <a:pt x="394" y="106"/>
                  </a:lnTo>
                  <a:lnTo>
                    <a:pt x="402" y="121"/>
                  </a:lnTo>
                  <a:lnTo>
                    <a:pt x="407" y="137"/>
                  </a:lnTo>
                  <a:lnTo>
                    <a:pt x="410" y="154"/>
                  </a:lnTo>
                  <a:lnTo>
                    <a:pt x="411" y="173"/>
                  </a:lnTo>
                  <a:lnTo>
                    <a:pt x="410" y="197"/>
                  </a:lnTo>
                  <a:lnTo>
                    <a:pt x="405" y="221"/>
                  </a:lnTo>
                  <a:lnTo>
                    <a:pt x="397" y="240"/>
                  </a:lnTo>
                  <a:lnTo>
                    <a:pt x="386" y="257"/>
                  </a:lnTo>
                  <a:lnTo>
                    <a:pt x="380" y="265"/>
                  </a:lnTo>
                  <a:lnTo>
                    <a:pt x="373" y="270"/>
                  </a:lnTo>
                  <a:lnTo>
                    <a:pt x="368" y="277"/>
                  </a:lnTo>
                  <a:lnTo>
                    <a:pt x="362" y="280"/>
                  </a:lnTo>
                  <a:lnTo>
                    <a:pt x="357" y="284"/>
                  </a:lnTo>
                  <a:lnTo>
                    <a:pt x="350" y="286"/>
                  </a:lnTo>
                  <a:lnTo>
                    <a:pt x="345" y="288"/>
                  </a:lnTo>
                  <a:lnTo>
                    <a:pt x="338" y="288"/>
                  </a:lnTo>
                  <a:lnTo>
                    <a:pt x="332" y="288"/>
                  </a:lnTo>
                  <a:lnTo>
                    <a:pt x="328" y="287"/>
                  </a:lnTo>
                  <a:lnTo>
                    <a:pt x="323" y="284"/>
                  </a:lnTo>
                  <a:lnTo>
                    <a:pt x="320" y="282"/>
                  </a:lnTo>
                  <a:lnTo>
                    <a:pt x="318" y="278"/>
                  </a:lnTo>
                  <a:lnTo>
                    <a:pt x="315" y="274"/>
                  </a:lnTo>
                  <a:lnTo>
                    <a:pt x="314" y="270"/>
                  </a:lnTo>
                  <a:lnTo>
                    <a:pt x="314" y="265"/>
                  </a:lnTo>
                  <a:lnTo>
                    <a:pt x="314" y="262"/>
                  </a:lnTo>
                  <a:lnTo>
                    <a:pt x="315" y="260"/>
                  </a:lnTo>
                  <a:lnTo>
                    <a:pt x="315" y="256"/>
                  </a:lnTo>
                  <a:lnTo>
                    <a:pt x="316" y="253"/>
                  </a:lnTo>
                  <a:lnTo>
                    <a:pt x="318" y="249"/>
                  </a:lnTo>
                  <a:lnTo>
                    <a:pt x="319" y="244"/>
                  </a:lnTo>
                  <a:lnTo>
                    <a:pt x="320" y="238"/>
                  </a:lnTo>
                  <a:lnTo>
                    <a:pt x="323" y="231"/>
                  </a:lnTo>
                  <a:lnTo>
                    <a:pt x="358" y="109"/>
                  </a:lnTo>
                  <a:lnTo>
                    <a:pt x="305" y="109"/>
                  </a:lnTo>
                  <a:lnTo>
                    <a:pt x="295" y="144"/>
                  </a:lnTo>
                  <a:lnTo>
                    <a:pt x="293" y="136"/>
                  </a:lnTo>
                  <a:lnTo>
                    <a:pt x="289" y="128"/>
                  </a:lnTo>
                  <a:lnTo>
                    <a:pt x="284" y="122"/>
                  </a:lnTo>
                  <a:lnTo>
                    <a:pt x="279" y="115"/>
                  </a:lnTo>
                  <a:lnTo>
                    <a:pt x="275" y="111"/>
                  </a:lnTo>
                  <a:lnTo>
                    <a:pt x="269" y="108"/>
                  </a:lnTo>
                  <a:lnTo>
                    <a:pt x="264" y="105"/>
                  </a:lnTo>
                  <a:lnTo>
                    <a:pt x="259" y="102"/>
                  </a:lnTo>
                  <a:lnTo>
                    <a:pt x="253" y="101"/>
                  </a:lnTo>
                  <a:lnTo>
                    <a:pt x="246" y="100"/>
                  </a:lnTo>
                  <a:lnTo>
                    <a:pt x="240" y="98"/>
                  </a:lnTo>
                  <a:lnTo>
                    <a:pt x="232" y="98"/>
                  </a:lnTo>
                  <a:lnTo>
                    <a:pt x="220" y="100"/>
                  </a:lnTo>
                  <a:lnTo>
                    <a:pt x="208" y="101"/>
                  </a:lnTo>
                  <a:lnTo>
                    <a:pt x="197" y="105"/>
                  </a:lnTo>
                  <a:lnTo>
                    <a:pt x="186" y="110"/>
                  </a:lnTo>
                  <a:lnTo>
                    <a:pt x="176" y="117"/>
                  </a:lnTo>
                  <a:lnTo>
                    <a:pt x="166" y="123"/>
                  </a:lnTo>
                  <a:lnTo>
                    <a:pt x="156" y="132"/>
                  </a:lnTo>
                  <a:lnTo>
                    <a:pt x="147" y="143"/>
                  </a:lnTo>
                  <a:lnTo>
                    <a:pt x="132" y="166"/>
                  </a:lnTo>
                  <a:lnTo>
                    <a:pt x="121" y="189"/>
                  </a:lnTo>
                  <a:lnTo>
                    <a:pt x="116" y="214"/>
                  </a:lnTo>
                  <a:lnTo>
                    <a:pt x="114" y="239"/>
                  </a:lnTo>
                  <a:lnTo>
                    <a:pt x="115" y="260"/>
                  </a:lnTo>
                  <a:lnTo>
                    <a:pt x="119" y="278"/>
                  </a:lnTo>
                  <a:lnTo>
                    <a:pt x="125" y="293"/>
                  </a:lnTo>
                  <a:lnTo>
                    <a:pt x="136" y="306"/>
                  </a:lnTo>
                  <a:lnTo>
                    <a:pt x="142" y="313"/>
                  </a:lnTo>
                  <a:lnTo>
                    <a:pt x="147" y="317"/>
                  </a:lnTo>
                  <a:lnTo>
                    <a:pt x="154" y="322"/>
                  </a:lnTo>
                  <a:lnTo>
                    <a:pt x="162" y="325"/>
                  </a:lnTo>
                  <a:lnTo>
                    <a:pt x="168" y="327"/>
                  </a:lnTo>
                  <a:lnTo>
                    <a:pt x="176" y="330"/>
                  </a:lnTo>
                  <a:lnTo>
                    <a:pt x="184" y="331"/>
                  </a:lnTo>
                  <a:lnTo>
                    <a:pt x="193" y="331"/>
                  </a:lnTo>
                  <a:lnTo>
                    <a:pt x="201" y="331"/>
                  </a:lnTo>
                  <a:lnTo>
                    <a:pt x="208" y="330"/>
                  </a:lnTo>
                  <a:lnTo>
                    <a:pt x="216" y="329"/>
                  </a:lnTo>
                  <a:lnTo>
                    <a:pt x="224" y="326"/>
                  </a:lnTo>
                  <a:lnTo>
                    <a:pt x="231" y="323"/>
                  </a:lnTo>
                  <a:lnTo>
                    <a:pt x="237" y="319"/>
                  </a:lnTo>
                  <a:lnTo>
                    <a:pt x="244" y="316"/>
                  </a:lnTo>
                  <a:lnTo>
                    <a:pt x="250" y="3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0" name="Freeform 27"/>
            <p:cNvSpPr>
              <a:spLocks/>
            </p:cNvSpPr>
            <p:nvPr/>
          </p:nvSpPr>
          <p:spPr bwMode="auto">
            <a:xfrm>
              <a:off x="2142" y="1019"/>
              <a:ext cx="34" cy="51"/>
            </a:xfrm>
            <a:custGeom>
              <a:avLst/>
              <a:gdLst>
                <a:gd name="T0" fmla="*/ 0 w 104"/>
                <a:gd name="T1" fmla="*/ 0 h 153"/>
                <a:gd name="T2" fmla="*/ 0 w 104"/>
                <a:gd name="T3" fmla="*/ 0 h 153"/>
                <a:gd name="T4" fmla="*/ 0 w 104"/>
                <a:gd name="T5" fmla="*/ 0 h 153"/>
                <a:gd name="T6" fmla="*/ 0 w 104"/>
                <a:gd name="T7" fmla="*/ 0 h 153"/>
                <a:gd name="T8" fmla="*/ 0 w 104"/>
                <a:gd name="T9" fmla="*/ 0 h 153"/>
                <a:gd name="T10" fmla="*/ 0 w 104"/>
                <a:gd name="T11" fmla="*/ 0 h 153"/>
                <a:gd name="T12" fmla="*/ 0 w 104"/>
                <a:gd name="T13" fmla="*/ 0 h 153"/>
                <a:gd name="T14" fmla="*/ 0 w 104"/>
                <a:gd name="T15" fmla="*/ 0 h 153"/>
                <a:gd name="T16" fmla="*/ 0 w 104"/>
                <a:gd name="T17" fmla="*/ 0 h 153"/>
                <a:gd name="T18" fmla="*/ 0 w 104"/>
                <a:gd name="T19" fmla="*/ 0 h 153"/>
                <a:gd name="T20" fmla="*/ 0 w 104"/>
                <a:gd name="T21" fmla="*/ 0 h 153"/>
                <a:gd name="T22" fmla="*/ 0 w 104"/>
                <a:gd name="T23" fmla="*/ 0 h 153"/>
                <a:gd name="T24" fmla="*/ 0 w 104"/>
                <a:gd name="T25" fmla="*/ 0 h 153"/>
                <a:gd name="T26" fmla="*/ 0 w 104"/>
                <a:gd name="T27" fmla="*/ 0 h 153"/>
                <a:gd name="T28" fmla="*/ 0 w 104"/>
                <a:gd name="T29" fmla="*/ 0 h 153"/>
                <a:gd name="T30" fmla="*/ 0 w 104"/>
                <a:gd name="T31" fmla="*/ 0 h 153"/>
                <a:gd name="T32" fmla="*/ 0 w 104"/>
                <a:gd name="T33" fmla="*/ 0 h 153"/>
                <a:gd name="T34" fmla="*/ 0 w 104"/>
                <a:gd name="T35" fmla="*/ 0 h 153"/>
                <a:gd name="T36" fmla="*/ 0 w 104"/>
                <a:gd name="T37" fmla="*/ 0 h 153"/>
                <a:gd name="T38" fmla="*/ 0 w 104"/>
                <a:gd name="T39" fmla="*/ 0 h 153"/>
                <a:gd name="T40" fmla="*/ 0 w 104"/>
                <a:gd name="T41" fmla="*/ 0 h 153"/>
                <a:gd name="T42" fmla="*/ 0 w 104"/>
                <a:gd name="T43" fmla="*/ 0 h 153"/>
                <a:gd name="T44" fmla="*/ 0 w 104"/>
                <a:gd name="T45" fmla="*/ 0 h 153"/>
                <a:gd name="T46" fmla="*/ 0 w 104"/>
                <a:gd name="T47" fmla="*/ 0 h 153"/>
                <a:gd name="T48" fmla="*/ 0 w 104"/>
                <a:gd name="T49" fmla="*/ 0 h 153"/>
                <a:gd name="T50" fmla="*/ 0 w 104"/>
                <a:gd name="T51" fmla="*/ 0 h 153"/>
                <a:gd name="T52" fmla="*/ 0 w 104"/>
                <a:gd name="T53" fmla="*/ 0 h 153"/>
                <a:gd name="T54" fmla="*/ 0 w 104"/>
                <a:gd name="T55" fmla="*/ 0 h 153"/>
                <a:gd name="T56" fmla="*/ 0 w 104"/>
                <a:gd name="T57" fmla="*/ 0 h 153"/>
                <a:gd name="T58" fmla="*/ 0 w 104"/>
                <a:gd name="T59" fmla="*/ 0 h 153"/>
                <a:gd name="T60" fmla="*/ 0 w 104"/>
                <a:gd name="T61" fmla="*/ 0 h 153"/>
                <a:gd name="T62" fmla="*/ 0 w 104"/>
                <a:gd name="T63" fmla="*/ 0 h 153"/>
                <a:gd name="T64" fmla="*/ 0 w 104"/>
                <a:gd name="T65" fmla="*/ 0 h 153"/>
                <a:gd name="T66" fmla="*/ 0 w 104"/>
                <a:gd name="T67" fmla="*/ 0 h 153"/>
                <a:gd name="T68" fmla="*/ 0 w 104"/>
                <a:gd name="T69" fmla="*/ 0 h 153"/>
                <a:gd name="T70" fmla="*/ 0 w 104"/>
                <a:gd name="T71" fmla="*/ 0 h 153"/>
                <a:gd name="T72" fmla="*/ 0 w 104"/>
                <a:gd name="T73" fmla="*/ 0 h 153"/>
                <a:gd name="T74" fmla="*/ 0 w 104"/>
                <a:gd name="T75" fmla="*/ 0 h 153"/>
                <a:gd name="T76" fmla="*/ 0 w 104"/>
                <a:gd name="T77" fmla="*/ 0 h 153"/>
                <a:gd name="T78" fmla="*/ 0 w 104"/>
                <a:gd name="T79" fmla="*/ 0 h 153"/>
                <a:gd name="T80" fmla="*/ 0 w 104"/>
                <a:gd name="T81" fmla="*/ 0 h 1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4"/>
                <a:gd name="T124" fmla="*/ 0 h 153"/>
                <a:gd name="T125" fmla="*/ 104 w 104"/>
                <a:gd name="T126" fmla="*/ 153 h 1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4" h="153">
                  <a:moveTo>
                    <a:pt x="84" y="107"/>
                  </a:moveTo>
                  <a:lnTo>
                    <a:pt x="79" y="117"/>
                  </a:lnTo>
                  <a:lnTo>
                    <a:pt x="74" y="128"/>
                  </a:lnTo>
                  <a:lnTo>
                    <a:pt x="69" y="136"/>
                  </a:lnTo>
                  <a:lnTo>
                    <a:pt x="62" y="141"/>
                  </a:lnTo>
                  <a:lnTo>
                    <a:pt x="56" y="146"/>
                  </a:lnTo>
                  <a:lnTo>
                    <a:pt x="49" y="150"/>
                  </a:lnTo>
                  <a:lnTo>
                    <a:pt x="43" y="151"/>
                  </a:lnTo>
                  <a:lnTo>
                    <a:pt x="35" y="153"/>
                  </a:lnTo>
                  <a:lnTo>
                    <a:pt x="27" y="151"/>
                  </a:lnTo>
                  <a:lnTo>
                    <a:pt x="20" y="150"/>
                  </a:lnTo>
                  <a:lnTo>
                    <a:pt x="14" y="146"/>
                  </a:lnTo>
                  <a:lnTo>
                    <a:pt x="9" y="141"/>
                  </a:lnTo>
                  <a:lnTo>
                    <a:pt x="5" y="134"/>
                  </a:lnTo>
                  <a:lnTo>
                    <a:pt x="2" y="125"/>
                  </a:lnTo>
                  <a:lnTo>
                    <a:pt x="0" y="117"/>
                  </a:lnTo>
                  <a:lnTo>
                    <a:pt x="0" y="107"/>
                  </a:lnTo>
                  <a:lnTo>
                    <a:pt x="1" y="90"/>
                  </a:lnTo>
                  <a:lnTo>
                    <a:pt x="5" y="73"/>
                  </a:lnTo>
                  <a:lnTo>
                    <a:pt x="11" y="55"/>
                  </a:lnTo>
                  <a:lnTo>
                    <a:pt x="20" y="37"/>
                  </a:lnTo>
                  <a:lnTo>
                    <a:pt x="26" y="28"/>
                  </a:lnTo>
                  <a:lnTo>
                    <a:pt x="32" y="21"/>
                  </a:lnTo>
                  <a:lnTo>
                    <a:pt x="37" y="15"/>
                  </a:lnTo>
                  <a:lnTo>
                    <a:pt x="44" y="10"/>
                  </a:lnTo>
                  <a:lnTo>
                    <a:pt x="50" y="6"/>
                  </a:lnTo>
                  <a:lnTo>
                    <a:pt x="57" y="3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4" y="3"/>
                  </a:lnTo>
                  <a:lnTo>
                    <a:pt x="89" y="7"/>
                  </a:lnTo>
                  <a:lnTo>
                    <a:pt x="94" y="11"/>
                  </a:lnTo>
                  <a:lnTo>
                    <a:pt x="98" y="16"/>
                  </a:lnTo>
                  <a:lnTo>
                    <a:pt x="101" y="21"/>
                  </a:lnTo>
                  <a:lnTo>
                    <a:pt x="104" y="28"/>
                  </a:lnTo>
                  <a:lnTo>
                    <a:pt x="104" y="36"/>
                  </a:lnTo>
                  <a:lnTo>
                    <a:pt x="102" y="50"/>
                  </a:lnTo>
                  <a:lnTo>
                    <a:pt x="98" y="67"/>
                  </a:lnTo>
                  <a:lnTo>
                    <a:pt x="93" y="86"/>
                  </a:lnTo>
                  <a:lnTo>
                    <a:pt x="84" y="107"/>
                  </a:lnTo>
                  <a:close/>
                </a:path>
              </a:pathLst>
            </a:custGeom>
            <a:solidFill>
              <a:srgbClr val="CED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1" name="Freeform 28"/>
            <p:cNvSpPr>
              <a:spLocks/>
            </p:cNvSpPr>
            <p:nvPr/>
          </p:nvSpPr>
          <p:spPr bwMode="auto">
            <a:xfrm>
              <a:off x="1873" y="815"/>
              <a:ext cx="15" cy="14"/>
            </a:xfrm>
            <a:custGeom>
              <a:avLst/>
              <a:gdLst>
                <a:gd name="T0" fmla="*/ 0 w 43"/>
                <a:gd name="T1" fmla="*/ 0 h 42"/>
                <a:gd name="T2" fmla="*/ 0 w 43"/>
                <a:gd name="T3" fmla="*/ 0 h 42"/>
                <a:gd name="T4" fmla="*/ 0 w 43"/>
                <a:gd name="T5" fmla="*/ 0 h 42"/>
                <a:gd name="T6" fmla="*/ 0 w 43"/>
                <a:gd name="T7" fmla="*/ 0 h 42"/>
                <a:gd name="T8" fmla="*/ 0 w 43"/>
                <a:gd name="T9" fmla="*/ 0 h 42"/>
                <a:gd name="T10" fmla="*/ 0 w 43"/>
                <a:gd name="T11" fmla="*/ 0 h 42"/>
                <a:gd name="T12" fmla="*/ 0 w 43"/>
                <a:gd name="T13" fmla="*/ 0 h 42"/>
                <a:gd name="T14" fmla="*/ 0 w 43"/>
                <a:gd name="T15" fmla="*/ 0 h 42"/>
                <a:gd name="T16" fmla="*/ 0 w 43"/>
                <a:gd name="T17" fmla="*/ 0 h 42"/>
                <a:gd name="T18" fmla="*/ 0 w 43"/>
                <a:gd name="T19" fmla="*/ 0 h 42"/>
                <a:gd name="T20" fmla="*/ 0 w 43"/>
                <a:gd name="T21" fmla="*/ 0 h 42"/>
                <a:gd name="T22" fmla="*/ 0 w 43"/>
                <a:gd name="T23" fmla="*/ 0 h 42"/>
                <a:gd name="T24" fmla="*/ 0 w 43"/>
                <a:gd name="T25" fmla="*/ 0 h 42"/>
                <a:gd name="T26" fmla="*/ 0 w 43"/>
                <a:gd name="T27" fmla="*/ 0 h 42"/>
                <a:gd name="T28" fmla="*/ 0 w 43"/>
                <a:gd name="T29" fmla="*/ 0 h 42"/>
                <a:gd name="T30" fmla="*/ 0 w 43"/>
                <a:gd name="T31" fmla="*/ 0 h 42"/>
                <a:gd name="T32" fmla="*/ 0 w 43"/>
                <a:gd name="T33" fmla="*/ 0 h 42"/>
                <a:gd name="T34" fmla="*/ 0 w 43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42"/>
                <a:gd name="T56" fmla="*/ 43 w 43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42">
                  <a:moveTo>
                    <a:pt x="0" y="21"/>
                  </a:moveTo>
                  <a:lnTo>
                    <a:pt x="2" y="29"/>
                  </a:lnTo>
                  <a:lnTo>
                    <a:pt x="7" y="35"/>
                  </a:lnTo>
                  <a:lnTo>
                    <a:pt x="15" y="41"/>
                  </a:lnTo>
                  <a:lnTo>
                    <a:pt x="22" y="42"/>
                  </a:lnTo>
                  <a:lnTo>
                    <a:pt x="30" y="41"/>
                  </a:lnTo>
                  <a:lnTo>
                    <a:pt x="37" y="35"/>
                  </a:lnTo>
                  <a:lnTo>
                    <a:pt x="42" y="29"/>
                  </a:lnTo>
                  <a:lnTo>
                    <a:pt x="43" y="21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2" name="Freeform 29"/>
            <p:cNvSpPr>
              <a:spLocks/>
            </p:cNvSpPr>
            <p:nvPr/>
          </p:nvSpPr>
          <p:spPr bwMode="auto">
            <a:xfrm>
              <a:off x="2239" y="816"/>
              <a:ext cx="14" cy="14"/>
            </a:xfrm>
            <a:custGeom>
              <a:avLst/>
              <a:gdLst>
                <a:gd name="T0" fmla="*/ 0 w 43"/>
                <a:gd name="T1" fmla="*/ 0 h 42"/>
                <a:gd name="T2" fmla="*/ 0 w 43"/>
                <a:gd name="T3" fmla="*/ 0 h 42"/>
                <a:gd name="T4" fmla="*/ 0 w 43"/>
                <a:gd name="T5" fmla="*/ 0 h 42"/>
                <a:gd name="T6" fmla="*/ 0 w 43"/>
                <a:gd name="T7" fmla="*/ 0 h 42"/>
                <a:gd name="T8" fmla="*/ 0 w 43"/>
                <a:gd name="T9" fmla="*/ 0 h 42"/>
                <a:gd name="T10" fmla="*/ 0 w 43"/>
                <a:gd name="T11" fmla="*/ 0 h 42"/>
                <a:gd name="T12" fmla="*/ 0 w 43"/>
                <a:gd name="T13" fmla="*/ 0 h 42"/>
                <a:gd name="T14" fmla="*/ 0 w 43"/>
                <a:gd name="T15" fmla="*/ 0 h 42"/>
                <a:gd name="T16" fmla="*/ 0 w 43"/>
                <a:gd name="T17" fmla="*/ 0 h 42"/>
                <a:gd name="T18" fmla="*/ 0 w 43"/>
                <a:gd name="T19" fmla="*/ 0 h 42"/>
                <a:gd name="T20" fmla="*/ 0 w 43"/>
                <a:gd name="T21" fmla="*/ 0 h 42"/>
                <a:gd name="T22" fmla="*/ 0 w 43"/>
                <a:gd name="T23" fmla="*/ 0 h 42"/>
                <a:gd name="T24" fmla="*/ 0 w 43"/>
                <a:gd name="T25" fmla="*/ 0 h 42"/>
                <a:gd name="T26" fmla="*/ 0 w 43"/>
                <a:gd name="T27" fmla="*/ 0 h 42"/>
                <a:gd name="T28" fmla="*/ 0 w 43"/>
                <a:gd name="T29" fmla="*/ 0 h 42"/>
                <a:gd name="T30" fmla="*/ 0 w 43"/>
                <a:gd name="T31" fmla="*/ 0 h 42"/>
                <a:gd name="T32" fmla="*/ 0 w 43"/>
                <a:gd name="T33" fmla="*/ 0 h 42"/>
                <a:gd name="T34" fmla="*/ 0 w 43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42"/>
                <a:gd name="T56" fmla="*/ 43 w 43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42">
                  <a:moveTo>
                    <a:pt x="0" y="21"/>
                  </a:moveTo>
                  <a:lnTo>
                    <a:pt x="1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2" y="42"/>
                  </a:lnTo>
                  <a:lnTo>
                    <a:pt x="30" y="40"/>
                  </a:lnTo>
                  <a:lnTo>
                    <a:pt x="36" y="35"/>
                  </a:lnTo>
                  <a:lnTo>
                    <a:pt x="42" y="29"/>
                  </a:lnTo>
                  <a:lnTo>
                    <a:pt x="43" y="21"/>
                  </a:lnTo>
                  <a:lnTo>
                    <a:pt x="42" y="13"/>
                  </a:lnTo>
                  <a:lnTo>
                    <a:pt x="36" y="7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7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3" name="Freeform 30"/>
            <p:cNvSpPr>
              <a:spLocks/>
            </p:cNvSpPr>
            <p:nvPr/>
          </p:nvSpPr>
          <p:spPr bwMode="auto">
            <a:xfrm>
              <a:off x="1798" y="1165"/>
              <a:ext cx="14" cy="14"/>
            </a:xfrm>
            <a:custGeom>
              <a:avLst/>
              <a:gdLst>
                <a:gd name="T0" fmla="*/ 0 w 42"/>
                <a:gd name="T1" fmla="*/ 0 h 42"/>
                <a:gd name="T2" fmla="*/ 0 w 42"/>
                <a:gd name="T3" fmla="*/ 0 h 42"/>
                <a:gd name="T4" fmla="*/ 0 w 42"/>
                <a:gd name="T5" fmla="*/ 0 h 42"/>
                <a:gd name="T6" fmla="*/ 0 w 42"/>
                <a:gd name="T7" fmla="*/ 0 h 42"/>
                <a:gd name="T8" fmla="*/ 0 w 42"/>
                <a:gd name="T9" fmla="*/ 0 h 42"/>
                <a:gd name="T10" fmla="*/ 0 w 42"/>
                <a:gd name="T11" fmla="*/ 0 h 42"/>
                <a:gd name="T12" fmla="*/ 0 w 42"/>
                <a:gd name="T13" fmla="*/ 0 h 42"/>
                <a:gd name="T14" fmla="*/ 0 w 42"/>
                <a:gd name="T15" fmla="*/ 0 h 42"/>
                <a:gd name="T16" fmla="*/ 0 w 42"/>
                <a:gd name="T17" fmla="*/ 0 h 42"/>
                <a:gd name="T18" fmla="*/ 0 w 42"/>
                <a:gd name="T19" fmla="*/ 0 h 42"/>
                <a:gd name="T20" fmla="*/ 0 w 42"/>
                <a:gd name="T21" fmla="*/ 0 h 42"/>
                <a:gd name="T22" fmla="*/ 0 w 42"/>
                <a:gd name="T23" fmla="*/ 0 h 42"/>
                <a:gd name="T24" fmla="*/ 0 w 42"/>
                <a:gd name="T25" fmla="*/ 0 h 42"/>
                <a:gd name="T26" fmla="*/ 0 w 42"/>
                <a:gd name="T27" fmla="*/ 0 h 42"/>
                <a:gd name="T28" fmla="*/ 0 w 42"/>
                <a:gd name="T29" fmla="*/ 0 h 42"/>
                <a:gd name="T30" fmla="*/ 0 w 42"/>
                <a:gd name="T31" fmla="*/ 0 h 42"/>
                <a:gd name="T32" fmla="*/ 0 w 42"/>
                <a:gd name="T33" fmla="*/ 0 h 42"/>
                <a:gd name="T34" fmla="*/ 0 w 42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2"/>
                <a:gd name="T56" fmla="*/ 42 w 42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2">
                  <a:moveTo>
                    <a:pt x="0" y="21"/>
                  </a:moveTo>
                  <a:lnTo>
                    <a:pt x="1" y="29"/>
                  </a:lnTo>
                  <a:lnTo>
                    <a:pt x="7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29" y="41"/>
                  </a:lnTo>
                  <a:lnTo>
                    <a:pt x="35" y="36"/>
                  </a:lnTo>
                  <a:lnTo>
                    <a:pt x="40" y="29"/>
                  </a:lnTo>
                  <a:lnTo>
                    <a:pt x="42" y="21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4" name="Freeform 31"/>
            <p:cNvSpPr>
              <a:spLocks/>
            </p:cNvSpPr>
            <p:nvPr/>
          </p:nvSpPr>
          <p:spPr bwMode="auto">
            <a:xfrm>
              <a:off x="1850" y="1206"/>
              <a:ext cx="14" cy="14"/>
            </a:xfrm>
            <a:custGeom>
              <a:avLst/>
              <a:gdLst>
                <a:gd name="T0" fmla="*/ 0 w 42"/>
                <a:gd name="T1" fmla="*/ 0 h 41"/>
                <a:gd name="T2" fmla="*/ 0 w 42"/>
                <a:gd name="T3" fmla="*/ 0 h 41"/>
                <a:gd name="T4" fmla="*/ 0 w 42"/>
                <a:gd name="T5" fmla="*/ 0 h 41"/>
                <a:gd name="T6" fmla="*/ 0 w 42"/>
                <a:gd name="T7" fmla="*/ 0 h 41"/>
                <a:gd name="T8" fmla="*/ 0 w 42"/>
                <a:gd name="T9" fmla="*/ 0 h 41"/>
                <a:gd name="T10" fmla="*/ 0 w 42"/>
                <a:gd name="T11" fmla="*/ 0 h 41"/>
                <a:gd name="T12" fmla="*/ 0 w 42"/>
                <a:gd name="T13" fmla="*/ 0 h 41"/>
                <a:gd name="T14" fmla="*/ 0 w 42"/>
                <a:gd name="T15" fmla="*/ 0 h 41"/>
                <a:gd name="T16" fmla="*/ 0 w 42"/>
                <a:gd name="T17" fmla="*/ 0 h 41"/>
                <a:gd name="T18" fmla="*/ 0 w 42"/>
                <a:gd name="T19" fmla="*/ 0 h 41"/>
                <a:gd name="T20" fmla="*/ 0 w 42"/>
                <a:gd name="T21" fmla="*/ 0 h 41"/>
                <a:gd name="T22" fmla="*/ 0 w 42"/>
                <a:gd name="T23" fmla="*/ 0 h 41"/>
                <a:gd name="T24" fmla="*/ 0 w 42"/>
                <a:gd name="T25" fmla="*/ 0 h 41"/>
                <a:gd name="T26" fmla="*/ 0 w 42"/>
                <a:gd name="T27" fmla="*/ 0 h 41"/>
                <a:gd name="T28" fmla="*/ 0 w 42"/>
                <a:gd name="T29" fmla="*/ 0 h 41"/>
                <a:gd name="T30" fmla="*/ 0 w 42"/>
                <a:gd name="T31" fmla="*/ 0 h 41"/>
                <a:gd name="T32" fmla="*/ 0 w 42"/>
                <a:gd name="T33" fmla="*/ 0 h 41"/>
                <a:gd name="T34" fmla="*/ 0 w 42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1"/>
                <a:gd name="T56" fmla="*/ 42 w 42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1">
                  <a:moveTo>
                    <a:pt x="0" y="20"/>
                  </a:moveTo>
                  <a:lnTo>
                    <a:pt x="2" y="28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1" y="41"/>
                  </a:lnTo>
                  <a:lnTo>
                    <a:pt x="29" y="40"/>
                  </a:lnTo>
                  <a:lnTo>
                    <a:pt x="35" y="35"/>
                  </a:lnTo>
                  <a:lnTo>
                    <a:pt x="41" y="28"/>
                  </a:lnTo>
                  <a:lnTo>
                    <a:pt x="42" y="20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5" name="Freeform 32"/>
            <p:cNvSpPr>
              <a:spLocks/>
            </p:cNvSpPr>
            <p:nvPr/>
          </p:nvSpPr>
          <p:spPr bwMode="auto">
            <a:xfrm>
              <a:off x="1794" y="1268"/>
              <a:ext cx="14" cy="14"/>
            </a:xfrm>
            <a:custGeom>
              <a:avLst/>
              <a:gdLst>
                <a:gd name="T0" fmla="*/ 0 w 42"/>
                <a:gd name="T1" fmla="*/ 0 h 41"/>
                <a:gd name="T2" fmla="*/ 0 w 42"/>
                <a:gd name="T3" fmla="*/ 0 h 41"/>
                <a:gd name="T4" fmla="*/ 0 w 42"/>
                <a:gd name="T5" fmla="*/ 0 h 41"/>
                <a:gd name="T6" fmla="*/ 0 w 42"/>
                <a:gd name="T7" fmla="*/ 0 h 41"/>
                <a:gd name="T8" fmla="*/ 0 w 42"/>
                <a:gd name="T9" fmla="*/ 0 h 41"/>
                <a:gd name="T10" fmla="*/ 0 w 42"/>
                <a:gd name="T11" fmla="*/ 0 h 41"/>
                <a:gd name="T12" fmla="*/ 0 w 42"/>
                <a:gd name="T13" fmla="*/ 0 h 41"/>
                <a:gd name="T14" fmla="*/ 0 w 42"/>
                <a:gd name="T15" fmla="*/ 0 h 41"/>
                <a:gd name="T16" fmla="*/ 0 w 42"/>
                <a:gd name="T17" fmla="*/ 0 h 41"/>
                <a:gd name="T18" fmla="*/ 0 w 42"/>
                <a:gd name="T19" fmla="*/ 0 h 41"/>
                <a:gd name="T20" fmla="*/ 0 w 42"/>
                <a:gd name="T21" fmla="*/ 0 h 41"/>
                <a:gd name="T22" fmla="*/ 0 w 42"/>
                <a:gd name="T23" fmla="*/ 0 h 41"/>
                <a:gd name="T24" fmla="*/ 0 w 42"/>
                <a:gd name="T25" fmla="*/ 0 h 41"/>
                <a:gd name="T26" fmla="*/ 0 w 42"/>
                <a:gd name="T27" fmla="*/ 0 h 41"/>
                <a:gd name="T28" fmla="*/ 0 w 42"/>
                <a:gd name="T29" fmla="*/ 0 h 41"/>
                <a:gd name="T30" fmla="*/ 0 w 42"/>
                <a:gd name="T31" fmla="*/ 0 h 41"/>
                <a:gd name="T32" fmla="*/ 0 w 42"/>
                <a:gd name="T33" fmla="*/ 0 h 41"/>
                <a:gd name="T34" fmla="*/ 0 w 42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1"/>
                <a:gd name="T56" fmla="*/ 42 w 42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1">
                  <a:moveTo>
                    <a:pt x="0" y="21"/>
                  </a:moveTo>
                  <a:lnTo>
                    <a:pt x="2" y="28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1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6" name="Freeform 33"/>
            <p:cNvSpPr>
              <a:spLocks/>
            </p:cNvSpPr>
            <p:nvPr/>
          </p:nvSpPr>
          <p:spPr bwMode="auto">
            <a:xfrm>
              <a:off x="1850" y="1321"/>
              <a:ext cx="14" cy="14"/>
            </a:xfrm>
            <a:custGeom>
              <a:avLst/>
              <a:gdLst>
                <a:gd name="T0" fmla="*/ 0 w 42"/>
                <a:gd name="T1" fmla="*/ 0 h 43"/>
                <a:gd name="T2" fmla="*/ 0 w 42"/>
                <a:gd name="T3" fmla="*/ 0 h 43"/>
                <a:gd name="T4" fmla="*/ 0 w 42"/>
                <a:gd name="T5" fmla="*/ 0 h 43"/>
                <a:gd name="T6" fmla="*/ 0 w 42"/>
                <a:gd name="T7" fmla="*/ 0 h 43"/>
                <a:gd name="T8" fmla="*/ 0 w 42"/>
                <a:gd name="T9" fmla="*/ 0 h 43"/>
                <a:gd name="T10" fmla="*/ 0 w 42"/>
                <a:gd name="T11" fmla="*/ 0 h 43"/>
                <a:gd name="T12" fmla="*/ 0 w 42"/>
                <a:gd name="T13" fmla="*/ 0 h 43"/>
                <a:gd name="T14" fmla="*/ 0 w 42"/>
                <a:gd name="T15" fmla="*/ 0 h 43"/>
                <a:gd name="T16" fmla="*/ 0 w 42"/>
                <a:gd name="T17" fmla="*/ 0 h 43"/>
                <a:gd name="T18" fmla="*/ 0 w 42"/>
                <a:gd name="T19" fmla="*/ 0 h 43"/>
                <a:gd name="T20" fmla="*/ 0 w 42"/>
                <a:gd name="T21" fmla="*/ 0 h 43"/>
                <a:gd name="T22" fmla="*/ 0 w 42"/>
                <a:gd name="T23" fmla="*/ 0 h 43"/>
                <a:gd name="T24" fmla="*/ 0 w 42"/>
                <a:gd name="T25" fmla="*/ 0 h 43"/>
                <a:gd name="T26" fmla="*/ 0 w 42"/>
                <a:gd name="T27" fmla="*/ 0 h 43"/>
                <a:gd name="T28" fmla="*/ 0 w 42"/>
                <a:gd name="T29" fmla="*/ 0 h 43"/>
                <a:gd name="T30" fmla="*/ 0 w 42"/>
                <a:gd name="T31" fmla="*/ 0 h 43"/>
                <a:gd name="T32" fmla="*/ 0 w 42"/>
                <a:gd name="T33" fmla="*/ 0 h 43"/>
                <a:gd name="T34" fmla="*/ 0 w 42"/>
                <a:gd name="T35" fmla="*/ 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3"/>
                <a:gd name="T56" fmla="*/ 42 w 42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3">
                  <a:moveTo>
                    <a:pt x="0" y="22"/>
                  </a:moveTo>
                  <a:lnTo>
                    <a:pt x="2" y="30"/>
                  </a:lnTo>
                  <a:lnTo>
                    <a:pt x="7" y="37"/>
                  </a:lnTo>
                  <a:lnTo>
                    <a:pt x="13" y="42"/>
                  </a:lnTo>
                  <a:lnTo>
                    <a:pt x="21" y="43"/>
                  </a:lnTo>
                  <a:lnTo>
                    <a:pt x="29" y="42"/>
                  </a:lnTo>
                  <a:lnTo>
                    <a:pt x="35" y="37"/>
                  </a:lnTo>
                  <a:lnTo>
                    <a:pt x="41" y="30"/>
                  </a:lnTo>
                  <a:lnTo>
                    <a:pt x="42" y="22"/>
                  </a:lnTo>
                  <a:lnTo>
                    <a:pt x="41" y="15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7" name="Freeform 34"/>
            <p:cNvSpPr>
              <a:spLocks/>
            </p:cNvSpPr>
            <p:nvPr/>
          </p:nvSpPr>
          <p:spPr bwMode="auto">
            <a:xfrm>
              <a:off x="1807" y="1371"/>
              <a:ext cx="14" cy="14"/>
            </a:xfrm>
            <a:custGeom>
              <a:avLst/>
              <a:gdLst>
                <a:gd name="T0" fmla="*/ 0 w 42"/>
                <a:gd name="T1" fmla="*/ 0 h 42"/>
                <a:gd name="T2" fmla="*/ 0 w 42"/>
                <a:gd name="T3" fmla="*/ 0 h 42"/>
                <a:gd name="T4" fmla="*/ 0 w 42"/>
                <a:gd name="T5" fmla="*/ 0 h 42"/>
                <a:gd name="T6" fmla="*/ 0 w 42"/>
                <a:gd name="T7" fmla="*/ 0 h 42"/>
                <a:gd name="T8" fmla="*/ 0 w 42"/>
                <a:gd name="T9" fmla="*/ 0 h 42"/>
                <a:gd name="T10" fmla="*/ 0 w 42"/>
                <a:gd name="T11" fmla="*/ 0 h 42"/>
                <a:gd name="T12" fmla="*/ 0 w 42"/>
                <a:gd name="T13" fmla="*/ 0 h 42"/>
                <a:gd name="T14" fmla="*/ 0 w 42"/>
                <a:gd name="T15" fmla="*/ 0 h 42"/>
                <a:gd name="T16" fmla="*/ 0 w 42"/>
                <a:gd name="T17" fmla="*/ 0 h 42"/>
                <a:gd name="T18" fmla="*/ 0 w 42"/>
                <a:gd name="T19" fmla="*/ 0 h 42"/>
                <a:gd name="T20" fmla="*/ 0 w 42"/>
                <a:gd name="T21" fmla="*/ 0 h 42"/>
                <a:gd name="T22" fmla="*/ 0 w 42"/>
                <a:gd name="T23" fmla="*/ 0 h 42"/>
                <a:gd name="T24" fmla="*/ 0 w 42"/>
                <a:gd name="T25" fmla="*/ 0 h 42"/>
                <a:gd name="T26" fmla="*/ 0 w 42"/>
                <a:gd name="T27" fmla="*/ 0 h 42"/>
                <a:gd name="T28" fmla="*/ 0 w 42"/>
                <a:gd name="T29" fmla="*/ 0 h 42"/>
                <a:gd name="T30" fmla="*/ 0 w 42"/>
                <a:gd name="T31" fmla="*/ 0 h 42"/>
                <a:gd name="T32" fmla="*/ 0 w 42"/>
                <a:gd name="T33" fmla="*/ 0 h 42"/>
                <a:gd name="T34" fmla="*/ 0 w 42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2"/>
                <a:gd name="T56" fmla="*/ 42 w 42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2">
                  <a:moveTo>
                    <a:pt x="0" y="21"/>
                  </a:moveTo>
                  <a:lnTo>
                    <a:pt x="1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1" y="42"/>
                  </a:lnTo>
                  <a:lnTo>
                    <a:pt x="29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2" y="21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8" name="Freeform 35"/>
            <p:cNvSpPr>
              <a:spLocks/>
            </p:cNvSpPr>
            <p:nvPr/>
          </p:nvSpPr>
          <p:spPr bwMode="auto">
            <a:xfrm>
              <a:off x="1909" y="1371"/>
              <a:ext cx="13" cy="14"/>
            </a:xfrm>
            <a:custGeom>
              <a:avLst/>
              <a:gdLst>
                <a:gd name="T0" fmla="*/ 0 w 41"/>
                <a:gd name="T1" fmla="*/ 0 h 42"/>
                <a:gd name="T2" fmla="*/ 0 w 41"/>
                <a:gd name="T3" fmla="*/ 0 h 42"/>
                <a:gd name="T4" fmla="*/ 0 w 41"/>
                <a:gd name="T5" fmla="*/ 0 h 42"/>
                <a:gd name="T6" fmla="*/ 0 w 41"/>
                <a:gd name="T7" fmla="*/ 0 h 42"/>
                <a:gd name="T8" fmla="*/ 0 w 41"/>
                <a:gd name="T9" fmla="*/ 0 h 42"/>
                <a:gd name="T10" fmla="*/ 0 w 41"/>
                <a:gd name="T11" fmla="*/ 0 h 42"/>
                <a:gd name="T12" fmla="*/ 0 w 41"/>
                <a:gd name="T13" fmla="*/ 0 h 42"/>
                <a:gd name="T14" fmla="*/ 0 w 41"/>
                <a:gd name="T15" fmla="*/ 0 h 42"/>
                <a:gd name="T16" fmla="*/ 0 w 41"/>
                <a:gd name="T17" fmla="*/ 0 h 42"/>
                <a:gd name="T18" fmla="*/ 0 w 41"/>
                <a:gd name="T19" fmla="*/ 0 h 42"/>
                <a:gd name="T20" fmla="*/ 0 w 41"/>
                <a:gd name="T21" fmla="*/ 0 h 42"/>
                <a:gd name="T22" fmla="*/ 0 w 41"/>
                <a:gd name="T23" fmla="*/ 0 h 42"/>
                <a:gd name="T24" fmla="*/ 0 w 41"/>
                <a:gd name="T25" fmla="*/ 0 h 42"/>
                <a:gd name="T26" fmla="*/ 0 w 41"/>
                <a:gd name="T27" fmla="*/ 0 h 42"/>
                <a:gd name="T28" fmla="*/ 0 w 41"/>
                <a:gd name="T29" fmla="*/ 0 h 42"/>
                <a:gd name="T30" fmla="*/ 0 w 41"/>
                <a:gd name="T31" fmla="*/ 0 h 42"/>
                <a:gd name="T32" fmla="*/ 0 w 41"/>
                <a:gd name="T33" fmla="*/ 0 h 42"/>
                <a:gd name="T34" fmla="*/ 0 w 41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2"/>
                <a:gd name="T56" fmla="*/ 41 w 41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2">
                  <a:moveTo>
                    <a:pt x="0" y="21"/>
                  </a:moveTo>
                  <a:lnTo>
                    <a:pt x="1" y="29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20" y="42"/>
                  </a:lnTo>
                  <a:lnTo>
                    <a:pt x="28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1" y="21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9" name="Freeform 36"/>
            <p:cNvSpPr>
              <a:spLocks/>
            </p:cNvSpPr>
            <p:nvPr/>
          </p:nvSpPr>
          <p:spPr bwMode="auto">
            <a:xfrm>
              <a:off x="2010" y="1371"/>
              <a:ext cx="14" cy="14"/>
            </a:xfrm>
            <a:custGeom>
              <a:avLst/>
              <a:gdLst>
                <a:gd name="T0" fmla="*/ 0 w 41"/>
                <a:gd name="T1" fmla="*/ 0 h 42"/>
                <a:gd name="T2" fmla="*/ 0 w 41"/>
                <a:gd name="T3" fmla="*/ 0 h 42"/>
                <a:gd name="T4" fmla="*/ 0 w 41"/>
                <a:gd name="T5" fmla="*/ 0 h 42"/>
                <a:gd name="T6" fmla="*/ 0 w 41"/>
                <a:gd name="T7" fmla="*/ 0 h 42"/>
                <a:gd name="T8" fmla="*/ 0 w 41"/>
                <a:gd name="T9" fmla="*/ 0 h 42"/>
                <a:gd name="T10" fmla="*/ 0 w 41"/>
                <a:gd name="T11" fmla="*/ 0 h 42"/>
                <a:gd name="T12" fmla="*/ 0 w 41"/>
                <a:gd name="T13" fmla="*/ 0 h 42"/>
                <a:gd name="T14" fmla="*/ 0 w 41"/>
                <a:gd name="T15" fmla="*/ 0 h 42"/>
                <a:gd name="T16" fmla="*/ 0 w 41"/>
                <a:gd name="T17" fmla="*/ 0 h 42"/>
                <a:gd name="T18" fmla="*/ 0 w 41"/>
                <a:gd name="T19" fmla="*/ 0 h 42"/>
                <a:gd name="T20" fmla="*/ 0 w 41"/>
                <a:gd name="T21" fmla="*/ 0 h 42"/>
                <a:gd name="T22" fmla="*/ 0 w 41"/>
                <a:gd name="T23" fmla="*/ 0 h 42"/>
                <a:gd name="T24" fmla="*/ 0 w 41"/>
                <a:gd name="T25" fmla="*/ 0 h 42"/>
                <a:gd name="T26" fmla="*/ 0 w 41"/>
                <a:gd name="T27" fmla="*/ 0 h 42"/>
                <a:gd name="T28" fmla="*/ 0 w 41"/>
                <a:gd name="T29" fmla="*/ 0 h 42"/>
                <a:gd name="T30" fmla="*/ 0 w 41"/>
                <a:gd name="T31" fmla="*/ 0 h 42"/>
                <a:gd name="T32" fmla="*/ 0 w 41"/>
                <a:gd name="T33" fmla="*/ 0 h 42"/>
                <a:gd name="T34" fmla="*/ 0 w 41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2"/>
                <a:gd name="T56" fmla="*/ 41 w 41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2">
                  <a:moveTo>
                    <a:pt x="0" y="21"/>
                  </a:moveTo>
                  <a:lnTo>
                    <a:pt x="1" y="29"/>
                  </a:lnTo>
                  <a:lnTo>
                    <a:pt x="6" y="35"/>
                  </a:lnTo>
                  <a:lnTo>
                    <a:pt x="13" y="40"/>
                  </a:lnTo>
                  <a:lnTo>
                    <a:pt x="21" y="42"/>
                  </a:lnTo>
                  <a:lnTo>
                    <a:pt x="28" y="40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41" y="21"/>
                  </a:lnTo>
                  <a:lnTo>
                    <a:pt x="40" y="13"/>
                  </a:lnTo>
                  <a:lnTo>
                    <a:pt x="35" y="7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0" name="Freeform 37"/>
            <p:cNvSpPr>
              <a:spLocks/>
            </p:cNvSpPr>
            <p:nvPr/>
          </p:nvSpPr>
          <p:spPr bwMode="auto">
            <a:xfrm>
              <a:off x="2112" y="1371"/>
              <a:ext cx="14" cy="14"/>
            </a:xfrm>
            <a:custGeom>
              <a:avLst/>
              <a:gdLst>
                <a:gd name="T0" fmla="*/ 0 w 42"/>
                <a:gd name="T1" fmla="*/ 0 h 42"/>
                <a:gd name="T2" fmla="*/ 0 w 42"/>
                <a:gd name="T3" fmla="*/ 0 h 42"/>
                <a:gd name="T4" fmla="*/ 0 w 42"/>
                <a:gd name="T5" fmla="*/ 0 h 42"/>
                <a:gd name="T6" fmla="*/ 0 w 42"/>
                <a:gd name="T7" fmla="*/ 0 h 42"/>
                <a:gd name="T8" fmla="*/ 0 w 42"/>
                <a:gd name="T9" fmla="*/ 0 h 42"/>
                <a:gd name="T10" fmla="*/ 0 w 42"/>
                <a:gd name="T11" fmla="*/ 0 h 42"/>
                <a:gd name="T12" fmla="*/ 0 w 42"/>
                <a:gd name="T13" fmla="*/ 0 h 42"/>
                <a:gd name="T14" fmla="*/ 0 w 42"/>
                <a:gd name="T15" fmla="*/ 0 h 42"/>
                <a:gd name="T16" fmla="*/ 0 w 42"/>
                <a:gd name="T17" fmla="*/ 0 h 42"/>
                <a:gd name="T18" fmla="*/ 0 w 42"/>
                <a:gd name="T19" fmla="*/ 0 h 42"/>
                <a:gd name="T20" fmla="*/ 0 w 42"/>
                <a:gd name="T21" fmla="*/ 0 h 42"/>
                <a:gd name="T22" fmla="*/ 0 w 42"/>
                <a:gd name="T23" fmla="*/ 0 h 42"/>
                <a:gd name="T24" fmla="*/ 0 w 42"/>
                <a:gd name="T25" fmla="*/ 0 h 42"/>
                <a:gd name="T26" fmla="*/ 0 w 42"/>
                <a:gd name="T27" fmla="*/ 0 h 42"/>
                <a:gd name="T28" fmla="*/ 0 w 42"/>
                <a:gd name="T29" fmla="*/ 0 h 42"/>
                <a:gd name="T30" fmla="*/ 0 w 42"/>
                <a:gd name="T31" fmla="*/ 0 h 42"/>
                <a:gd name="T32" fmla="*/ 0 w 42"/>
                <a:gd name="T33" fmla="*/ 0 h 42"/>
                <a:gd name="T34" fmla="*/ 0 w 42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2"/>
                <a:gd name="T56" fmla="*/ 42 w 42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2">
                  <a:moveTo>
                    <a:pt x="0" y="21"/>
                  </a:move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1" y="42"/>
                  </a:lnTo>
                  <a:lnTo>
                    <a:pt x="29" y="40"/>
                  </a:lnTo>
                  <a:lnTo>
                    <a:pt x="35" y="35"/>
                  </a:lnTo>
                  <a:lnTo>
                    <a:pt x="41" y="29"/>
                  </a:lnTo>
                  <a:lnTo>
                    <a:pt x="42" y="21"/>
                  </a:lnTo>
                  <a:lnTo>
                    <a:pt x="41" y="13"/>
                  </a:lnTo>
                  <a:lnTo>
                    <a:pt x="35" y="7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1" name="Freeform 38"/>
            <p:cNvSpPr>
              <a:spLocks/>
            </p:cNvSpPr>
            <p:nvPr/>
          </p:nvSpPr>
          <p:spPr bwMode="auto">
            <a:xfrm>
              <a:off x="2214" y="1371"/>
              <a:ext cx="14" cy="14"/>
            </a:xfrm>
            <a:custGeom>
              <a:avLst/>
              <a:gdLst>
                <a:gd name="T0" fmla="*/ 0 w 43"/>
                <a:gd name="T1" fmla="*/ 0 h 42"/>
                <a:gd name="T2" fmla="*/ 0 w 43"/>
                <a:gd name="T3" fmla="*/ 0 h 42"/>
                <a:gd name="T4" fmla="*/ 0 w 43"/>
                <a:gd name="T5" fmla="*/ 0 h 42"/>
                <a:gd name="T6" fmla="*/ 0 w 43"/>
                <a:gd name="T7" fmla="*/ 0 h 42"/>
                <a:gd name="T8" fmla="*/ 0 w 43"/>
                <a:gd name="T9" fmla="*/ 0 h 42"/>
                <a:gd name="T10" fmla="*/ 0 w 43"/>
                <a:gd name="T11" fmla="*/ 0 h 42"/>
                <a:gd name="T12" fmla="*/ 0 w 43"/>
                <a:gd name="T13" fmla="*/ 0 h 42"/>
                <a:gd name="T14" fmla="*/ 0 w 43"/>
                <a:gd name="T15" fmla="*/ 0 h 42"/>
                <a:gd name="T16" fmla="*/ 0 w 43"/>
                <a:gd name="T17" fmla="*/ 0 h 42"/>
                <a:gd name="T18" fmla="*/ 0 w 43"/>
                <a:gd name="T19" fmla="*/ 0 h 42"/>
                <a:gd name="T20" fmla="*/ 0 w 43"/>
                <a:gd name="T21" fmla="*/ 0 h 42"/>
                <a:gd name="T22" fmla="*/ 0 w 43"/>
                <a:gd name="T23" fmla="*/ 0 h 42"/>
                <a:gd name="T24" fmla="*/ 0 w 43"/>
                <a:gd name="T25" fmla="*/ 0 h 42"/>
                <a:gd name="T26" fmla="*/ 0 w 43"/>
                <a:gd name="T27" fmla="*/ 0 h 42"/>
                <a:gd name="T28" fmla="*/ 0 w 43"/>
                <a:gd name="T29" fmla="*/ 0 h 42"/>
                <a:gd name="T30" fmla="*/ 0 w 43"/>
                <a:gd name="T31" fmla="*/ 0 h 42"/>
                <a:gd name="T32" fmla="*/ 0 w 43"/>
                <a:gd name="T33" fmla="*/ 0 h 42"/>
                <a:gd name="T34" fmla="*/ 0 w 43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42"/>
                <a:gd name="T56" fmla="*/ 43 w 43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42">
                  <a:moveTo>
                    <a:pt x="0" y="21"/>
                  </a:moveTo>
                  <a:lnTo>
                    <a:pt x="1" y="29"/>
                  </a:lnTo>
                  <a:lnTo>
                    <a:pt x="6" y="35"/>
                  </a:lnTo>
                  <a:lnTo>
                    <a:pt x="13" y="40"/>
                  </a:lnTo>
                  <a:lnTo>
                    <a:pt x="20" y="42"/>
                  </a:lnTo>
                  <a:lnTo>
                    <a:pt x="28" y="40"/>
                  </a:lnTo>
                  <a:lnTo>
                    <a:pt x="36" y="35"/>
                  </a:lnTo>
                  <a:lnTo>
                    <a:pt x="41" y="29"/>
                  </a:lnTo>
                  <a:lnTo>
                    <a:pt x="43" y="21"/>
                  </a:lnTo>
                  <a:lnTo>
                    <a:pt x="41" y="13"/>
                  </a:lnTo>
                  <a:lnTo>
                    <a:pt x="36" y="7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2" name="Freeform 39"/>
            <p:cNvSpPr>
              <a:spLocks/>
            </p:cNvSpPr>
            <p:nvPr/>
          </p:nvSpPr>
          <p:spPr bwMode="auto">
            <a:xfrm>
              <a:off x="2315" y="1371"/>
              <a:ext cx="15" cy="14"/>
            </a:xfrm>
            <a:custGeom>
              <a:avLst/>
              <a:gdLst>
                <a:gd name="T0" fmla="*/ 0 w 43"/>
                <a:gd name="T1" fmla="*/ 0 h 42"/>
                <a:gd name="T2" fmla="*/ 0 w 43"/>
                <a:gd name="T3" fmla="*/ 0 h 42"/>
                <a:gd name="T4" fmla="*/ 0 w 43"/>
                <a:gd name="T5" fmla="*/ 0 h 42"/>
                <a:gd name="T6" fmla="*/ 0 w 43"/>
                <a:gd name="T7" fmla="*/ 0 h 42"/>
                <a:gd name="T8" fmla="*/ 0 w 43"/>
                <a:gd name="T9" fmla="*/ 0 h 42"/>
                <a:gd name="T10" fmla="*/ 0 w 43"/>
                <a:gd name="T11" fmla="*/ 0 h 42"/>
                <a:gd name="T12" fmla="*/ 0 w 43"/>
                <a:gd name="T13" fmla="*/ 0 h 42"/>
                <a:gd name="T14" fmla="*/ 0 w 43"/>
                <a:gd name="T15" fmla="*/ 0 h 42"/>
                <a:gd name="T16" fmla="*/ 0 w 43"/>
                <a:gd name="T17" fmla="*/ 0 h 42"/>
                <a:gd name="T18" fmla="*/ 0 w 43"/>
                <a:gd name="T19" fmla="*/ 0 h 42"/>
                <a:gd name="T20" fmla="*/ 0 w 43"/>
                <a:gd name="T21" fmla="*/ 0 h 42"/>
                <a:gd name="T22" fmla="*/ 0 w 43"/>
                <a:gd name="T23" fmla="*/ 0 h 42"/>
                <a:gd name="T24" fmla="*/ 0 w 43"/>
                <a:gd name="T25" fmla="*/ 0 h 42"/>
                <a:gd name="T26" fmla="*/ 0 w 43"/>
                <a:gd name="T27" fmla="*/ 0 h 42"/>
                <a:gd name="T28" fmla="*/ 0 w 43"/>
                <a:gd name="T29" fmla="*/ 0 h 42"/>
                <a:gd name="T30" fmla="*/ 0 w 43"/>
                <a:gd name="T31" fmla="*/ 0 h 42"/>
                <a:gd name="T32" fmla="*/ 0 w 43"/>
                <a:gd name="T33" fmla="*/ 0 h 42"/>
                <a:gd name="T34" fmla="*/ 0 w 43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42"/>
                <a:gd name="T56" fmla="*/ 43 w 43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42">
                  <a:moveTo>
                    <a:pt x="0" y="21"/>
                  </a:moveTo>
                  <a:lnTo>
                    <a:pt x="1" y="29"/>
                  </a:lnTo>
                  <a:lnTo>
                    <a:pt x="6" y="35"/>
                  </a:lnTo>
                  <a:lnTo>
                    <a:pt x="13" y="40"/>
                  </a:lnTo>
                  <a:lnTo>
                    <a:pt x="21" y="42"/>
                  </a:lnTo>
                  <a:lnTo>
                    <a:pt x="30" y="40"/>
                  </a:lnTo>
                  <a:lnTo>
                    <a:pt x="36" y="35"/>
                  </a:lnTo>
                  <a:lnTo>
                    <a:pt x="41" y="29"/>
                  </a:lnTo>
                  <a:lnTo>
                    <a:pt x="43" y="21"/>
                  </a:lnTo>
                  <a:lnTo>
                    <a:pt x="41" y="13"/>
                  </a:lnTo>
                  <a:lnTo>
                    <a:pt x="36" y="7"/>
                  </a:lnTo>
                  <a:lnTo>
                    <a:pt x="30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3" name="Freeform 40"/>
            <p:cNvSpPr>
              <a:spLocks/>
            </p:cNvSpPr>
            <p:nvPr/>
          </p:nvSpPr>
          <p:spPr bwMode="auto">
            <a:xfrm>
              <a:off x="2361" y="796"/>
              <a:ext cx="14" cy="14"/>
            </a:xfrm>
            <a:custGeom>
              <a:avLst/>
              <a:gdLst>
                <a:gd name="T0" fmla="*/ 0 w 43"/>
                <a:gd name="T1" fmla="*/ 0 h 42"/>
                <a:gd name="T2" fmla="*/ 0 w 43"/>
                <a:gd name="T3" fmla="*/ 0 h 42"/>
                <a:gd name="T4" fmla="*/ 0 w 43"/>
                <a:gd name="T5" fmla="*/ 0 h 42"/>
                <a:gd name="T6" fmla="*/ 0 w 43"/>
                <a:gd name="T7" fmla="*/ 0 h 42"/>
                <a:gd name="T8" fmla="*/ 0 w 43"/>
                <a:gd name="T9" fmla="*/ 0 h 42"/>
                <a:gd name="T10" fmla="*/ 0 w 43"/>
                <a:gd name="T11" fmla="*/ 0 h 42"/>
                <a:gd name="T12" fmla="*/ 0 w 43"/>
                <a:gd name="T13" fmla="*/ 0 h 42"/>
                <a:gd name="T14" fmla="*/ 0 w 43"/>
                <a:gd name="T15" fmla="*/ 0 h 42"/>
                <a:gd name="T16" fmla="*/ 0 w 43"/>
                <a:gd name="T17" fmla="*/ 0 h 42"/>
                <a:gd name="T18" fmla="*/ 0 w 43"/>
                <a:gd name="T19" fmla="*/ 0 h 42"/>
                <a:gd name="T20" fmla="*/ 0 w 43"/>
                <a:gd name="T21" fmla="*/ 0 h 42"/>
                <a:gd name="T22" fmla="*/ 0 w 43"/>
                <a:gd name="T23" fmla="*/ 0 h 42"/>
                <a:gd name="T24" fmla="*/ 0 w 43"/>
                <a:gd name="T25" fmla="*/ 0 h 42"/>
                <a:gd name="T26" fmla="*/ 0 w 43"/>
                <a:gd name="T27" fmla="*/ 0 h 42"/>
                <a:gd name="T28" fmla="*/ 0 w 43"/>
                <a:gd name="T29" fmla="*/ 0 h 42"/>
                <a:gd name="T30" fmla="*/ 0 w 43"/>
                <a:gd name="T31" fmla="*/ 0 h 42"/>
                <a:gd name="T32" fmla="*/ 0 w 43"/>
                <a:gd name="T33" fmla="*/ 0 h 42"/>
                <a:gd name="T34" fmla="*/ 0 w 43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42"/>
                <a:gd name="T56" fmla="*/ 43 w 43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42">
                  <a:moveTo>
                    <a:pt x="0" y="21"/>
                  </a:moveTo>
                  <a:lnTo>
                    <a:pt x="2" y="29"/>
                  </a:lnTo>
                  <a:lnTo>
                    <a:pt x="7" y="35"/>
                  </a:lnTo>
                  <a:lnTo>
                    <a:pt x="15" y="41"/>
                  </a:lnTo>
                  <a:lnTo>
                    <a:pt x="23" y="42"/>
                  </a:lnTo>
                  <a:lnTo>
                    <a:pt x="30" y="41"/>
                  </a:lnTo>
                  <a:lnTo>
                    <a:pt x="37" y="35"/>
                  </a:lnTo>
                  <a:lnTo>
                    <a:pt x="42" y="29"/>
                  </a:lnTo>
                  <a:lnTo>
                    <a:pt x="43" y="21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4" name="Freeform 41"/>
            <p:cNvSpPr>
              <a:spLocks/>
            </p:cNvSpPr>
            <p:nvPr/>
          </p:nvSpPr>
          <p:spPr bwMode="auto">
            <a:xfrm>
              <a:off x="2313" y="850"/>
              <a:ext cx="14" cy="14"/>
            </a:xfrm>
            <a:custGeom>
              <a:avLst/>
              <a:gdLst>
                <a:gd name="T0" fmla="*/ 0 w 43"/>
                <a:gd name="T1" fmla="*/ 0 h 42"/>
                <a:gd name="T2" fmla="*/ 0 w 43"/>
                <a:gd name="T3" fmla="*/ 0 h 42"/>
                <a:gd name="T4" fmla="*/ 0 w 43"/>
                <a:gd name="T5" fmla="*/ 0 h 42"/>
                <a:gd name="T6" fmla="*/ 0 w 43"/>
                <a:gd name="T7" fmla="*/ 0 h 42"/>
                <a:gd name="T8" fmla="*/ 0 w 43"/>
                <a:gd name="T9" fmla="*/ 0 h 42"/>
                <a:gd name="T10" fmla="*/ 0 w 43"/>
                <a:gd name="T11" fmla="*/ 0 h 42"/>
                <a:gd name="T12" fmla="*/ 0 w 43"/>
                <a:gd name="T13" fmla="*/ 0 h 42"/>
                <a:gd name="T14" fmla="*/ 0 w 43"/>
                <a:gd name="T15" fmla="*/ 0 h 42"/>
                <a:gd name="T16" fmla="*/ 0 w 43"/>
                <a:gd name="T17" fmla="*/ 0 h 42"/>
                <a:gd name="T18" fmla="*/ 0 w 43"/>
                <a:gd name="T19" fmla="*/ 0 h 42"/>
                <a:gd name="T20" fmla="*/ 0 w 43"/>
                <a:gd name="T21" fmla="*/ 0 h 42"/>
                <a:gd name="T22" fmla="*/ 0 w 43"/>
                <a:gd name="T23" fmla="*/ 0 h 42"/>
                <a:gd name="T24" fmla="*/ 0 w 43"/>
                <a:gd name="T25" fmla="*/ 0 h 42"/>
                <a:gd name="T26" fmla="*/ 0 w 43"/>
                <a:gd name="T27" fmla="*/ 0 h 42"/>
                <a:gd name="T28" fmla="*/ 0 w 43"/>
                <a:gd name="T29" fmla="*/ 0 h 42"/>
                <a:gd name="T30" fmla="*/ 0 w 43"/>
                <a:gd name="T31" fmla="*/ 0 h 42"/>
                <a:gd name="T32" fmla="*/ 0 w 43"/>
                <a:gd name="T33" fmla="*/ 0 h 42"/>
                <a:gd name="T34" fmla="*/ 0 w 43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42"/>
                <a:gd name="T56" fmla="*/ 43 w 43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42">
                  <a:moveTo>
                    <a:pt x="0" y="20"/>
                  </a:moveTo>
                  <a:lnTo>
                    <a:pt x="2" y="28"/>
                  </a:lnTo>
                  <a:lnTo>
                    <a:pt x="7" y="36"/>
                  </a:lnTo>
                  <a:lnTo>
                    <a:pt x="13" y="41"/>
                  </a:lnTo>
                  <a:lnTo>
                    <a:pt x="22" y="42"/>
                  </a:lnTo>
                  <a:lnTo>
                    <a:pt x="30" y="41"/>
                  </a:lnTo>
                  <a:lnTo>
                    <a:pt x="37" y="36"/>
                  </a:lnTo>
                  <a:lnTo>
                    <a:pt x="42" y="28"/>
                  </a:lnTo>
                  <a:lnTo>
                    <a:pt x="43" y="20"/>
                  </a:lnTo>
                  <a:lnTo>
                    <a:pt x="42" y="13"/>
                  </a:lnTo>
                  <a:lnTo>
                    <a:pt x="37" y="6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5" name="Freeform 42"/>
            <p:cNvSpPr>
              <a:spLocks/>
            </p:cNvSpPr>
            <p:nvPr/>
          </p:nvSpPr>
          <p:spPr bwMode="auto">
            <a:xfrm>
              <a:off x="2365" y="900"/>
              <a:ext cx="14" cy="13"/>
            </a:xfrm>
            <a:custGeom>
              <a:avLst/>
              <a:gdLst>
                <a:gd name="T0" fmla="*/ 0 w 42"/>
                <a:gd name="T1" fmla="*/ 0 h 41"/>
                <a:gd name="T2" fmla="*/ 0 w 42"/>
                <a:gd name="T3" fmla="*/ 0 h 41"/>
                <a:gd name="T4" fmla="*/ 0 w 42"/>
                <a:gd name="T5" fmla="*/ 0 h 41"/>
                <a:gd name="T6" fmla="*/ 0 w 42"/>
                <a:gd name="T7" fmla="*/ 0 h 41"/>
                <a:gd name="T8" fmla="*/ 0 w 42"/>
                <a:gd name="T9" fmla="*/ 0 h 41"/>
                <a:gd name="T10" fmla="*/ 0 w 42"/>
                <a:gd name="T11" fmla="*/ 0 h 41"/>
                <a:gd name="T12" fmla="*/ 0 w 42"/>
                <a:gd name="T13" fmla="*/ 0 h 41"/>
                <a:gd name="T14" fmla="*/ 0 w 42"/>
                <a:gd name="T15" fmla="*/ 0 h 41"/>
                <a:gd name="T16" fmla="*/ 0 w 42"/>
                <a:gd name="T17" fmla="*/ 0 h 41"/>
                <a:gd name="T18" fmla="*/ 0 w 42"/>
                <a:gd name="T19" fmla="*/ 0 h 41"/>
                <a:gd name="T20" fmla="*/ 0 w 42"/>
                <a:gd name="T21" fmla="*/ 0 h 41"/>
                <a:gd name="T22" fmla="*/ 0 w 42"/>
                <a:gd name="T23" fmla="*/ 0 h 41"/>
                <a:gd name="T24" fmla="*/ 0 w 42"/>
                <a:gd name="T25" fmla="*/ 0 h 41"/>
                <a:gd name="T26" fmla="*/ 0 w 42"/>
                <a:gd name="T27" fmla="*/ 0 h 41"/>
                <a:gd name="T28" fmla="*/ 0 w 42"/>
                <a:gd name="T29" fmla="*/ 0 h 41"/>
                <a:gd name="T30" fmla="*/ 0 w 42"/>
                <a:gd name="T31" fmla="*/ 0 h 41"/>
                <a:gd name="T32" fmla="*/ 0 w 42"/>
                <a:gd name="T33" fmla="*/ 0 h 41"/>
                <a:gd name="T34" fmla="*/ 0 w 42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1"/>
                <a:gd name="T56" fmla="*/ 42 w 42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1">
                  <a:moveTo>
                    <a:pt x="0" y="21"/>
                  </a:moveTo>
                  <a:lnTo>
                    <a:pt x="2" y="28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1" y="41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6" name="Freeform 43"/>
            <p:cNvSpPr>
              <a:spLocks/>
            </p:cNvSpPr>
            <p:nvPr/>
          </p:nvSpPr>
          <p:spPr bwMode="auto">
            <a:xfrm>
              <a:off x="2365" y="993"/>
              <a:ext cx="14" cy="14"/>
            </a:xfrm>
            <a:custGeom>
              <a:avLst/>
              <a:gdLst>
                <a:gd name="T0" fmla="*/ 0 w 42"/>
                <a:gd name="T1" fmla="*/ 0 h 43"/>
                <a:gd name="T2" fmla="*/ 0 w 42"/>
                <a:gd name="T3" fmla="*/ 0 h 43"/>
                <a:gd name="T4" fmla="*/ 0 w 42"/>
                <a:gd name="T5" fmla="*/ 0 h 43"/>
                <a:gd name="T6" fmla="*/ 0 w 42"/>
                <a:gd name="T7" fmla="*/ 0 h 43"/>
                <a:gd name="T8" fmla="*/ 0 w 42"/>
                <a:gd name="T9" fmla="*/ 0 h 43"/>
                <a:gd name="T10" fmla="*/ 0 w 42"/>
                <a:gd name="T11" fmla="*/ 0 h 43"/>
                <a:gd name="T12" fmla="*/ 0 w 42"/>
                <a:gd name="T13" fmla="*/ 0 h 43"/>
                <a:gd name="T14" fmla="*/ 0 w 42"/>
                <a:gd name="T15" fmla="*/ 0 h 43"/>
                <a:gd name="T16" fmla="*/ 0 w 42"/>
                <a:gd name="T17" fmla="*/ 0 h 43"/>
                <a:gd name="T18" fmla="*/ 0 w 42"/>
                <a:gd name="T19" fmla="*/ 0 h 43"/>
                <a:gd name="T20" fmla="*/ 0 w 42"/>
                <a:gd name="T21" fmla="*/ 0 h 43"/>
                <a:gd name="T22" fmla="*/ 0 w 42"/>
                <a:gd name="T23" fmla="*/ 0 h 43"/>
                <a:gd name="T24" fmla="*/ 0 w 42"/>
                <a:gd name="T25" fmla="*/ 0 h 43"/>
                <a:gd name="T26" fmla="*/ 0 w 42"/>
                <a:gd name="T27" fmla="*/ 0 h 43"/>
                <a:gd name="T28" fmla="*/ 0 w 42"/>
                <a:gd name="T29" fmla="*/ 0 h 43"/>
                <a:gd name="T30" fmla="*/ 0 w 42"/>
                <a:gd name="T31" fmla="*/ 0 h 43"/>
                <a:gd name="T32" fmla="*/ 0 w 42"/>
                <a:gd name="T33" fmla="*/ 0 h 43"/>
                <a:gd name="T34" fmla="*/ 0 w 42"/>
                <a:gd name="T35" fmla="*/ 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3"/>
                <a:gd name="T56" fmla="*/ 42 w 42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3">
                  <a:moveTo>
                    <a:pt x="0" y="21"/>
                  </a:moveTo>
                  <a:lnTo>
                    <a:pt x="2" y="30"/>
                  </a:lnTo>
                  <a:lnTo>
                    <a:pt x="7" y="37"/>
                  </a:lnTo>
                  <a:lnTo>
                    <a:pt x="13" y="42"/>
                  </a:lnTo>
                  <a:lnTo>
                    <a:pt x="21" y="43"/>
                  </a:lnTo>
                  <a:lnTo>
                    <a:pt x="29" y="42"/>
                  </a:lnTo>
                  <a:lnTo>
                    <a:pt x="36" y="37"/>
                  </a:lnTo>
                  <a:lnTo>
                    <a:pt x="41" y="30"/>
                  </a:lnTo>
                  <a:lnTo>
                    <a:pt x="42" y="21"/>
                  </a:lnTo>
                  <a:lnTo>
                    <a:pt x="41" y="13"/>
                  </a:lnTo>
                  <a:lnTo>
                    <a:pt x="36" y="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7" name="Freeform 44"/>
            <p:cNvSpPr>
              <a:spLocks/>
            </p:cNvSpPr>
            <p:nvPr/>
          </p:nvSpPr>
          <p:spPr bwMode="auto">
            <a:xfrm>
              <a:off x="2372" y="1081"/>
              <a:ext cx="14" cy="14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0 h 43"/>
                <a:gd name="T4" fmla="*/ 0 w 43"/>
                <a:gd name="T5" fmla="*/ 0 h 43"/>
                <a:gd name="T6" fmla="*/ 0 w 43"/>
                <a:gd name="T7" fmla="*/ 0 h 43"/>
                <a:gd name="T8" fmla="*/ 0 w 43"/>
                <a:gd name="T9" fmla="*/ 0 h 43"/>
                <a:gd name="T10" fmla="*/ 0 w 43"/>
                <a:gd name="T11" fmla="*/ 0 h 43"/>
                <a:gd name="T12" fmla="*/ 0 w 43"/>
                <a:gd name="T13" fmla="*/ 0 h 43"/>
                <a:gd name="T14" fmla="*/ 0 w 43"/>
                <a:gd name="T15" fmla="*/ 0 h 43"/>
                <a:gd name="T16" fmla="*/ 0 w 43"/>
                <a:gd name="T17" fmla="*/ 0 h 43"/>
                <a:gd name="T18" fmla="*/ 0 w 43"/>
                <a:gd name="T19" fmla="*/ 0 h 43"/>
                <a:gd name="T20" fmla="*/ 0 w 43"/>
                <a:gd name="T21" fmla="*/ 0 h 43"/>
                <a:gd name="T22" fmla="*/ 0 w 43"/>
                <a:gd name="T23" fmla="*/ 0 h 43"/>
                <a:gd name="T24" fmla="*/ 0 w 43"/>
                <a:gd name="T25" fmla="*/ 0 h 43"/>
                <a:gd name="T26" fmla="*/ 0 w 43"/>
                <a:gd name="T27" fmla="*/ 0 h 43"/>
                <a:gd name="T28" fmla="*/ 0 w 43"/>
                <a:gd name="T29" fmla="*/ 0 h 43"/>
                <a:gd name="T30" fmla="*/ 0 w 43"/>
                <a:gd name="T31" fmla="*/ 0 h 43"/>
                <a:gd name="T32" fmla="*/ 0 w 43"/>
                <a:gd name="T33" fmla="*/ 0 h 43"/>
                <a:gd name="T34" fmla="*/ 0 w 43"/>
                <a:gd name="T35" fmla="*/ 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43"/>
                <a:gd name="T56" fmla="*/ 43 w 43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43">
                  <a:moveTo>
                    <a:pt x="0" y="21"/>
                  </a:moveTo>
                  <a:lnTo>
                    <a:pt x="1" y="29"/>
                  </a:lnTo>
                  <a:lnTo>
                    <a:pt x="6" y="36"/>
                  </a:lnTo>
                  <a:lnTo>
                    <a:pt x="13" y="42"/>
                  </a:lnTo>
                  <a:lnTo>
                    <a:pt x="20" y="43"/>
                  </a:lnTo>
                  <a:lnTo>
                    <a:pt x="28" y="42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3" y="21"/>
                  </a:lnTo>
                  <a:lnTo>
                    <a:pt x="41" y="13"/>
                  </a:lnTo>
                  <a:lnTo>
                    <a:pt x="36" y="7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8" name="Freeform 45"/>
            <p:cNvSpPr>
              <a:spLocks/>
            </p:cNvSpPr>
            <p:nvPr/>
          </p:nvSpPr>
          <p:spPr bwMode="auto">
            <a:xfrm>
              <a:off x="2375" y="1165"/>
              <a:ext cx="14" cy="14"/>
            </a:xfrm>
            <a:custGeom>
              <a:avLst/>
              <a:gdLst>
                <a:gd name="T0" fmla="*/ 0 w 43"/>
                <a:gd name="T1" fmla="*/ 0 h 42"/>
                <a:gd name="T2" fmla="*/ 0 w 43"/>
                <a:gd name="T3" fmla="*/ 0 h 42"/>
                <a:gd name="T4" fmla="*/ 0 w 43"/>
                <a:gd name="T5" fmla="*/ 0 h 42"/>
                <a:gd name="T6" fmla="*/ 0 w 43"/>
                <a:gd name="T7" fmla="*/ 0 h 42"/>
                <a:gd name="T8" fmla="*/ 0 w 43"/>
                <a:gd name="T9" fmla="*/ 0 h 42"/>
                <a:gd name="T10" fmla="*/ 0 w 43"/>
                <a:gd name="T11" fmla="*/ 0 h 42"/>
                <a:gd name="T12" fmla="*/ 0 w 43"/>
                <a:gd name="T13" fmla="*/ 0 h 42"/>
                <a:gd name="T14" fmla="*/ 0 w 43"/>
                <a:gd name="T15" fmla="*/ 0 h 42"/>
                <a:gd name="T16" fmla="*/ 0 w 43"/>
                <a:gd name="T17" fmla="*/ 0 h 42"/>
                <a:gd name="T18" fmla="*/ 0 w 43"/>
                <a:gd name="T19" fmla="*/ 0 h 42"/>
                <a:gd name="T20" fmla="*/ 0 w 43"/>
                <a:gd name="T21" fmla="*/ 0 h 42"/>
                <a:gd name="T22" fmla="*/ 0 w 43"/>
                <a:gd name="T23" fmla="*/ 0 h 42"/>
                <a:gd name="T24" fmla="*/ 0 w 43"/>
                <a:gd name="T25" fmla="*/ 0 h 42"/>
                <a:gd name="T26" fmla="*/ 0 w 43"/>
                <a:gd name="T27" fmla="*/ 0 h 42"/>
                <a:gd name="T28" fmla="*/ 0 w 43"/>
                <a:gd name="T29" fmla="*/ 0 h 42"/>
                <a:gd name="T30" fmla="*/ 0 w 43"/>
                <a:gd name="T31" fmla="*/ 0 h 42"/>
                <a:gd name="T32" fmla="*/ 0 w 43"/>
                <a:gd name="T33" fmla="*/ 0 h 42"/>
                <a:gd name="T34" fmla="*/ 0 w 43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42"/>
                <a:gd name="T56" fmla="*/ 43 w 43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42">
                  <a:moveTo>
                    <a:pt x="0" y="21"/>
                  </a:moveTo>
                  <a:lnTo>
                    <a:pt x="1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2" y="42"/>
                  </a:lnTo>
                  <a:lnTo>
                    <a:pt x="30" y="41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3" y="21"/>
                  </a:lnTo>
                  <a:lnTo>
                    <a:pt x="41" y="13"/>
                  </a:lnTo>
                  <a:lnTo>
                    <a:pt x="36" y="7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69" name="Freeform 46"/>
            <p:cNvSpPr>
              <a:spLocks/>
            </p:cNvSpPr>
            <p:nvPr/>
          </p:nvSpPr>
          <p:spPr bwMode="auto">
            <a:xfrm>
              <a:off x="2346" y="1231"/>
              <a:ext cx="15" cy="14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0 h 43"/>
                <a:gd name="T4" fmla="*/ 0 w 43"/>
                <a:gd name="T5" fmla="*/ 0 h 43"/>
                <a:gd name="T6" fmla="*/ 0 w 43"/>
                <a:gd name="T7" fmla="*/ 0 h 43"/>
                <a:gd name="T8" fmla="*/ 0 w 43"/>
                <a:gd name="T9" fmla="*/ 0 h 43"/>
                <a:gd name="T10" fmla="*/ 0 w 43"/>
                <a:gd name="T11" fmla="*/ 0 h 43"/>
                <a:gd name="T12" fmla="*/ 0 w 43"/>
                <a:gd name="T13" fmla="*/ 0 h 43"/>
                <a:gd name="T14" fmla="*/ 0 w 43"/>
                <a:gd name="T15" fmla="*/ 0 h 43"/>
                <a:gd name="T16" fmla="*/ 0 w 43"/>
                <a:gd name="T17" fmla="*/ 0 h 43"/>
                <a:gd name="T18" fmla="*/ 0 w 43"/>
                <a:gd name="T19" fmla="*/ 0 h 43"/>
                <a:gd name="T20" fmla="*/ 0 w 43"/>
                <a:gd name="T21" fmla="*/ 0 h 43"/>
                <a:gd name="T22" fmla="*/ 0 w 43"/>
                <a:gd name="T23" fmla="*/ 0 h 43"/>
                <a:gd name="T24" fmla="*/ 0 w 43"/>
                <a:gd name="T25" fmla="*/ 0 h 43"/>
                <a:gd name="T26" fmla="*/ 0 w 43"/>
                <a:gd name="T27" fmla="*/ 0 h 43"/>
                <a:gd name="T28" fmla="*/ 0 w 43"/>
                <a:gd name="T29" fmla="*/ 0 h 43"/>
                <a:gd name="T30" fmla="*/ 0 w 43"/>
                <a:gd name="T31" fmla="*/ 0 h 43"/>
                <a:gd name="T32" fmla="*/ 0 w 43"/>
                <a:gd name="T33" fmla="*/ 0 h 43"/>
                <a:gd name="T34" fmla="*/ 0 w 43"/>
                <a:gd name="T35" fmla="*/ 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43"/>
                <a:gd name="T56" fmla="*/ 43 w 43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43">
                  <a:moveTo>
                    <a:pt x="0" y="22"/>
                  </a:moveTo>
                  <a:lnTo>
                    <a:pt x="2" y="30"/>
                  </a:lnTo>
                  <a:lnTo>
                    <a:pt x="7" y="36"/>
                  </a:lnTo>
                  <a:lnTo>
                    <a:pt x="13" y="41"/>
                  </a:lnTo>
                  <a:lnTo>
                    <a:pt x="22" y="43"/>
                  </a:lnTo>
                  <a:lnTo>
                    <a:pt x="30" y="41"/>
                  </a:lnTo>
                  <a:lnTo>
                    <a:pt x="37" y="36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6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0" name="Freeform 47"/>
            <p:cNvSpPr>
              <a:spLocks/>
            </p:cNvSpPr>
            <p:nvPr/>
          </p:nvSpPr>
          <p:spPr bwMode="auto">
            <a:xfrm>
              <a:off x="2365" y="1312"/>
              <a:ext cx="14" cy="14"/>
            </a:xfrm>
            <a:custGeom>
              <a:avLst/>
              <a:gdLst>
                <a:gd name="T0" fmla="*/ 0 w 42"/>
                <a:gd name="T1" fmla="*/ 0 h 42"/>
                <a:gd name="T2" fmla="*/ 0 w 42"/>
                <a:gd name="T3" fmla="*/ 0 h 42"/>
                <a:gd name="T4" fmla="*/ 0 w 42"/>
                <a:gd name="T5" fmla="*/ 0 h 42"/>
                <a:gd name="T6" fmla="*/ 0 w 42"/>
                <a:gd name="T7" fmla="*/ 0 h 42"/>
                <a:gd name="T8" fmla="*/ 0 w 42"/>
                <a:gd name="T9" fmla="*/ 0 h 42"/>
                <a:gd name="T10" fmla="*/ 0 w 42"/>
                <a:gd name="T11" fmla="*/ 0 h 42"/>
                <a:gd name="T12" fmla="*/ 0 w 42"/>
                <a:gd name="T13" fmla="*/ 0 h 42"/>
                <a:gd name="T14" fmla="*/ 0 w 42"/>
                <a:gd name="T15" fmla="*/ 0 h 42"/>
                <a:gd name="T16" fmla="*/ 0 w 42"/>
                <a:gd name="T17" fmla="*/ 0 h 42"/>
                <a:gd name="T18" fmla="*/ 0 w 42"/>
                <a:gd name="T19" fmla="*/ 0 h 42"/>
                <a:gd name="T20" fmla="*/ 0 w 42"/>
                <a:gd name="T21" fmla="*/ 0 h 42"/>
                <a:gd name="T22" fmla="*/ 0 w 42"/>
                <a:gd name="T23" fmla="*/ 0 h 42"/>
                <a:gd name="T24" fmla="*/ 0 w 42"/>
                <a:gd name="T25" fmla="*/ 0 h 42"/>
                <a:gd name="T26" fmla="*/ 0 w 42"/>
                <a:gd name="T27" fmla="*/ 0 h 42"/>
                <a:gd name="T28" fmla="*/ 0 w 42"/>
                <a:gd name="T29" fmla="*/ 0 h 42"/>
                <a:gd name="T30" fmla="*/ 0 w 42"/>
                <a:gd name="T31" fmla="*/ 0 h 42"/>
                <a:gd name="T32" fmla="*/ 0 w 42"/>
                <a:gd name="T33" fmla="*/ 0 h 42"/>
                <a:gd name="T34" fmla="*/ 0 w 42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42"/>
                <a:gd name="T56" fmla="*/ 42 w 42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42">
                  <a:moveTo>
                    <a:pt x="0" y="21"/>
                  </a:moveTo>
                  <a:lnTo>
                    <a:pt x="2" y="29"/>
                  </a:lnTo>
                  <a:lnTo>
                    <a:pt x="7" y="35"/>
                  </a:lnTo>
                  <a:lnTo>
                    <a:pt x="13" y="40"/>
                  </a:lnTo>
                  <a:lnTo>
                    <a:pt x="21" y="42"/>
                  </a:lnTo>
                  <a:lnTo>
                    <a:pt x="29" y="40"/>
                  </a:lnTo>
                  <a:lnTo>
                    <a:pt x="36" y="35"/>
                  </a:lnTo>
                  <a:lnTo>
                    <a:pt x="41" y="29"/>
                  </a:lnTo>
                  <a:lnTo>
                    <a:pt x="42" y="21"/>
                  </a:lnTo>
                  <a:lnTo>
                    <a:pt x="41" y="13"/>
                  </a:lnTo>
                  <a:lnTo>
                    <a:pt x="36" y="7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0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1" name="Rectangle 48"/>
            <p:cNvSpPr>
              <a:spLocks noChangeArrowheads="1"/>
            </p:cNvSpPr>
            <p:nvPr/>
          </p:nvSpPr>
          <p:spPr bwMode="auto">
            <a:xfrm>
              <a:off x="1565" y="912"/>
              <a:ext cx="328" cy="2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172" name="Rectangle 49"/>
            <p:cNvSpPr>
              <a:spLocks noChangeArrowheads="1"/>
            </p:cNvSpPr>
            <p:nvPr/>
          </p:nvSpPr>
          <p:spPr bwMode="auto">
            <a:xfrm>
              <a:off x="1577" y="923"/>
              <a:ext cx="305" cy="19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173" name="Rectangle 50"/>
            <p:cNvSpPr>
              <a:spLocks noChangeArrowheads="1"/>
            </p:cNvSpPr>
            <p:nvPr/>
          </p:nvSpPr>
          <p:spPr bwMode="auto">
            <a:xfrm>
              <a:off x="1591" y="939"/>
              <a:ext cx="275" cy="1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174" name="Freeform 51"/>
            <p:cNvSpPr>
              <a:spLocks/>
            </p:cNvSpPr>
            <p:nvPr/>
          </p:nvSpPr>
          <p:spPr bwMode="auto">
            <a:xfrm>
              <a:off x="1577" y="926"/>
              <a:ext cx="302" cy="191"/>
            </a:xfrm>
            <a:custGeom>
              <a:avLst/>
              <a:gdLst>
                <a:gd name="T0" fmla="*/ 1 w 906"/>
                <a:gd name="T1" fmla="*/ 1 h 574"/>
                <a:gd name="T2" fmla="*/ 1 w 906"/>
                <a:gd name="T3" fmla="*/ 0 h 574"/>
                <a:gd name="T4" fmla="*/ 1 w 906"/>
                <a:gd name="T5" fmla="*/ 0 h 574"/>
                <a:gd name="T6" fmla="*/ 1 w 906"/>
                <a:gd name="T7" fmla="*/ 0 h 574"/>
                <a:gd name="T8" fmla="*/ 1 w 906"/>
                <a:gd name="T9" fmla="*/ 0 h 574"/>
                <a:gd name="T10" fmla="*/ 0 w 906"/>
                <a:gd name="T11" fmla="*/ 0 h 574"/>
                <a:gd name="T12" fmla="*/ 0 w 906"/>
                <a:gd name="T13" fmla="*/ 0 h 574"/>
                <a:gd name="T14" fmla="*/ 0 w 906"/>
                <a:gd name="T15" fmla="*/ 0 h 574"/>
                <a:gd name="T16" fmla="*/ 0 w 906"/>
                <a:gd name="T17" fmla="*/ 1 h 574"/>
                <a:gd name="T18" fmla="*/ 0 w 906"/>
                <a:gd name="T19" fmla="*/ 1 h 574"/>
                <a:gd name="T20" fmla="*/ 0 w 906"/>
                <a:gd name="T21" fmla="*/ 0 h 574"/>
                <a:gd name="T22" fmla="*/ 1 w 906"/>
                <a:gd name="T23" fmla="*/ 0 h 574"/>
                <a:gd name="T24" fmla="*/ 1 w 906"/>
                <a:gd name="T25" fmla="*/ 0 h 574"/>
                <a:gd name="T26" fmla="*/ 1 w 906"/>
                <a:gd name="T27" fmla="*/ 1 h 574"/>
                <a:gd name="T28" fmla="*/ 1 w 906"/>
                <a:gd name="T29" fmla="*/ 1 h 5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6"/>
                <a:gd name="T46" fmla="*/ 0 h 574"/>
                <a:gd name="T47" fmla="*/ 906 w 906"/>
                <a:gd name="T48" fmla="*/ 574 h 5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6" h="574">
                  <a:moveTo>
                    <a:pt x="906" y="552"/>
                  </a:moveTo>
                  <a:lnTo>
                    <a:pt x="628" y="218"/>
                  </a:lnTo>
                  <a:lnTo>
                    <a:pt x="892" y="52"/>
                  </a:lnTo>
                  <a:lnTo>
                    <a:pt x="873" y="23"/>
                  </a:lnTo>
                  <a:lnTo>
                    <a:pt x="450" y="288"/>
                  </a:lnTo>
                  <a:lnTo>
                    <a:pt x="20" y="0"/>
                  </a:lnTo>
                  <a:lnTo>
                    <a:pt x="0" y="28"/>
                  </a:lnTo>
                  <a:lnTo>
                    <a:pt x="281" y="217"/>
                  </a:lnTo>
                  <a:lnTo>
                    <a:pt x="3" y="552"/>
                  </a:lnTo>
                  <a:lnTo>
                    <a:pt x="29" y="574"/>
                  </a:lnTo>
                  <a:lnTo>
                    <a:pt x="311" y="236"/>
                  </a:lnTo>
                  <a:lnTo>
                    <a:pt x="450" y="330"/>
                  </a:lnTo>
                  <a:lnTo>
                    <a:pt x="599" y="236"/>
                  </a:lnTo>
                  <a:lnTo>
                    <a:pt x="880" y="574"/>
                  </a:lnTo>
                  <a:lnTo>
                    <a:pt x="906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3492500" y="260350"/>
            <a:ext cx="1366838" cy="1439863"/>
            <a:chOff x="3244" y="572"/>
            <a:chExt cx="861" cy="907"/>
          </a:xfrm>
        </p:grpSpPr>
        <p:sp>
          <p:nvSpPr>
            <p:cNvPr id="3134" name="Freeform 53"/>
            <p:cNvSpPr>
              <a:spLocks/>
            </p:cNvSpPr>
            <p:nvPr/>
          </p:nvSpPr>
          <p:spPr bwMode="auto">
            <a:xfrm>
              <a:off x="3244" y="572"/>
              <a:ext cx="861" cy="907"/>
            </a:xfrm>
            <a:custGeom>
              <a:avLst/>
              <a:gdLst>
                <a:gd name="T0" fmla="*/ 102 w 1203"/>
                <a:gd name="T1" fmla="*/ 12 h 1550"/>
                <a:gd name="T2" fmla="*/ 102 w 1203"/>
                <a:gd name="T3" fmla="*/ 3 h 1550"/>
                <a:gd name="T4" fmla="*/ 46 w 1203"/>
                <a:gd name="T5" fmla="*/ 3 h 1550"/>
                <a:gd name="T6" fmla="*/ 46 w 1203"/>
                <a:gd name="T7" fmla="*/ 0 h 1550"/>
                <a:gd name="T8" fmla="*/ 8 w 1203"/>
                <a:gd name="T9" fmla="*/ 0 h 1550"/>
                <a:gd name="T10" fmla="*/ 8 w 1203"/>
                <a:gd name="T11" fmla="*/ 47 h 1550"/>
                <a:gd name="T12" fmla="*/ 31 w 1203"/>
                <a:gd name="T13" fmla="*/ 47 h 1550"/>
                <a:gd name="T14" fmla="*/ 31 w 1203"/>
                <a:gd name="T15" fmla="*/ 49 h 1550"/>
                <a:gd name="T16" fmla="*/ 0 w 1203"/>
                <a:gd name="T17" fmla="*/ 49 h 1550"/>
                <a:gd name="T18" fmla="*/ 0 w 1203"/>
                <a:gd name="T19" fmla="*/ 62 h 1550"/>
                <a:gd name="T20" fmla="*/ 147 w 1203"/>
                <a:gd name="T21" fmla="*/ 62 h 1550"/>
                <a:gd name="T22" fmla="*/ 147 w 1203"/>
                <a:gd name="T23" fmla="*/ 49 h 1550"/>
                <a:gd name="T24" fmla="*/ 115 w 1203"/>
                <a:gd name="T25" fmla="*/ 49 h 1550"/>
                <a:gd name="T26" fmla="*/ 115 w 1203"/>
                <a:gd name="T27" fmla="*/ 43 h 1550"/>
                <a:gd name="T28" fmla="*/ 162 w 1203"/>
                <a:gd name="T29" fmla="*/ 43 h 1550"/>
                <a:gd name="T30" fmla="*/ 162 w 1203"/>
                <a:gd name="T31" fmla="*/ 17 h 1550"/>
                <a:gd name="T32" fmla="*/ 102 w 1203"/>
                <a:gd name="T33" fmla="*/ 12 h 15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3"/>
                <a:gd name="T52" fmla="*/ 0 h 1550"/>
                <a:gd name="T53" fmla="*/ 1203 w 1203"/>
                <a:gd name="T54" fmla="*/ 1550 h 15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3" h="1550">
                  <a:moveTo>
                    <a:pt x="759" y="305"/>
                  </a:moveTo>
                  <a:lnTo>
                    <a:pt x="759" y="78"/>
                  </a:lnTo>
                  <a:lnTo>
                    <a:pt x="340" y="78"/>
                  </a:lnTo>
                  <a:lnTo>
                    <a:pt x="340" y="0"/>
                  </a:lnTo>
                  <a:lnTo>
                    <a:pt x="60" y="0"/>
                  </a:lnTo>
                  <a:lnTo>
                    <a:pt x="60" y="1160"/>
                  </a:lnTo>
                  <a:lnTo>
                    <a:pt x="234" y="1160"/>
                  </a:lnTo>
                  <a:lnTo>
                    <a:pt x="234" y="1229"/>
                  </a:lnTo>
                  <a:lnTo>
                    <a:pt x="0" y="1229"/>
                  </a:lnTo>
                  <a:lnTo>
                    <a:pt x="0" y="1550"/>
                  </a:lnTo>
                  <a:lnTo>
                    <a:pt x="1100" y="1550"/>
                  </a:lnTo>
                  <a:lnTo>
                    <a:pt x="1100" y="1229"/>
                  </a:lnTo>
                  <a:lnTo>
                    <a:pt x="856" y="1229"/>
                  </a:lnTo>
                  <a:lnTo>
                    <a:pt x="856" y="1071"/>
                  </a:lnTo>
                  <a:lnTo>
                    <a:pt x="1203" y="1071"/>
                  </a:lnTo>
                  <a:lnTo>
                    <a:pt x="1203" y="425"/>
                  </a:lnTo>
                  <a:lnTo>
                    <a:pt x="759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5" name="Freeform 54"/>
            <p:cNvSpPr>
              <a:spLocks/>
            </p:cNvSpPr>
            <p:nvPr/>
          </p:nvSpPr>
          <p:spPr bwMode="auto">
            <a:xfrm>
              <a:off x="3489" y="642"/>
              <a:ext cx="584" cy="529"/>
            </a:xfrm>
            <a:custGeom>
              <a:avLst/>
              <a:gdLst>
                <a:gd name="T0" fmla="*/ 50 w 817"/>
                <a:gd name="T1" fmla="*/ 0 h 903"/>
                <a:gd name="T2" fmla="*/ 50 w 817"/>
                <a:gd name="T3" fmla="*/ 9 h 903"/>
                <a:gd name="T4" fmla="*/ 109 w 817"/>
                <a:gd name="T5" fmla="*/ 13 h 903"/>
                <a:gd name="T6" fmla="*/ 109 w 817"/>
                <a:gd name="T7" fmla="*/ 37 h 903"/>
                <a:gd name="T8" fmla="*/ 0 w 817"/>
                <a:gd name="T9" fmla="*/ 37 h 903"/>
                <a:gd name="T10" fmla="*/ 0 w 817"/>
                <a:gd name="T11" fmla="*/ 0 h 903"/>
                <a:gd name="T12" fmla="*/ 50 w 817"/>
                <a:gd name="T13" fmla="*/ 0 h 9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903"/>
                <a:gd name="T23" fmla="*/ 817 w 817"/>
                <a:gd name="T24" fmla="*/ 903 h 9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903">
                  <a:moveTo>
                    <a:pt x="375" y="0"/>
                  </a:moveTo>
                  <a:lnTo>
                    <a:pt x="375" y="217"/>
                  </a:lnTo>
                  <a:lnTo>
                    <a:pt x="817" y="336"/>
                  </a:lnTo>
                  <a:lnTo>
                    <a:pt x="817" y="903"/>
                  </a:lnTo>
                  <a:lnTo>
                    <a:pt x="0" y="903"/>
                  </a:lnTo>
                  <a:lnTo>
                    <a:pt x="0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CED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6" name="Rectangle 55"/>
            <p:cNvSpPr>
              <a:spLocks noChangeArrowheads="1"/>
            </p:cNvSpPr>
            <p:nvPr/>
          </p:nvSpPr>
          <p:spPr bwMode="auto">
            <a:xfrm>
              <a:off x="3321" y="597"/>
              <a:ext cx="133" cy="627"/>
            </a:xfrm>
            <a:prstGeom prst="rect">
              <a:avLst/>
            </a:prstGeom>
            <a:solidFill>
              <a:srgbClr val="CEDD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137" name="Freeform 56"/>
            <p:cNvSpPr>
              <a:spLocks/>
            </p:cNvSpPr>
            <p:nvPr/>
          </p:nvSpPr>
          <p:spPr bwMode="auto">
            <a:xfrm>
              <a:off x="3446" y="1200"/>
              <a:ext cx="378" cy="91"/>
            </a:xfrm>
            <a:custGeom>
              <a:avLst/>
              <a:gdLst>
                <a:gd name="T0" fmla="*/ 70 w 530"/>
                <a:gd name="T1" fmla="*/ 6 h 158"/>
                <a:gd name="T2" fmla="*/ 0 w 530"/>
                <a:gd name="T3" fmla="*/ 6 h 158"/>
                <a:gd name="T4" fmla="*/ 0 w 530"/>
                <a:gd name="T5" fmla="*/ 3 h 158"/>
                <a:gd name="T6" fmla="*/ 8 w 530"/>
                <a:gd name="T7" fmla="*/ 3 h 158"/>
                <a:gd name="T8" fmla="*/ 8 w 530"/>
                <a:gd name="T9" fmla="*/ 0 h 158"/>
                <a:gd name="T10" fmla="*/ 70 w 530"/>
                <a:gd name="T11" fmla="*/ 0 h 158"/>
                <a:gd name="T12" fmla="*/ 70 w 530"/>
                <a:gd name="T13" fmla="*/ 6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0"/>
                <a:gd name="T22" fmla="*/ 0 h 158"/>
                <a:gd name="T23" fmla="*/ 530 w 5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0" h="158">
                  <a:moveTo>
                    <a:pt x="530" y="158"/>
                  </a:moveTo>
                  <a:lnTo>
                    <a:pt x="0" y="158"/>
                  </a:lnTo>
                  <a:lnTo>
                    <a:pt x="0" y="89"/>
                  </a:lnTo>
                  <a:lnTo>
                    <a:pt x="60" y="89"/>
                  </a:lnTo>
                  <a:lnTo>
                    <a:pt x="60" y="0"/>
                  </a:lnTo>
                  <a:lnTo>
                    <a:pt x="530" y="0"/>
                  </a:lnTo>
                  <a:lnTo>
                    <a:pt x="530" y="158"/>
                  </a:lnTo>
                  <a:close/>
                </a:path>
              </a:pathLst>
            </a:custGeom>
            <a:solidFill>
              <a:srgbClr val="CED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8" name="Rectangle 57"/>
            <p:cNvSpPr>
              <a:spLocks noChangeArrowheads="1"/>
            </p:cNvSpPr>
            <p:nvPr/>
          </p:nvSpPr>
          <p:spPr bwMode="auto">
            <a:xfrm>
              <a:off x="3285" y="1319"/>
              <a:ext cx="723" cy="134"/>
            </a:xfrm>
            <a:prstGeom prst="rect">
              <a:avLst/>
            </a:prstGeom>
            <a:solidFill>
              <a:srgbClr val="CEDD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aphicFrame>
        <p:nvGraphicFramePr>
          <p:cNvPr id="427066" name="Object 58"/>
          <p:cNvGraphicFramePr>
            <a:graphicFrameLocks noChangeAspect="1"/>
          </p:cNvGraphicFramePr>
          <p:nvPr/>
        </p:nvGraphicFramePr>
        <p:xfrm>
          <a:off x="3995738" y="773113"/>
          <a:ext cx="720725" cy="255587"/>
        </p:xfrm>
        <a:graphic>
          <a:graphicData uri="http://schemas.openxmlformats.org/presentationml/2006/ole">
            <p:oleObj spid="_x0000_s5123" name="Picture" r:id="rId6" imgW="885444" imgH="313944" progId="Word.Picture.8">
              <p:embed/>
            </p:oleObj>
          </a:graphicData>
        </a:graphic>
      </p:graphicFrame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5726113" y="1698625"/>
            <a:ext cx="792162" cy="433388"/>
            <a:chOff x="4195" y="2024"/>
            <a:chExt cx="545" cy="317"/>
          </a:xfrm>
        </p:grpSpPr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4195" y="2024"/>
              <a:ext cx="545" cy="317"/>
              <a:chOff x="4558" y="926"/>
              <a:chExt cx="318" cy="191"/>
            </a:xfrm>
          </p:grpSpPr>
          <p:sp>
            <p:nvSpPr>
              <p:cNvPr id="3132" name="Freeform 61"/>
              <p:cNvSpPr>
                <a:spLocks/>
              </p:cNvSpPr>
              <p:nvPr/>
            </p:nvSpPr>
            <p:spPr bwMode="auto">
              <a:xfrm>
                <a:off x="4574" y="926"/>
                <a:ext cx="302" cy="191"/>
              </a:xfrm>
              <a:custGeom>
                <a:avLst/>
                <a:gdLst>
                  <a:gd name="T0" fmla="*/ 1 w 906"/>
                  <a:gd name="T1" fmla="*/ 1 h 574"/>
                  <a:gd name="T2" fmla="*/ 1 w 906"/>
                  <a:gd name="T3" fmla="*/ 0 h 574"/>
                  <a:gd name="T4" fmla="*/ 1 w 906"/>
                  <a:gd name="T5" fmla="*/ 0 h 574"/>
                  <a:gd name="T6" fmla="*/ 1 w 906"/>
                  <a:gd name="T7" fmla="*/ 0 h 574"/>
                  <a:gd name="T8" fmla="*/ 1 w 906"/>
                  <a:gd name="T9" fmla="*/ 0 h 574"/>
                  <a:gd name="T10" fmla="*/ 0 w 906"/>
                  <a:gd name="T11" fmla="*/ 0 h 574"/>
                  <a:gd name="T12" fmla="*/ 0 w 906"/>
                  <a:gd name="T13" fmla="*/ 0 h 574"/>
                  <a:gd name="T14" fmla="*/ 0 w 906"/>
                  <a:gd name="T15" fmla="*/ 0 h 574"/>
                  <a:gd name="T16" fmla="*/ 0 w 906"/>
                  <a:gd name="T17" fmla="*/ 1 h 574"/>
                  <a:gd name="T18" fmla="*/ 0 w 906"/>
                  <a:gd name="T19" fmla="*/ 1 h 574"/>
                  <a:gd name="T20" fmla="*/ 0 w 906"/>
                  <a:gd name="T21" fmla="*/ 0 h 574"/>
                  <a:gd name="T22" fmla="*/ 1 w 906"/>
                  <a:gd name="T23" fmla="*/ 0 h 574"/>
                  <a:gd name="T24" fmla="*/ 1 w 906"/>
                  <a:gd name="T25" fmla="*/ 0 h 574"/>
                  <a:gd name="T26" fmla="*/ 1 w 906"/>
                  <a:gd name="T27" fmla="*/ 1 h 574"/>
                  <a:gd name="T28" fmla="*/ 1 w 906"/>
                  <a:gd name="T29" fmla="*/ 1 h 5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06"/>
                  <a:gd name="T46" fmla="*/ 0 h 574"/>
                  <a:gd name="T47" fmla="*/ 906 w 906"/>
                  <a:gd name="T48" fmla="*/ 574 h 5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06" h="574">
                    <a:moveTo>
                      <a:pt x="906" y="552"/>
                    </a:moveTo>
                    <a:lnTo>
                      <a:pt x="628" y="218"/>
                    </a:lnTo>
                    <a:lnTo>
                      <a:pt x="892" y="52"/>
                    </a:lnTo>
                    <a:lnTo>
                      <a:pt x="873" y="23"/>
                    </a:lnTo>
                    <a:lnTo>
                      <a:pt x="450" y="288"/>
                    </a:lnTo>
                    <a:lnTo>
                      <a:pt x="20" y="0"/>
                    </a:lnTo>
                    <a:lnTo>
                      <a:pt x="0" y="28"/>
                    </a:lnTo>
                    <a:lnTo>
                      <a:pt x="281" y="217"/>
                    </a:lnTo>
                    <a:lnTo>
                      <a:pt x="3" y="552"/>
                    </a:lnTo>
                    <a:lnTo>
                      <a:pt x="29" y="574"/>
                    </a:lnTo>
                    <a:lnTo>
                      <a:pt x="311" y="236"/>
                    </a:lnTo>
                    <a:lnTo>
                      <a:pt x="450" y="330"/>
                    </a:lnTo>
                    <a:lnTo>
                      <a:pt x="599" y="236"/>
                    </a:lnTo>
                    <a:lnTo>
                      <a:pt x="880" y="574"/>
                    </a:lnTo>
                    <a:lnTo>
                      <a:pt x="906" y="5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3" name="Rectangle 62"/>
              <p:cNvSpPr>
                <a:spLocks noChangeArrowheads="1"/>
              </p:cNvSpPr>
              <p:nvPr/>
            </p:nvSpPr>
            <p:spPr bwMode="auto">
              <a:xfrm>
                <a:off x="4558" y="935"/>
                <a:ext cx="318" cy="18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</p:grpSp>
        <p:graphicFrame>
          <p:nvGraphicFramePr>
            <p:cNvPr id="3082" name="Object 63"/>
            <p:cNvGraphicFramePr>
              <a:graphicFrameLocks noChangeAspect="1"/>
            </p:cNvGraphicFramePr>
            <p:nvPr/>
          </p:nvGraphicFramePr>
          <p:xfrm>
            <a:off x="4331" y="2214"/>
            <a:ext cx="307" cy="109"/>
          </p:xfrm>
          <a:graphic>
            <a:graphicData uri="http://schemas.openxmlformats.org/presentationml/2006/ole">
              <p:oleObj spid="_x0000_s5130" name="Picture" r:id="rId7" imgW="885444" imgH="313944" progId="Word.Picture.8">
                <p:embed/>
              </p:oleObj>
            </a:graphicData>
          </a:graphic>
        </p:graphicFrame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6446838" y="2708275"/>
            <a:ext cx="863600" cy="792163"/>
            <a:chOff x="3244" y="572"/>
            <a:chExt cx="861" cy="907"/>
          </a:xfrm>
        </p:grpSpPr>
        <p:sp>
          <p:nvSpPr>
            <p:cNvPr id="3126" name="Freeform 65"/>
            <p:cNvSpPr>
              <a:spLocks/>
            </p:cNvSpPr>
            <p:nvPr/>
          </p:nvSpPr>
          <p:spPr bwMode="auto">
            <a:xfrm>
              <a:off x="3244" y="572"/>
              <a:ext cx="861" cy="907"/>
            </a:xfrm>
            <a:custGeom>
              <a:avLst/>
              <a:gdLst>
                <a:gd name="T0" fmla="*/ 102 w 1203"/>
                <a:gd name="T1" fmla="*/ 12 h 1550"/>
                <a:gd name="T2" fmla="*/ 102 w 1203"/>
                <a:gd name="T3" fmla="*/ 3 h 1550"/>
                <a:gd name="T4" fmla="*/ 46 w 1203"/>
                <a:gd name="T5" fmla="*/ 3 h 1550"/>
                <a:gd name="T6" fmla="*/ 46 w 1203"/>
                <a:gd name="T7" fmla="*/ 0 h 1550"/>
                <a:gd name="T8" fmla="*/ 8 w 1203"/>
                <a:gd name="T9" fmla="*/ 0 h 1550"/>
                <a:gd name="T10" fmla="*/ 8 w 1203"/>
                <a:gd name="T11" fmla="*/ 47 h 1550"/>
                <a:gd name="T12" fmla="*/ 31 w 1203"/>
                <a:gd name="T13" fmla="*/ 47 h 1550"/>
                <a:gd name="T14" fmla="*/ 31 w 1203"/>
                <a:gd name="T15" fmla="*/ 49 h 1550"/>
                <a:gd name="T16" fmla="*/ 0 w 1203"/>
                <a:gd name="T17" fmla="*/ 49 h 1550"/>
                <a:gd name="T18" fmla="*/ 0 w 1203"/>
                <a:gd name="T19" fmla="*/ 62 h 1550"/>
                <a:gd name="T20" fmla="*/ 147 w 1203"/>
                <a:gd name="T21" fmla="*/ 62 h 1550"/>
                <a:gd name="T22" fmla="*/ 147 w 1203"/>
                <a:gd name="T23" fmla="*/ 49 h 1550"/>
                <a:gd name="T24" fmla="*/ 115 w 1203"/>
                <a:gd name="T25" fmla="*/ 49 h 1550"/>
                <a:gd name="T26" fmla="*/ 115 w 1203"/>
                <a:gd name="T27" fmla="*/ 43 h 1550"/>
                <a:gd name="T28" fmla="*/ 162 w 1203"/>
                <a:gd name="T29" fmla="*/ 43 h 1550"/>
                <a:gd name="T30" fmla="*/ 162 w 1203"/>
                <a:gd name="T31" fmla="*/ 17 h 1550"/>
                <a:gd name="T32" fmla="*/ 102 w 1203"/>
                <a:gd name="T33" fmla="*/ 12 h 15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3"/>
                <a:gd name="T52" fmla="*/ 0 h 1550"/>
                <a:gd name="T53" fmla="*/ 1203 w 1203"/>
                <a:gd name="T54" fmla="*/ 1550 h 15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3" h="1550">
                  <a:moveTo>
                    <a:pt x="759" y="305"/>
                  </a:moveTo>
                  <a:lnTo>
                    <a:pt x="759" y="78"/>
                  </a:lnTo>
                  <a:lnTo>
                    <a:pt x="340" y="78"/>
                  </a:lnTo>
                  <a:lnTo>
                    <a:pt x="340" y="0"/>
                  </a:lnTo>
                  <a:lnTo>
                    <a:pt x="60" y="0"/>
                  </a:lnTo>
                  <a:lnTo>
                    <a:pt x="60" y="1160"/>
                  </a:lnTo>
                  <a:lnTo>
                    <a:pt x="234" y="1160"/>
                  </a:lnTo>
                  <a:lnTo>
                    <a:pt x="234" y="1229"/>
                  </a:lnTo>
                  <a:lnTo>
                    <a:pt x="0" y="1229"/>
                  </a:lnTo>
                  <a:lnTo>
                    <a:pt x="0" y="1550"/>
                  </a:lnTo>
                  <a:lnTo>
                    <a:pt x="1100" y="1550"/>
                  </a:lnTo>
                  <a:lnTo>
                    <a:pt x="1100" y="1229"/>
                  </a:lnTo>
                  <a:lnTo>
                    <a:pt x="856" y="1229"/>
                  </a:lnTo>
                  <a:lnTo>
                    <a:pt x="856" y="1071"/>
                  </a:lnTo>
                  <a:lnTo>
                    <a:pt x="1203" y="1071"/>
                  </a:lnTo>
                  <a:lnTo>
                    <a:pt x="1203" y="425"/>
                  </a:lnTo>
                  <a:lnTo>
                    <a:pt x="759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7" name="Freeform 66"/>
            <p:cNvSpPr>
              <a:spLocks/>
            </p:cNvSpPr>
            <p:nvPr/>
          </p:nvSpPr>
          <p:spPr bwMode="auto">
            <a:xfrm>
              <a:off x="3489" y="642"/>
              <a:ext cx="584" cy="529"/>
            </a:xfrm>
            <a:custGeom>
              <a:avLst/>
              <a:gdLst>
                <a:gd name="T0" fmla="*/ 50 w 817"/>
                <a:gd name="T1" fmla="*/ 0 h 903"/>
                <a:gd name="T2" fmla="*/ 50 w 817"/>
                <a:gd name="T3" fmla="*/ 9 h 903"/>
                <a:gd name="T4" fmla="*/ 109 w 817"/>
                <a:gd name="T5" fmla="*/ 13 h 903"/>
                <a:gd name="T6" fmla="*/ 109 w 817"/>
                <a:gd name="T7" fmla="*/ 37 h 903"/>
                <a:gd name="T8" fmla="*/ 0 w 817"/>
                <a:gd name="T9" fmla="*/ 37 h 903"/>
                <a:gd name="T10" fmla="*/ 0 w 817"/>
                <a:gd name="T11" fmla="*/ 0 h 903"/>
                <a:gd name="T12" fmla="*/ 50 w 817"/>
                <a:gd name="T13" fmla="*/ 0 h 9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903"/>
                <a:gd name="T23" fmla="*/ 817 w 817"/>
                <a:gd name="T24" fmla="*/ 903 h 9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903">
                  <a:moveTo>
                    <a:pt x="375" y="0"/>
                  </a:moveTo>
                  <a:lnTo>
                    <a:pt x="375" y="217"/>
                  </a:lnTo>
                  <a:lnTo>
                    <a:pt x="817" y="336"/>
                  </a:lnTo>
                  <a:lnTo>
                    <a:pt x="817" y="903"/>
                  </a:lnTo>
                  <a:lnTo>
                    <a:pt x="0" y="903"/>
                  </a:lnTo>
                  <a:lnTo>
                    <a:pt x="0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CED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28" name="Rectangle 67"/>
            <p:cNvSpPr>
              <a:spLocks noChangeArrowheads="1"/>
            </p:cNvSpPr>
            <p:nvPr/>
          </p:nvSpPr>
          <p:spPr bwMode="auto">
            <a:xfrm>
              <a:off x="3321" y="597"/>
              <a:ext cx="133" cy="627"/>
            </a:xfrm>
            <a:prstGeom prst="rect">
              <a:avLst/>
            </a:prstGeom>
            <a:solidFill>
              <a:srgbClr val="CEDD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129" name="Freeform 68"/>
            <p:cNvSpPr>
              <a:spLocks/>
            </p:cNvSpPr>
            <p:nvPr/>
          </p:nvSpPr>
          <p:spPr bwMode="auto">
            <a:xfrm>
              <a:off x="3446" y="1200"/>
              <a:ext cx="378" cy="91"/>
            </a:xfrm>
            <a:custGeom>
              <a:avLst/>
              <a:gdLst>
                <a:gd name="T0" fmla="*/ 70 w 530"/>
                <a:gd name="T1" fmla="*/ 6 h 158"/>
                <a:gd name="T2" fmla="*/ 0 w 530"/>
                <a:gd name="T3" fmla="*/ 6 h 158"/>
                <a:gd name="T4" fmla="*/ 0 w 530"/>
                <a:gd name="T5" fmla="*/ 3 h 158"/>
                <a:gd name="T6" fmla="*/ 8 w 530"/>
                <a:gd name="T7" fmla="*/ 3 h 158"/>
                <a:gd name="T8" fmla="*/ 8 w 530"/>
                <a:gd name="T9" fmla="*/ 0 h 158"/>
                <a:gd name="T10" fmla="*/ 70 w 530"/>
                <a:gd name="T11" fmla="*/ 0 h 158"/>
                <a:gd name="T12" fmla="*/ 70 w 530"/>
                <a:gd name="T13" fmla="*/ 6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0"/>
                <a:gd name="T22" fmla="*/ 0 h 158"/>
                <a:gd name="T23" fmla="*/ 530 w 5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0" h="158">
                  <a:moveTo>
                    <a:pt x="530" y="158"/>
                  </a:moveTo>
                  <a:lnTo>
                    <a:pt x="0" y="158"/>
                  </a:lnTo>
                  <a:lnTo>
                    <a:pt x="0" y="89"/>
                  </a:lnTo>
                  <a:lnTo>
                    <a:pt x="60" y="89"/>
                  </a:lnTo>
                  <a:lnTo>
                    <a:pt x="60" y="0"/>
                  </a:lnTo>
                  <a:lnTo>
                    <a:pt x="530" y="0"/>
                  </a:lnTo>
                  <a:lnTo>
                    <a:pt x="530" y="158"/>
                  </a:lnTo>
                  <a:close/>
                </a:path>
              </a:pathLst>
            </a:custGeom>
            <a:solidFill>
              <a:srgbClr val="CED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30" name="Rectangle 69"/>
            <p:cNvSpPr>
              <a:spLocks noChangeArrowheads="1"/>
            </p:cNvSpPr>
            <p:nvPr/>
          </p:nvSpPr>
          <p:spPr bwMode="auto">
            <a:xfrm>
              <a:off x="3285" y="1319"/>
              <a:ext cx="723" cy="134"/>
            </a:xfrm>
            <a:prstGeom prst="rect">
              <a:avLst/>
            </a:prstGeom>
            <a:solidFill>
              <a:srgbClr val="CEDD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6230938" y="1196975"/>
            <a:ext cx="576262" cy="360363"/>
            <a:chOff x="4649" y="1071"/>
            <a:chExt cx="545" cy="317"/>
          </a:xfrm>
        </p:grpSpPr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4649" y="1071"/>
              <a:ext cx="545" cy="317"/>
              <a:chOff x="4558" y="926"/>
              <a:chExt cx="318" cy="191"/>
            </a:xfrm>
          </p:grpSpPr>
          <p:sp>
            <p:nvSpPr>
              <p:cNvPr id="3124" name="Freeform 72"/>
              <p:cNvSpPr>
                <a:spLocks/>
              </p:cNvSpPr>
              <p:nvPr/>
            </p:nvSpPr>
            <p:spPr bwMode="auto">
              <a:xfrm>
                <a:off x="4574" y="926"/>
                <a:ext cx="302" cy="191"/>
              </a:xfrm>
              <a:custGeom>
                <a:avLst/>
                <a:gdLst>
                  <a:gd name="T0" fmla="*/ 1 w 906"/>
                  <a:gd name="T1" fmla="*/ 1 h 574"/>
                  <a:gd name="T2" fmla="*/ 1 w 906"/>
                  <a:gd name="T3" fmla="*/ 0 h 574"/>
                  <a:gd name="T4" fmla="*/ 1 w 906"/>
                  <a:gd name="T5" fmla="*/ 0 h 574"/>
                  <a:gd name="T6" fmla="*/ 1 w 906"/>
                  <a:gd name="T7" fmla="*/ 0 h 574"/>
                  <a:gd name="T8" fmla="*/ 1 w 906"/>
                  <a:gd name="T9" fmla="*/ 0 h 574"/>
                  <a:gd name="T10" fmla="*/ 0 w 906"/>
                  <a:gd name="T11" fmla="*/ 0 h 574"/>
                  <a:gd name="T12" fmla="*/ 0 w 906"/>
                  <a:gd name="T13" fmla="*/ 0 h 574"/>
                  <a:gd name="T14" fmla="*/ 0 w 906"/>
                  <a:gd name="T15" fmla="*/ 0 h 574"/>
                  <a:gd name="T16" fmla="*/ 0 w 906"/>
                  <a:gd name="T17" fmla="*/ 1 h 574"/>
                  <a:gd name="T18" fmla="*/ 0 w 906"/>
                  <a:gd name="T19" fmla="*/ 1 h 574"/>
                  <a:gd name="T20" fmla="*/ 0 w 906"/>
                  <a:gd name="T21" fmla="*/ 0 h 574"/>
                  <a:gd name="T22" fmla="*/ 1 w 906"/>
                  <a:gd name="T23" fmla="*/ 0 h 574"/>
                  <a:gd name="T24" fmla="*/ 1 w 906"/>
                  <a:gd name="T25" fmla="*/ 0 h 574"/>
                  <a:gd name="T26" fmla="*/ 1 w 906"/>
                  <a:gd name="T27" fmla="*/ 1 h 574"/>
                  <a:gd name="T28" fmla="*/ 1 w 906"/>
                  <a:gd name="T29" fmla="*/ 1 h 5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06"/>
                  <a:gd name="T46" fmla="*/ 0 h 574"/>
                  <a:gd name="T47" fmla="*/ 906 w 906"/>
                  <a:gd name="T48" fmla="*/ 574 h 5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06" h="574">
                    <a:moveTo>
                      <a:pt x="906" y="552"/>
                    </a:moveTo>
                    <a:lnTo>
                      <a:pt x="628" y="218"/>
                    </a:lnTo>
                    <a:lnTo>
                      <a:pt x="892" y="52"/>
                    </a:lnTo>
                    <a:lnTo>
                      <a:pt x="873" y="23"/>
                    </a:lnTo>
                    <a:lnTo>
                      <a:pt x="450" y="288"/>
                    </a:lnTo>
                    <a:lnTo>
                      <a:pt x="20" y="0"/>
                    </a:lnTo>
                    <a:lnTo>
                      <a:pt x="0" y="28"/>
                    </a:lnTo>
                    <a:lnTo>
                      <a:pt x="281" y="217"/>
                    </a:lnTo>
                    <a:lnTo>
                      <a:pt x="3" y="552"/>
                    </a:lnTo>
                    <a:lnTo>
                      <a:pt x="29" y="574"/>
                    </a:lnTo>
                    <a:lnTo>
                      <a:pt x="311" y="236"/>
                    </a:lnTo>
                    <a:lnTo>
                      <a:pt x="450" y="330"/>
                    </a:lnTo>
                    <a:lnTo>
                      <a:pt x="599" y="236"/>
                    </a:lnTo>
                    <a:lnTo>
                      <a:pt x="880" y="574"/>
                    </a:lnTo>
                    <a:lnTo>
                      <a:pt x="906" y="5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5" name="Rectangle 73"/>
              <p:cNvSpPr>
                <a:spLocks noChangeArrowheads="1"/>
              </p:cNvSpPr>
              <p:nvPr/>
            </p:nvSpPr>
            <p:spPr bwMode="auto">
              <a:xfrm>
                <a:off x="4558" y="935"/>
                <a:ext cx="318" cy="18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</p:grpSp>
        <p:graphicFrame>
          <p:nvGraphicFramePr>
            <p:cNvPr id="3081" name="Object 74"/>
            <p:cNvGraphicFramePr>
              <a:graphicFrameLocks noChangeAspect="1"/>
            </p:cNvGraphicFramePr>
            <p:nvPr/>
          </p:nvGraphicFramePr>
          <p:xfrm>
            <a:off x="4785" y="1261"/>
            <a:ext cx="307" cy="109"/>
          </p:xfrm>
          <a:graphic>
            <a:graphicData uri="http://schemas.openxmlformats.org/presentationml/2006/ole">
              <p:oleObj spid="_x0000_s5129" name="Picture" r:id="rId8" imgW="885444" imgH="313944" progId="Word.Picture.8">
                <p:embed/>
              </p:oleObj>
            </a:graphicData>
          </a:graphic>
        </p:graphicFrame>
      </p:grp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6591300" y="908050"/>
            <a:ext cx="431800" cy="287338"/>
            <a:chOff x="4649" y="1071"/>
            <a:chExt cx="545" cy="317"/>
          </a:xfrm>
        </p:grpSpPr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4649" y="1071"/>
              <a:ext cx="545" cy="317"/>
              <a:chOff x="4558" y="926"/>
              <a:chExt cx="318" cy="191"/>
            </a:xfrm>
          </p:grpSpPr>
          <p:sp>
            <p:nvSpPr>
              <p:cNvPr id="3121" name="Freeform 77"/>
              <p:cNvSpPr>
                <a:spLocks/>
              </p:cNvSpPr>
              <p:nvPr/>
            </p:nvSpPr>
            <p:spPr bwMode="auto">
              <a:xfrm>
                <a:off x="4574" y="926"/>
                <a:ext cx="302" cy="191"/>
              </a:xfrm>
              <a:custGeom>
                <a:avLst/>
                <a:gdLst>
                  <a:gd name="T0" fmla="*/ 1 w 906"/>
                  <a:gd name="T1" fmla="*/ 1 h 574"/>
                  <a:gd name="T2" fmla="*/ 1 w 906"/>
                  <a:gd name="T3" fmla="*/ 0 h 574"/>
                  <a:gd name="T4" fmla="*/ 1 w 906"/>
                  <a:gd name="T5" fmla="*/ 0 h 574"/>
                  <a:gd name="T6" fmla="*/ 1 w 906"/>
                  <a:gd name="T7" fmla="*/ 0 h 574"/>
                  <a:gd name="T8" fmla="*/ 1 w 906"/>
                  <a:gd name="T9" fmla="*/ 0 h 574"/>
                  <a:gd name="T10" fmla="*/ 0 w 906"/>
                  <a:gd name="T11" fmla="*/ 0 h 574"/>
                  <a:gd name="T12" fmla="*/ 0 w 906"/>
                  <a:gd name="T13" fmla="*/ 0 h 574"/>
                  <a:gd name="T14" fmla="*/ 0 w 906"/>
                  <a:gd name="T15" fmla="*/ 0 h 574"/>
                  <a:gd name="T16" fmla="*/ 0 w 906"/>
                  <a:gd name="T17" fmla="*/ 1 h 574"/>
                  <a:gd name="T18" fmla="*/ 0 w 906"/>
                  <a:gd name="T19" fmla="*/ 1 h 574"/>
                  <a:gd name="T20" fmla="*/ 0 w 906"/>
                  <a:gd name="T21" fmla="*/ 0 h 574"/>
                  <a:gd name="T22" fmla="*/ 1 w 906"/>
                  <a:gd name="T23" fmla="*/ 0 h 574"/>
                  <a:gd name="T24" fmla="*/ 1 w 906"/>
                  <a:gd name="T25" fmla="*/ 0 h 574"/>
                  <a:gd name="T26" fmla="*/ 1 w 906"/>
                  <a:gd name="T27" fmla="*/ 1 h 574"/>
                  <a:gd name="T28" fmla="*/ 1 w 906"/>
                  <a:gd name="T29" fmla="*/ 1 h 5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06"/>
                  <a:gd name="T46" fmla="*/ 0 h 574"/>
                  <a:gd name="T47" fmla="*/ 906 w 906"/>
                  <a:gd name="T48" fmla="*/ 574 h 5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06" h="574">
                    <a:moveTo>
                      <a:pt x="906" y="552"/>
                    </a:moveTo>
                    <a:lnTo>
                      <a:pt x="628" y="218"/>
                    </a:lnTo>
                    <a:lnTo>
                      <a:pt x="892" y="52"/>
                    </a:lnTo>
                    <a:lnTo>
                      <a:pt x="873" y="23"/>
                    </a:lnTo>
                    <a:lnTo>
                      <a:pt x="450" y="288"/>
                    </a:lnTo>
                    <a:lnTo>
                      <a:pt x="20" y="0"/>
                    </a:lnTo>
                    <a:lnTo>
                      <a:pt x="0" y="28"/>
                    </a:lnTo>
                    <a:lnTo>
                      <a:pt x="281" y="217"/>
                    </a:lnTo>
                    <a:lnTo>
                      <a:pt x="3" y="552"/>
                    </a:lnTo>
                    <a:lnTo>
                      <a:pt x="29" y="574"/>
                    </a:lnTo>
                    <a:lnTo>
                      <a:pt x="311" y="236"/>
                    </a:lnTo>
                    <a:lnTo>
                      <a:pt x="450" y="330"/>
                    </a:lnTo>
                    <a:lnTo>
                      <a:pt x="599" y="236"/>
                    </a:lnTo>
                    <a:lnTo>
                      <a:pt x="880" y="574"/>
                    </a:lnTo>
                    <a:lnTo>
                      <a:pt x="906" y="5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2" name="Rectangle 78"/>
              <p:cNvSpPr>
                <a:spLocks noChangeArrowheads="1"/>
              </p:cNvSpPr>
              <p:nvPr/>
            </p:nvSpPr>
            <p:spPr bwMode="auto">
              <a:xfrm>
                <a:off x="4558" y="935"/>
                <a:ext cx="318" cy="18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</p:grpSp>
        <p:graphicFrame>
          <p:nvGraphicFramePr>
            <p:cNvPr id="3080" name="Object 79"/>
            <p:cNvGraphicFramePr>
              <a:graphicFrameLocks noChangeAspect="1"/>
            </p:cNvGraphicFramePr>
            <p:nvPr/>
          </p:nvGraphicFramePr>
          <p:xfrm>
            <a:off x="4785" y="1261"/>
            <a:ext cx="307" cy="109"/>
          </p:xfrm>
          <a:graphic>
            <a:graphicData uri="http://schemas.openxmlformats.org/presentationml/2006/ole">
              <p:oleObj spid="_x0000_s5128" name="Picture" r:id="rId9" imgW="885444" imgH="313944" progId="Word.Picture.8">
                <p:embed/>
              </p:oleObj>
            </a:graphicData>
          </a:graphic>
        </p:graphicFrame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6951663" y="692150"/>
            <a:ext cx="360362" cy="215900"/>
            <a:chOff x="4649" y="1071"/>
            <a:chExt cx="545" cy="317"/>
          </a:xfrm>
        </p:grpSpPr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4649" y="1071"/>
              <a:ext cx="545" cy="317"/>
              <a:chOff x="4558" y="926"/>
              <a:chExt cx="318" cy="191"/>
            </a:xfrm>
          </p:grpSpPr>
          <p:sp>
            <p:nvSpPr>
              <p:cNvPr id="3118" name="Freeform 82"/>
              <p:cNvSpPr>
                <a:spLocks/>
              </p:cNvSpPr>
              <p:nvPr/>
            </p:nvSpPr>
            <p:spPr bwMode="auto">
              <a:xfrm>
                <a:off x="4574" y="926"/>
                <a:ext cx="302" cy="191"/>
              </a:xfrm>
              <a:custGeom>
                <a:avLst/>
                <a:gdLst>
                  <a:gd name="T0" fmla="*/ 1 w 906"/>
                  <a:gd name="T1" fmla="*/ 1 h 574"/>
                  <a:gd name="T2" fmla="*/ 1 w 906"/>
                  <a:gd name="T3" fmla="*/ 0 h 574"/>
                  <a:gd name="T4" fmla="*/ 1 w 906"/>
                  <a:gd name="T5" fmla="*/ 0 h 574"/>
                  <a:gd name="T6" fmla="*/ 1 w 906"/>
                  <a:gd name="T7" fmla="*/ 0 h 574"/>
                  <a:gd name="T8" fmla="*/ 1 w 906"/>
                  <a:gd name="T9" fmla="*/ 0 h 574"/>
                  <a:gd name="T10" fmla="*/ 0 w 906"/>
                  <a:gd name="T11" fmla="*/ 0 h 574"/>
                  <a:gd name="T12" fmla="*/ 0 w 906"/>
                  <a:gd name="T13" fmla="*/ 0 h 574"/>
                  <a:gd name="T14" fmla="*/ 0 w 906"/>
                  <a:gd name="T15" fmla="*/ 0 h 574"/>
                  <a:gd name="T16" fmla="*/ 0 w 906"/>
                  <a:gd name="T17" fmla="*/ 1 h 574"/>
                  <a:gd name="T18" fmla="*/ 0 w 906"/>
                  <a:gd name="T19" fmla="*/ 1 h 574"/>
                  <a:gd name="T20" fmla="*/ 0 w 906"/>
                  <a:gd name="T21" fmla="*/ 0 h 574"/>
                  <a:gd name="T22" fmla="*/ 1 w 906"/>
                  <a:gd name="T23" fmla="*/ 0 h 574"/>
                  <a:gd name="T24" fmla="*/ 1 w 906"/>
                  <a:gd name="T25" fmla="*/ 0 h 574"/>
                  <a:gd name="T26" fmla="*/ 1 w 906"/>
                  <a:gd name="T27" fmla="*/ 1 h 574"/>
                  <a:gd name="T28" fmla="*/ 1 w 906"/>
                  <a:gd name="T29" fmla="*/ 1 h 5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06"/>
                  <a:gd name="T46" fmla="*/ 0 h 574"/>
                  <a:gd name="T47" fmla="*/ 906 w 906"/>
                  <a:gd name="T48" fmla="*/ 574 h 5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06" h="574">
                    <a:moveTo>
                      <a:pt x="906" y="552"/>
                    </a:moveTo>
                    <a:lnTo>
                      <a:pt x="628" y="218"/>
                    </a:lnTo>
                    <a:lnTo>
                      <a:pt x="892" y="52"/>
                    </a:lnTo>
                    <a:lnTo>
                      <a:pt x="873" y="23"/>
                    </a:lnTo>
                    <a:lnTo>
                      <a:pt x="450" y="288"/>
                    </a:lnTo>
                    <a:lnTo>
                      <a:pt x="20" y="0"/>
                    </a:lnTo>
                    <a:lnTo>
                      <a:pt x="0" y="28"/>
                    </a:lnTo>
                    <a:lnTo>
                      <a:pt x="281" y="217"/>
                    </a:lnTo>
                    <a:lnTo>
                      <a:pt x="3" y="552"/>
                    </a:lnTo>
                    <a:lnTo>
                      <a:pt x="29" y="574"/>
                    </a:lnTo>
                    <a:lnTo>
                      <a:pt x="311" y="236"/>
                    </a:lnTo>
                    <a:lnTo>
                      <a:pt x="450" y="330"/>
                    </a:lnTo>
                    <a:lnTo>
                      <a:pt x="599" y="236"/>
                    </a:lnTo>
                    <a:lnTo>
                      <a:pt x="880" y="574"/>
                    </a:lnTo>
                    <a:lnTo>
                      <a:pt x="906" y="5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9" name="Rectangle 83"/>
              <p:cNvSpPr>
                <a:spLocks noChangeArrowheads="1"/>
              </p:cNvSpPr>
              <p:nvPr/>
            </p:nvSpPr>
            <p:spPr bwMode="auto">
              <a:xfrm>
                <a:off x="4558" y="935"/>
                <a:ext cx="318" cy="18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</p:grpSp>
        <p:graphicFrame>
          <p:nvGraphicFramePr>
            <p:cNvPr id="3079" name="Object 84"/>
            <p:cNvGraphicFramePr>
              <a:graphicFrameLocks noChangeAspect="1"/>
            </p:cNvGraphicFramePr>
            <p:nvPr/>
          </p:nvGraphicFramePr>
          <p:xfrm>
            <a:off x="4785" y="1261"/>
            <a:ext cx="307" cy="109"/>
          </p:xfrm>
          <a:graphic>
            <a:graphicData uri="http://schemas.openxmlformats.org/presentationml/2006/ole">
              <p:oleObj spid="_x0000_s5127" name="Picture" r:id="rId10" imgW="885444" imgH="313944" progId="Word.Picture.8">
                <p:embed/>
              </p:oleObj>
            </a:graphicData>
          </a:graphic>
        </p:graphicFrame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5437188" y="2205038"/>
            <a:ext cx="865187" cy="503237"/>
            <a:chOff x="3969" y="2523"/>
            <a:chExt cx="545" cy="317"/>
          </a:xfrm>
        </p:grpSpPr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3969" y="2523"/>
              <a:ext cx="545" cy="317"/>
              <a:chOff x="4558" y="926"/>
              <a:chExt cx="318" cy="191"/>
            </a:xfrm>
          </p:grpSpPr>
          <p:sp>
            <p:nvSpPr>
              <p:cNvPr id="3115" name="Freeform 87"/>
              <p:cNvSpPr>
                <a:spLocks/>
              </p:cNvSpPr>
              <p:nvPr/>
            </p:nvSpPr>
            <p:spPr bwMode="auto">
              <a:xfrm>
                <a:off x="4574" y="926"/>
                <a:ext cx="302" cy="191"/>
              </a:xfrm>
              <a:custGeom>
                <a:avLst/>
                <a:gdLst>
                  <a:gd name="T0" fmla="*/ 1 w 906"/>
                  <a:gd name="T1" fmla="*/ 1 h 574"/>
                  <a:gd name="T2" fmla="*/ 1 w 906"/>
                  <a:gd name="T3" fmla="*/ 0 h 574"/>
                  <a:gd name="T4" fmla="*/ 1 w 906"/>
                  <a:gd name="T5" fmla="*/ 0 h 574"/>
                  <a:gd name="T6" fmla="*/ 1 w 906"/>
                  <a:gd name="T7" fmla="*/ 0 h 574"/>
                  <a:gd name="T8" fmla="*/ 1 w 906"/>
                  <a:gd name="T9" fmla="*/ 0 h 574"/>
                  <a:gd name="T10" fmla="*/ 0 w 906"/>
                  <a:gd name="T11" fmla="*/ 0 h 574"/>
                  <a:gd name="T12" fmla="*/ 0 w 906"/>
                  <a:gd name="T13" fmla="*/ 0 h 574"/>
                  <a:gd name="T14" fmla="*/ 0 w 906"/>
                  <a:gd name="T15" fmla="*/ 0 h 574"/>
                  <a:gd name="T16" fmla="*/ 0 w 906"/>
                  <a:gd name="T17" fmla="*/ 1 h 574"/>
                  <a:gd name="T18" fmla="*/ 0 w 906"/>
                  <a:gd name="T19" fmla="*/ 1 h 574"/>
                  <a:gd name="T20" fmla="*/ 0 w 906"/>
                  <a:gd name="T21" fmla="*/ 0 h 574"/>
                  <a:gd name="T22" fmla="*/ 1 w 906"/>
                  <a:gd name="T23" fmla="*/ 0 h 574"/>
                  <a:gd name="T24" fmla="*/ 1 w 906"/>
                  <a:gd name="T25" fmla="*/ 0 h 574"/>
                  <a:gd name="T26" fmla="*/ 1 w 906"/>
                  <a:gd name="T27" fmla="*/ 1 h 574"/>
                  <a:gd name="T28" fmla="*/ 1 w 906"/>
                  <a:gd name="T29" fmla="*/ 1 h 5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06"/>
                  <a:gd name="T46" fmla="*/ 0 h 574"/>
                  <a:gd name="T47" fmla="*/ 906 w 906"/>
                  <a:gd name="T48" fmla="*/ 574 h 5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06" h="574">
                    <a:moveTo>
                      <a:pt x="906" y="552"/>
                    </a:moveTo>
                    <a:lnTo>
                      <a:pt x="628" y="218"/>
                    </a:lnTo>
                    <a:lnTo>
                      <a:pt x="892" y="52"/>
                    </a:lnTo>
                    <a:lnTo>
                      <a:pt x="873" y="23"/>
                    </a:lnTo>
                    <a:lnTo>
                      <a:pt x="450" y="288"/>
                    </a:lnTo>
                    <a:lnTo>
                      <a:pt x="20" y="0"/>
                    </a:lnTo>
                    <a:lnTo>
                      <a:pt x="0" y="28"/>
                    </a:lnTo>
                    <a:lnTo>
                      <a:pt x="281" y="217"/>
                    </a:lnTo>
                    <a:lnTo>
                      <a:pt x="3" y="552"/>
                    </a:lnTo>
                    <a:lnTo>
                      <a:pt x="29" y="574"/>
                    </a:lnTo>
                    <a:lnTo>
                      <a:pt x="311" y="236"/>
                    </a:lnTo>
                    <a:lnTo>
                      <a:pt x="450" y="330"/>
                    </a:lnTo>
                    <a:lnTo>
                      <a:pt x="599" y="236"/>
                    </a:lnTo>
                    <a:lnTo>
                      <a:pt x="880" y="574"/>
                    </a:lnTo>
                    <a:lnTo>
                      <a:pt x="906" y="5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6" name="Rectangle 88"/>
              <p:cNvSpPr>
                <a:spLocks noChangeArrowheads="1"/>
              </p:cNvSpPr>
              <p:nvPr/>
            </p:nvSpPr>
            <p:spPr bwMode="auto">
              <a:xfrm>
                <a:off x="4558" y="935"/>
                <a:ext cx="318" cy="18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nb-NO"/>
              </a:p>
            </p:txBody>
          </p:sp>
        </p:grpSp>
        <p:graphicFrame>
          <p:nvGraphicFramePr>
            <p:cNvPr id="3078" name="Object 89"/>
            <p:cNvGraphicFramePr>
              <a:graphicFrameLocks noChangeAspect="1"/>
            </p:cNvGraphicFramePr>
            <p:nvPr/>
          </p:nvGraphicFramePr>
          <p:xfrm>
            <a:off x="4105" y="2713"/>
            <a:ext cx="307" cy="109"/>
          </p:xfrm>
          <a:graphic>
            <a:graphicData uri="http://schemas.openxmlformats.org/presentationml/2006/ole">
              <p:oleObj spid="_x0000_s5126" name="Picture" r:id="rId11" imgW="885444" imgH="313944" progId="Word.Picture.8">
                <p:embed/>
              </p:oleObj>
            </a:graphicData>
          </a:graphic>
        </p:graphicFrame>
      </p:grpSp>
      <p:sp>
        <p:nvSpPr>
          <p:cNvPr id="3102" name="Text Box 90"/>
          <p:cNvSpPr txBox="1">
            <a:spLocks noChangeArrowheads="1"/>
          </p:cNvSpPr>
          <p:nvPr/>
        </p:nvSpPr>
        <p:spPr bwMode="auto">
          <a:xfrm>
            <a:off x="6648450" y="32543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800" b="1"/>
              <a:t>Internet</a:t>
            </a:r>
          </a:p>
        </p:txBody>
      </p:sp>
      <p:sp>
        <p:nvSpPr>
          <p:cNvPr id="3103" name="Text Box 91"/>
          <p:cNvSpPr txBox="1">
            <a:spLocks noChangeArrowheads="1"/>
          </p:cNvSpPr>
          <p:nvPr/>
        </p:nvSpPr>
        <p:spPr bwMode="auto">
          <a:xfrm>
            <a:off x="5148263" y="3500438"/>
            <a:ext cx="2501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600"/>
              <a:t>- Infected twice per year</a:t>
            </a:r>
          </a:p>
          <a:p>
            <a:pPr algn="l">
              <a:buFontTx/>
              <a:buChar char="-"/>
            </a:pPr>
            <a:r>
              <a:rPr lang="en-GB" sz="1600"/>
              <a:t> Infected mail send to all </a:t>
            </a:r>
          </a:p>
          <a:p>
            <a:pPr algn="l"/>
            <a:r>
              <a:rPr lang="en-GB" sz="1600"/>
              <a:t>  contacts</a:t>
            </a:r>
          </a:p>
        </p:txBody>
      </p:sp>
      <p:sp>
        <p:nvSpPr>
          <p:cNvPr id="3104" name="Text Box 92"/>
          <p:cNvSpPr txBox="1">
            <a:spLocks noChangeArrowheads="1"/>
          </p:cNvSpPr>
          <p:nvPr/>
        </p:nvSpPr>
        <p:spPr bwMode="auto">
          <a:xfrm>
            <a:off x="3541713" y="1773238"/>
            <a:ext cx="124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600">
                <a:cs typeface="Arial" pitchFamily="34" charset="0"/>
              </a:rPr>
              <a:t>Infected PC</a:t>
            </a:r>
          </a:p>
        </p:txBody>
      </p:sp>
      <p:graphicFrame>
        <p:nvGraphicFramePr>
          <p:cNvPr id="427101" name="Object 93"/>
          <p:cNvGraphicFramePr>
            <a:graphicFrameLocks noChangeAspect="1"/>
          </p:cNvGraphicFramePr>
          <p:nvPr>
            <p:ph sz="quarter" idx="4"/>
          </p:nvPr>
        </p:nvGraphicFramePr>
        <p:xfrm>
          <a:off x="323850" y="4005263"/>
          <a:ext cx="885825" cy="314325"/>
        </p:xfrm>
        <a:graphic>
          <a:graphicData uri="http://schemas.openxmlformats.org/presentationml/2006/ole">
            <p:oleObj spid="_x0000_s5124" name="Picture" r:id="rId12" imgW="885444" imgH="313944" progId="Word.Picture.8">
              <p:embed/>
            </p:oleObj>
          </a:graphicData>
        </a:graphic>
      </p:graphicFrame>
      <p:graphicFrame>
        <p:nvGraphicFramePr>
          <p:cNvPr id="427102" name="Object 94"/>
          <p:cNvGraphicFramePr>
            <a:graphicFrameLocks noChangeAspect="1"/>
          </p:cNvGraphicFramePr>
          <p:nvPr>
            <p:ph sz="quarter" idx="2"/>
          </p:nvPr>
        </p:nvGraphicFramePr>
        <p:xfrm>
          <a:off x="6734175" y="2962275"/>
          <a:ext cx="503238" cy="179388"/>
        </p:xfrm>
        <a:graphic>
          <a:graphicData uri="http://schemas.openxmlformats.org/presentationml/2006/ole">
            <p:oleObj spid="_x0000_s5125" name="Picture" r:id="rId13" imgW="885444" imgH="313944" progId="Word.Picture.8">
              <p:embed/>
            </p:oleObj>
          </a:graphicData>
        </a:graphic>
      </p:graphicFrame>
      <p:grpSp>
        <p:nvGrpSpPr>
          <p:cNvPr id="16" name="Group 149"/>
          <p:cNvGrpSpPr>
            <a:grpSpLocks/>
          </p:cNvGrpSpPr>
          <p:nvPr/>
        </p:nvGrpSpPr>
        <p:grpSpPr bwMode="auto">
          <a:xfrm>
            <a:off x="7885113" y="3717925"/>
            <a:ext cx="792162" cy="863600"/>
            <a:chOff x="3244" y="572"/>
            <a:chExt cx="861" cy="907"/>
          </a:xfrm>
        </p:grpSpPr>
        <p:sp>
          <p:nvSpPr>
            <p:cNvPr id="3109" name="Freeform 150"/>
            <p:cNvSpPr>
              <a:spLocks/>
            </p:cNvSpPr>
            <p:nvPr/>
          </p:nvSpPr>
          <p:spPr bwMode="auto">
            <a:xfrm>
              <a:off x="3244" y="572"/>
              <a:ext cx="861" cy="907"/>
            </a:xfrm>
            <a:custGeom>
              <a:avLst/>
              <a:gdLst>
                <a:gd name="T0" fmla="*/ 102 w 1203"/>
                <a:gd name="T1" fmla="*/ 12 h 1550"/>
                <a:gd name="T2" fmla="*/ 102 w 1203"/>
                <a:gd name="T3" fmla="*/ 3 h 1550"/>
                <a:gd name="T4" fmla="*/ 46 w 1203"/>
                <a:gd name="T5" fmla="*/ 3 h 1550"/>
                <a:gd name="T6" fmla="*/ 46 w 1203"/>
                <a:gd name="T7" fmla="*/ 0 h 1550"/>
                <a:gd name="T8" fmla="*/ 8 w 1203"/>
                <a:gd name="T9" fmla="*/ 0 h 1550"/>
                <a:gd name="T10" fmla="*/ 8 w 1203"/>
                <a:gd name="T11" fmla="*/ 47 h 1550"/>
                <a:gd name="T12" fmla="*/ 31 w 1203"/>
                <a:gd name="T13" fmla="*/ 47 h 1550"/>
                <a:gd name="T14" fmla="*/ 31 w 1203"/>
                <a:gd name="T15" fmla="*/ 49 h 1550"/>
                <a:gd name="T16" fmla="*/ 0 w 1203"/>
                <a:gd name="T17" fmla="*/ 49 h 1550"/>
                <a:gd name="T18" fmla="*/ 0 w 1203"/>
                <a:gd name="T19" fmla="*/ 62 h 1550"/>
                <a:gd name="T20" fmla="*/ 147 w 1203"/>
                <a:gd name="T21" fmla="*/ 62 h 1550"/>
                <a:gd name="T22" fmla="*/ 147 w 1203"/>
                <a:gd name="T23" fmla="*/ 49 h 1550"/>
                <a:gd name="T24" fmla="*/ 115 w 1203"/>
                <a:gd name="T25" fmla="*/ 49 h 1550"/>
                <a:gd name="T26" fmla="*/ 115 w 1203"/>
                <a:gd name="T27" fmla="*/ 43 h 1550"/>
                <a:gd name="T28" fmla="*/ 162 w 1203"/>
                <a:gd name="T29" fmla="*/ 43 h 1550"/>
                <a:gd name="T30" fmla="*/ 162 w 1203"/>
                <a:gd name="T31" fmla="*/ 17 h 1550"/>
                <a:gd name="T32" fmla="*/ 102 w 1203"/>
                <a:gd name="T33" fmla="*/ 12 h 15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3"/>
                <a:gd name="T52" fmla="*/ 0 h 1550"/>
                <a:gd name="T53" fmla="*/ 1203 w 1203"/>
                <a:gd name="T54" fmla="*/ 1550 h 15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3" h="1550">
                  <a:moveTo>
                    <a:pt x="759" y="305"/>
                  </a:moveTo>
                  <a:lnTo>
                    <a:pt x="759" y="78"/>
                  </a:lnTo>
                  <a:lnTo>
                    <a:pt x="340" y="78"/>
                  </a:lnTo>
                  <a:lnTo>
                    <a:pt x="340" y="0"/>
                  </a:lnTo>
                  <a:lnTo>
                    <a:pt x="60" y="0"/>
                  </a:lnTo>
                  <a:lnTo>
                    <a:pt x="60" y="1160"/>
                  </a:lnTo>
                  <a:lnTo>
                    <a:pt x="234" y="1160"/>
                  </a:lnTo>
                  <a:lnTo>
                    <a:pt x="234" y="1229"/>
                  </a:lnTo>
                  <a:lnTo>
                    <a:pt x="0" y="1229"/>
                  </a:lnTo>
                  <a:lnTo>
                    <a:pt x="0" y="1550"/>
                  </a:lnTo>
                  <a:lnTo>
                    <a:pt x="1100" y="1550"/>
                  </a:lnTo>
                  <a:lnTo>
                    <a:pt x="1100" y="1229"/>
                  </a:lnTo>
                  <a:lnTo>
                    <a:pt x="856" y="1229"/>
                  </a:lnTo>
                  <a:lnTo>
                    <a:pt x="856" y="1071"/>
                  </a:lnTo>
                  <a:lnTo>
                    <a:pt x="1203" y="1071"/>
                  </a:lnTo>
                  <a:lnTo>
                    <a:pt x="1203" y="425"/>
                  </a:lnTo>
                  <a:lnTo>
                    <a:pt x="759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0" name="Freeform 151"/>
            <p:cNvSpPr>
              <a:spLocks/>
            </p:cNvSpPr>
            <p:nvPr/>
          </p:nvSpPr>
          <p:spPr bwMode="auto">
            <a:xfrm>
              <a:off x="3489" y="642"/>
              <a:ext cx="584" cy="529"/>
            </a:xfrm>
            <a:custGeom>
              <a:avLst/>
              <a:gdLst>
                <a:gd name="T0" fmla="*/ 50 w 817"/>
                <a:gd name="T1" fmla="*/ 0 h 903"/>
                <a:gd name="T2" fmla="*/ 50 w 817"/>
                <a:gd name="T3" fmla="*/ 9 h 903"/>
                <a:gd name="T4" fmla="*/ 109 w 817"/>
                <a:gd name="T5" fmla="*/ 13 h 903"/>
                <a:gd name="T6" fmla="*/ 109 w 817"/>
                <a:gd name="T7" fmla="*/ 37 h 903"/>
                <a:gd name="T8" fmla="*/ 0 w 817"/>
                <a:gd name="T9" fmla="*/ 37 h 903"/>
                <a:gd name="T10" fmla="*/ 0 w 817"/>
                <a:gd name="T11" fmla="*/ 0 h 903"/>
                <a:gd name="T12" fmla="*/ 50 w 817"/>
                <a:gd name="T13" fmla="*/ 0 h 9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903"/>
                <a:gd name="T23" fmla="*/ 817 w 817"/>
                <a:gd name="T24" fmla="*/ 903 h 9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903">
                  <a:moveTo>
                    <a:pt x="375" y="0"/>
                  </a:moveTo>
                  <a:lnTo>
                    <a:pt x="375" y="217"/>
                  </a:lnTo>
                  <a:lnTo>
                    <a:pt x="817" y="336"/>
                  </a:lnTo>
                  <a:lnTo>
                    <a:pt x="817" y="903"/>
                  </a:lnTo>
                  <a:lnTo>
                    <a:pt x="0" y="903"/>
                  </a:lnTo>
                  <a:lnTo>
                    <a:pt x="0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CED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1" name="Rectangle 152"/>
            <p:cNvSpPr>
              <a:spLocks noChangeArrowheads="1"/>
            </p:cNvSpPr>
            <p:nvPr/>
          </p:nvSpPr>
          <p:spPr bwMode="auto">
            <a:xfrm>
              <a:off x="3321" y="597"/>
              <a:ext cx="133" cy="627"/>
            </a:xfrm>
            <a:prstGeom prst="rect">
              <a:avLst/>
            </a:prstGeom>
            <a:solidFill>
              <a:srgbClr val="CEDD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112" name="Freeform 153"/>
            <p:cNvSpPr>
              <a:spLocks/>
            </p:cNvSpPr>
            <p:nvPr/>
          </p:nvSpPr>
          <p:spPr bwMode="auto">
            <a:xfrm>
              <a:off x="3446" y="1200"/>
              <a:ext cx="378" cy="91"/>
            </a:xfrm>
            <a:custGeom>
              <a:avLst/>
              <a:gdLst>
                <a:gd name="T0" fmla="*/ 70 w 530"/>
                <a:gd name="T1" fmla="*/ 6 h 158"/>
                <a:gd name="T2" fmla="*/ 0 w 530"/>
                <a:gd name="T3" fmla="*/ 6 h 158"/>
                <a:gd name="T4" fmla="*/ 0 w 530"/>
                <a:gd name="T5" fmla="*/ 3 h 158"/>
                <a:gd name="T6" fmla="*/ 8 w 530"/>
                <a:gd name="T7" fmla="*/ 3 h 158"/>
                <a:gd name="T8" fmla="*/ 8 w 530"/>
                <a:gd name="T9" fmla="*/ 0 h 158"/>
                <a:gd name="T10" fmla="*/ 70 w 530"/>
                <a:gd name="T11" fmla="*/ 0 h 158"/>
                <a:gd name="T12" fmla="*/ 70 w 530"/>
                <a:gd name="T13" fmla="*/ 6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0"/>
                <a:gd name="T22" fmla="*/ 0 h 158"/>
                <a:gd name="T23" fmla="*/ 530 w 530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0" h="158">
                  <a:moveTo>
                    <a:pt x="530" y="158"/>
                  </a:moveTo>
                  <a:lnTo>
                    <a:pt x="0" y="158"/>
                  </a:lnTo>
                  <a:lnTo>
                    <a:pt x="0" y="89"/>
                  </a:lnTo>
                  <a:lnTo>
                    <a:pt x="60" y="89"/>
                  </a:lnTo>
                  <a:lnTo>
                    <a:pt x="60" y="0"/>
                  </a:lnTo>
                  <a:lnTo>
                    <a:pt x="530" y="0"/>
                  </a:lnTo>
                  <a:lnTo>
                    <a:pt x="530" y="158"/>
                  </a:lnTo>
                  <a:close/>
                </a:path>
              </a:pathLst>
            </a:custGeom>
            <a:solidFill>
              <a:srgbClr val="CEDD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3" name="Rectangle 154"/>
            <p:cNvSpPr>
              <a:spLocks noChangeArrowheads="1"/>
            </p:cNvSpPr>
            <p:nvPr/>
          </p:nvSpPr>
          <p:spPr bwMode="auto">
            <a:xfrm>
              <a:off x="3285" y="1319"/>
              <a:ext cx="723" cy="134"/>
            </a:xfrm>
            <a:prstGeom prst="rect">
              <a:avLst/>
            </a:prstGeom>
            <a:solidFill>
              <a:srgbClr val="CEDD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106" name="Text Box 155"/>
          <p:cNvSpPr txBox="1">
            <a:spLocks noChangeArrowheads="1"/>
          </p:cNvSpPr>
          <p:nvPr/>
        </p:nvSpPr>
        <p:spPr bwMode="auto">
          <a:xfrm>
            <a:off x="8029575" y="3787775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3200" b="1">
                <a:solidFill>
                  <a:srgbClr val="0066FF"/>
                </a:solidFill>
                <a:latin typeface="Palatino Linotype" pitchFamily="18" charset="0"/>
              </a:rPr>
              <a:t>V</a:t>
            </a:r>
          </a:p>
        </p:txBody>
      </p:sp>
      <p:sp>
        <p:nvSpPr>
          <p:cNvPr id="3107" name="Text Box 156"/>
          <p:cNvSpPr txBox="1">
            <a:spLocks noChangeArrowheads="1"/>
          </p:cNvSpPr>
          <p:nvPr/>
        </p:nvSpPr>
        <p:spPr bwMode="auto">
          <a:xfrm>
            <a:off x="7092950" y="4748213"/>
            <a:ext cx="2051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600"/>
              <a:t>Install virus scanner</a:t>
            </a:r>
          </a:p>
        </p:txBody>
      </p:sp>
      <p:sp>
        <p:nvSpPr>
          <p:cNvPr id="3108" name="AutoShape 157"/>
          <p:cNvSpPr>
            <a:spLocks noChangeArrowheads="1"/>
          </p:cNvSpPr>
          <p:nvPr/>
        </p:nvSpPr>
        <p:spPr bwMode="auto">
          <a:xfrm>
            <a:off x="7308850" y="5229225"/>
            <a:ext cx="1635125" cy="720725"/>
          </a:xfrm>
          <a:prstGeom prst="cloudCallout">
            <a:avLst>
              <a:gd name="adj1" fmla="val -238444"/>
              <a:gd name="adj2" fmla="val -101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1400" b="1"/>
              <a:t>Treatment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Risk Analysis Using CORAS</a:t>
            </a:r>
            <a:endParaRPr lang="en-GB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E9507-0274-4DBD-A898-87400B5E48CC}" type="slidenum">
              <a:rPr lang="en-US" smtClean="0"/>
              <a:pPr>
                <a:defRPr/>
              </a:pPr>
              <a:t>12</a:t>
            </a:fld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800" smtClean="0"/>
              <a:t>What is CORAS?</a:t>
            </a:r>
          </a:p>
          <a:p>
            <a:r>
              <a:rPr lang="en-US" sz="2800" smtClean="0"/>
              <a:t>Main concepts</a:t>
            </a:r>
          </a:p>
          <a:p>
            <a:r>
              <a:rPr lang="en-US" sz="2800" smtClean="0"/>
              <a:t>Process of eight steps</a:t>
            </a:r>
          </a:p>
          <a:p>
            <a:r>
              <a:rPr lang="en-US" sz="2800" smtClean="0"/>
              <a:t>Risk modeling</a:t>
            </a:r>
          </a:p>
          <a:p>
            <a:r>
              <a:rPr lang="en-US" sz="2800" smtClean="0"/>
              <a:t>Semantics</a:t>
            </a:r>
          </a:p>
          <a:p>
            <a:r>
              <a:rPr lang="en-US" sz="2800" smtClean="0"/>
              <a:t>Calculus</a:t>
            </a:r>
          </a:p>
          <a:p>
            <a:r>
              <a:rPr lang="en-US" sz="2800" smtClean="0"/>
              <a:t>Tool support</a:t>
            </a:r>
          </a:p>
          <a:p>
            <a:r>
              <a:rPr lang="en-US" sz="2800" smtClean="0"/>
              <a:t>Further reading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6" name="Picture 2" descr="P:\coras_bok\cover\coras_book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5" y="1565051"/>
            <a:ext cx="2728913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CORAS?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CORAS consists of</a:t>
            </a:r>
          </a:p>
          <a:p>
            <a:pPr lvl="1"/>
            <a:r>
              <a:rPr lang="en-US" smtClean="0"/>
              <a:t>Method for risk analysis</a:t>
            </a:r>
          </a:p>
          <a:p>
            <a:pPr lvl="1"/>
            <a:r>
              <a:rPr lang="en-US" smtClean="0"/>
              <a:t>Language for risk modeling</a:t>
            </a:r>
          </a:p>
          <a:p>
            <a:pPr lvl="1"/>
            <a:r>
              <a:rPr lang="en-US" smtClean="0"/>
              <a:t>Tool for editing diagrams</a:t>
            </a:r>
          </a:p>
          <a:p>
            <a:r>
              <a:rPr lang="en-US" smtClean="0"/>
              <a:t>Stepwise, structured and systematic process</a:t>
            </a:r>
          </a:p>
          <a:p>
            <a:pPr lvl="1"/>
            <a:r>
              <a:rPr lang="en-US" smtClean="0"/>
              <a:t>Directed by assets</a:t>
            </a:r>
          </a:p>
          <a:p>
            <a:pPr lvl="1"/>
            <a:r>
              <a:rPr lang="en-US" smtClean="0"/>
              <a:t>Concrete tasks with practical guidelines</a:t>
            </a:r>
          </a:p>
          <a:p>
            <a:pPr lvl="1"/>
            <a:r>
              <a:rPr lang="en-US" smtClean="0"/>
              <a:t>Model-driven</a:t>
            </a:r>
          </a:p>
          <a:p>
            <a:pPr lvl="2"/>
            <a:r>
              <a:rPr lang="en-US" smtClean="0"/>
              <a:t>Models as basis for analysis</a:t>
            </a:r>
          </a:p>
          <a:p>
            <a:pPr lvl="2"/>
            <a:r>
              <a:rPr lang="en-US" smtClean="0"/>
              <a:t>Models as documentation of results</a:t>
            </a:r>
          </a:p>
          <a:p>
            <a:r>
              <a:rPr lang="en-US" smtClean="0"/>
              <a:t>Based on international standards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14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Main Concepts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835150" y="4149725"/>
            <a:ext cx="4105275" cy="1712913"/>
          </a:xfrm>
          <a:prstGeom prst="rect">
            <a:avLst/>
          </a:prstGeom>
          <a:noFill/>
          <a:ln w="19050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l" defTabSz="457200" eaLnBrk="1" hangingPunct="1"/>
            <a:endParaRPr lang="nb-NO" sz="18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35375" y="2339975"/>
            <a:ext cx="1617663" cy="7191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r>
              <a:rPr lang="nb-NO" sz="1800" err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Asset</a:t>
            </a:r>
            <a:endParaRPr lang="nb-NO" sz="18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25588" y="1628775"/>
            <a:ext cx="1584325" cy="711200"/>
          </a:xfrm>
          <a:prstGeom prst="wedgeRectCallout">
            <a:avLst>
              <a:gd name="adj1" fmla="val 88977"/>
              <a:gd name="adj2" fmla="val 683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sz="18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Vulnerability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403350" y="2770188"/>
            <a:ext cx="1223963" cy="576262"/>
          </a:xfrm>
          <a:prstGeom prst="wedgeRectCallout">
            <a:avLst>
              <a:gd name="adj1" fmla="val 131194"/>
              <a:gd name="adj2" fmla="val -596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nb-NO" sz="18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Threat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175125" y="4943475"/>
            <a:ext cx="1620838" cy="842963"/>
          </a:xfrm>
          <a:prstGeom prst="wedgeRectCallout">
            <a:avLst>
              <a:gd name="adj1" fmla="val -81833"/>
              <a:gd name="adj2" fmla="val -68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sz="1800" err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Consequence</a:t>
            </a:r>
            <a:endParaRPr lang="nb-NO" sz="18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041525" y="4316413"/>
            <a:ext cx="1584325" cy="627062"/>
          </a:xfrm>
          <a:prstGeom prst="wedgeRectCallout">
            <a:avLst>
              <a:gd name="adj1" fmla="val 63727"/>
              <a:gd name="adj2" fmla="val -258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nb-NO" sz="18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Unwanted incident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175125" y="4237038"/>
            <a:ext cx="1620838" cy="639762"/>
          </a:xfrm>
          <a:prstGeom prst="wedgeRectCallout">
            <a:avLst>
              <a:gd name="adj1" fmla="val -81148"/>
              <a:gd name="adj2" fmla="val -69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nb-NO" sz="1800" err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Likelihood</a:t>
            </a:r>
            <a:endParaRPr lang="nb-NO" sz="18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23025" y="4730750"/>
            <a:ext cx="1322388" cy="573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r>
              <a:rPr lang="nb-NO" sz="18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Risk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792663" y="2493963"/>
          <a:ext cx="366712" cy="420687"/>
        </p:xfrm>
        <a:graphic>
          <a:graphicData uri="http://schemas.openxmlformats.org/presentationml/2006/ole">
            <p:oleObj spid="_x0000_s6146" name="Visio" r:id="rId3" imgW="367046" imgH="420052" progId="Visio.Drawing.11">
              <p:embed/>
            </p:oleObj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111375" y="1928813"/>
          <a:ext cx="309563" cy="411162"/>
        </p:xfrm>
        <a:graphic>
          <a:graphicData uri="http://schemas.openxmlformats.org/presentationml/2006/ole">
            <p:oleObj spid="_x0000_s6147" name="Visio" r:id="rId4" imgW="309539" imgH="410551" progId="Visio.Drawing.11">
              <p:embed/>
            </p:oleObj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2266950" y="2830513"/>
          <a:ext cx="301625" cy="455612"/>
        </p:xfrm>
        <a:graphic>
          <a:graphicData uri="http://schemas.openxmlformats.org/presentationml/2006/ole">
            <p:oleObj spid="_x0000_s6148" name="Visio" r:id="rId5" imgW="301038" imgH="456057" progId="Visio.Drawing.11">
              <p:embed/>
            </p:oleObj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3200921" y="4365352"/>
          <a:ext cx="434975" cy="431800"/>
        </p:xfrm>
        <a:graphic>
          <a:graphicData uri="http://schemas.openxmlformats.org/presentationml/2006/ole">
            <p:oleObj spid="_x0000_s6149" name="Visio" r:id="rId6" imgW="316540" imgH="313039" progId="Visio.Drawing.11">
              <p:embed/>
            </p:oleObj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7151688" y="4802188"/>
          <a:ext cx="454025" cy="371475"/>
        </p:xfrm>
        <a:graphic>
          <a:graphicData uri="http://schemas.openxmlformats.org/presentationml/2006/ole">
            <p:oleObj spid="_x0000_s6150" name="Visio" r:id="rId7" imgW="453557" imgH="372046" progId="Visio.Drawing.11">
              <p:embed/>
            </p:oleObj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5300663" y="4316413"/>
          <a:ext cx="495300" cy="485775"/>
        </p:xfrm>
        <a:graphic>
          <a:graphicData uri="http://schemas.openxmlformats.org/presentationml/2006/ole">
            <p:oleObj spid="_x0000_s6151" name="Visio" r:id="rId8" imgW="495062" imgH="486561" progId="Visio.Drawing.11">
              <p:embed/>
            </p:oleObj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5219700" y="5237163"/>
          <a:ext cx="525463" cy="563562"/>
        </p:xfrm>
        <a:graphic>
          <a:graphicData uri="http://schemas.openxmlformats.org/presentationml/2006/ole">
            <p:oleObj spid="_x0000_s6152" name="Visio" r:id="rId9" imgW="525066" imgH="563570" progId="Visio.Drawing.11">
              <p:embed/>
            </p:oleObj>
          </a:graphicData>
        </a:graphic>
      </p:graphicFrame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5940425" y="4943475"/>
            <a:ext cx="482600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703888" y="1565275"/>
            <a:ext cx="1235075" cy="676275"/>
          </a:xfrm>
          <a:prstGeom prst="wedgeRectCallout">
            <a:avLst>
              <a:gd name="adj1" fmla="val -109861"/>
              <a:gd name="adj2" fmla="val 7393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nb-NO" sz="18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Party</a:t>
            </a:r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6535738" y="1608138"/>
          <a:ext cx="276225" cy="588962"/>
        </p:xfrm>
        <a:graphic>
          <a:graphicData uri="http://schemas.openxmlformats.org/presentationml/2006/ole">
            <p:oleObj spid="_x0000_s6153" name="Visio" r:id="rId10" imgW="203735" imgH="432216" progId="Visio.Drawing.11">
              <p:embed/>
            </p:oleObj>
          </a:graphicData>
        </a:graphic>
      </p:graphicFrame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7083425" y="3295650"/>
            <a:ext cx="1362075" cy="676275"/>
          </a:xfrm>
          <a:prstGeom prst="wedgeRectCallout">
            <a:avLst>
              <a:gd name="adj1" fmla="val -50579"/>
              <a:gd name="adj2" fmla="val 1615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nb-NO" sz="18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Treatment</a:t>
            </a:r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7500938" y="3613150"/>
          <a:ext cx="720725" cy="295275"/>
        </p:xfrm>
        <a:graphic>
          <a:graphicData uri="http://schemas.openxmlformats.org/presentationml/2006/ole">
            <p:oleObj spid="_x0000_s6154" name="Visio" r:id="rId11" imgW="542395" imgH="22273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smtClean="0"/>
              <a:t>Definitions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r>
              <a:rPr lang="en-US" sz="1800" b="1" smtClean="0"/>
              <a:t>Asset:</a:t>
            </a:r>
            <a:r>
              <a:rPr lang="en-US" sz="1800" smtClean="0"/>
              <a:t> Something to which a party assigns value and hence for which the party requires protection</a:t>
            </a:r>
          </a:p>
          <a:p>
            <a:r>
              <a:rPr lang="en-US" sz="1800" b="1" smtClean="0"/>
              <a:t>Consequence:</a:t>
            </a:r>
            <a:r>
              <a:rPr lang="en-US" sz="1800" smtClean="0"/>
              <a:t> The impact of an unwanted incident on an asset in terms of harm or reduced asset value</a:t>
            </a:r>
          </a:p>
          <a:p>
            <a:r>
              <a:rPr lang="en-US" sz="1800" b="1" smtClean="0"/>
              <a:t>Likelihood:</a:t>
            </a:r>
            <a:r>
              <a:rPr lang="en-US" sz="1800" smtClean="0"/>
              <a:t> The frequency or probability of something to occur</a:t>
            </a:r>
          </a:p>
          <a:p>
            <a:r>
              <a:rPr lang="en-US" sz="1800" b="1" smtClean="0"/>
              <a:t>Party:</a:t>
            </a:r>
            <a:r>
              <a:rPr lang="en-US" sz="1800" smtClean="0"/>
              <a:t> An organization, company, person, group or other body on whose behalf a risk analysis is conducted</a:t>
            </a:r>
          </a:p>
          <a:p>
            <a:r>
              <a:rPr lang="en-US" sz="1800" b="1" smtClean="0"/>
              <a:t>Risk:</a:t>
            </a:r>
            <a:r>
              <a:rPr lang="en-US" sz="1800" smtClean="0"/>
              <a:t> The likelihood of an unwanted incident and its consequence for a specific asset</a:t>
            </a:r>
          </a:p>
          <a:p>
            <a:r>
              <a:rPr lang="en-US" sz="1800" b="1" smtClean="0"/>
              <a:t>Risk level:</a:t>
            </a:r>
            <a:r>
              <a:rPr lang="en-US" sz="1800" smtClean="0"/>
              <a:t> The level or value of a risk as derived from its likelihood and consequence</a:t>
            </a:r>
          </a:p>
          <a:p>
            <a:r>
              <a:rPr lang="en-US" sz="1800" b="1" smtClean="0"/>
              <a:t>Threat:</a:t>
            </a:r>
            <a:r>
              <a:rPr lang="en-US" sz="1800" smtClean="0"/>
              <a:t> A potential cause of an unwanted incident</a:t>
            </a:r>
          </a:p>
          <a:p>
            <a:r>
              <a:rPr lang="en-US" sz="1800" b="1" smtClean="0"/>
              <a:t>Treatment:</a:t>
            </a:r>
            <a:r>
              <a:rPr lang="en-US" sz="1800" smtClean="0"/>
              <a:t> An appropriate measure to reduce risk level</a:t>
            </a:r>
          </a:p>
          <a:p>
            <a:r>
              <a:rPr lang="en-US" sz="1800" b="1" smtClean="0"/>
              <a:t>Unwanted incident:</a:t>
            </a:r>
            <a:r>
              <a:rPr lang="en-US" sz="1800" smtClean="0"/>
              <a:t> An event that harms or reduces the value of an asset</a:t>
            </a:r>
          </a:p>
          <a:p>
            <a:r>
              <a:rPr lang="en-US" sz="1800" b="1" smtClean="0"/>
              <a:t>Vulnerability:</a:t>
            </a:r>
            <a:r>
              <a:rPr lang="en-US" sz="1800" smtClean="0"/>
              <a:t> A weakness, flaw or deficiency that opens for, or may be exploited by, a threat to cause harm to or reduce the value of an asset</a:t>
            </a:r>
            <a:endParaRPr lang="en-GB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would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represent</a:t>
            </a:r>
            <a:r>
              <a:rPr lang="nb-NO" dirty="0" smtClean="0"/>
              <a:t> risk in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favorite</a:t>
            </a:r>
            <a:r>
              <a:rPr lang="nb-NO" dirty="0" smtClean="0"/>
              <a:t> </a:t>
            </a:r>
            <a:r>
              <a:rPr lang="nb-NO" dirty="0" err="1" smtClean="0"/>
              <a:t>modelling</a:t>
            </a:r>
            <a:r>
              <a:rPr lang="nb-NO" dirty="0" smtClean="0"/>
              <a:t> </a:t>
            </a:r>
            <a:r>
              <a:rPr lang="nb-NO" dirty="0" err="1" smtClean="0"/>
              <a:t>language/formal</a:t>
            </a:r>
            <a:r>
              <a:rPr lang="nb-NO" dirty="0" smtClean="0"/>
              <a:t> </a:t>
            </a:r>
            <a:r>
              <a:rPr lang="nb-NO" dirty="0" err="1" smtClean="0"/>
              <a:t>notation/approach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Process of Eight Steps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smtClean="0"/>
              <a:t>Preparations for the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Customer presentation of the target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Refining the target description using asset diagrams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Approval of the target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Risk identification using threat diagrams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Risk estimation using threat diagrams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Risk evaluation using risk diagrams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Risk treatment using treatment diagrams</a:t>
            </a:r>
            <a:endParaRPr lang="en-GB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467544" y="1628800"/>
            <a:ext cx="8208912" cy="2088232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3789040"/>
            <a:ext cx="8208912" cy="1224136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7544" y="5085184"/>
            <a:ext cx="8208912" cy="864096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236296" y="1628801"/>
            <a:ext cx="143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solidFill>
                  <a:srgbClr val="CC6600"/>
                </a:solidFill>
              </a:rPr>
              <a:t>Establish context</a:t>
            </a:r>
            <a:endParaRPr lang="en-GB" sz="2400">
              <a:solidFill>
                <a:srgbClr val="CC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3789041"/>
            <a:ext cx="145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solidFill>
                  <a:srgbClr val="CC6600"/>
                </a:solidFill>
              </a:rPr>
              <a:t>Assess risk</a:t>
            </a:r>
            <a:endParaRPr lang="en-GB" sz="2400">
              <a:solidFill>
                <a:srgbClr val="CC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5085185"/>
            <a:ext cx="129614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solidFill>
                  <a:srgbClr val="CC6600"/>
                </a:solidFill>
              </a:rPr>
              <a:t>Treat risk</a:t>
            </a:r>
            <a:endParaRPr lang="en-GB" sz="24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Modeling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Autofit/>
          </a:bodyPr>
          <a:lstStyle/>
          <a:p>
            <a:r>
              <a:rPr lang="en-US" sz="2400" smtClean="0"/>
              <a:t>The CORAS language consists of five kinds of diagrams</a:t>
            </a:r>
          </a:p>
          <a:p>
            <a:pPr lvl="1"/>
            <a:r>
              <a:rPr lang="en-US" sz="2000" smtClean="0"/>
              <a:t>Asset diagrams</a:t>
            </a:r>
          </a:p>
          <a:p>
            <a:pPr lvl="1"/>
            <a:r>
              <a:rPr lang="en-US" sz="2000" smtClean="0"/>
              <a:t>Threat diagrams</a:t>
            </a:r>
          </a:p>
          <a:p>
            <a:pPr lvl="1"/>
            <a:r>
              <a:rPr lang="en-US" sz="2000" smtClean="0"/>
              <a:t>Risk diagrams</a:t>
            </a:r>
          </a:p>
          <a:p>
            <a:pPr lvl="1"/>
            <a:r>
              <a:rPr lang="en-US" sz="2000" smtClean="0"/>
              <a:t>Treatment diagrams</a:t>
            </a:r>
          </a:p>
          <a:p>
            <a:pPr lvl="1"/>
            <a:r>
              <a:rPr lang="en-US" sz="2000" smtClean="0"/>
              <a:t>Treatment overview diagrams</a:t>
            </a:r>
          </a:p>
          <a:p>
            <a:r>
              <a:rPr lang="en-US" sz="2400" smtClean="0"/>
              <a:t>Each kind supports concrete steps in the risk analysis process</a:t>
            </a:r>
          </a:p>
          <a:p>
            <a:r>
              <a:rPr lang="en-US" sz="2400" smtClean="0"/>
              <a:t>In addition there are three kinds of diagrams for specific  needs</a:t>
            </a:r>
          </a:p>
          <a:p>
            <a:pPr lvl="1"/>
            <a:r>
              <a:rPr lang="en-US" sz="2000" smtClean="0"/>
              <a:t>High-level CORAS diagrams</a:t>
            </a:r>
          </a:p>
          <a:p>
            <a:pPr lvl="1"/>
            <a:r>
              <a:rPr lang="en-US" sz="2000" smtClean="0"/>
              <a:t>Dependent CORAS diagrams</a:t>
            </a:r>
          </a:p>
          <a:p>
            <a:pPr lvl="1"/>
            <a:r>
              <a:rPr lang="en-US" sz="2000" smtClean="0"/>
              <a:t>Legal CORAS diagrams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19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 research for the contents of this tutorial has partly been funded by the European Commission through the FP7 project SecureChange and the FP7 network of excellence </a:t>
            </a:r>
            <a:r>
              <a:rPr lang="en-GB" err="1" smtClean="0"/>
              <a:t>NESSoS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2952328" cy="14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esso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695901"/>
            <a:ext cx="4165874" cy="1325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Example: Threat Diagram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20</a:t>
            </a:fld>
            <a:endParaRPr lang="nb-NO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174750" y="1954213"/>
          <a:ext cx="6337300" cy="3387725"/>
        </p:xfrm>
        <a:graphic>
          <a:graphicData uri="http://schemas.openxmlformats.org/presentationml/2006/ole">
            <p:oleObj spid="_x0000_s30722" name="Visio" r:id="rId3" imgW="5520285" imgH="2949288" progId="Visio.Drawing.11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290888" y="2303463"/>
          <a:ext cx="1401762" cy="2151062"/>
        </p:xfrm>
        <a:graphic>
          <a:graphicData uri="http://schemas.openxmlformats.org/presentationml/2006/ole">
            <p:oleObj spid="_x0000_s30723" name="Visio" r:id="rId4" imgW="1221063" imgH="1873207" progId="Visio.Drawing.11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972175" y="2330450"/>
          <a:ext cx="563563" cy="2419350"/>
        </p:xfrm>
        <a:graphic>
          <a:graphicData uri="http://schemas.openxmlformats.org/presentationml/2006/ole">
            <p:oleObj spid="_x0000_s30724" name="Visio" r:id="rId5" imgW="490044" imgH="2106209" progId="Visio.Drawing.11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28963" y="4132263"/>
            <a:ext cx="752475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35500" y="2608263"/>
            <a:ext cx="752475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35500" y="3881438"/>
            <a:ext cx="752475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95838" y="4840288"/>
            <a:ext cx="754062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7575" y="5530850"/>
            <a:ext cx="1433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CC6600"/>
                </a:solidFill>
              </a:rPr>
              <a:t>Vulnerability</a:t>
            </a:r>
            <a:endParaRPr lang="en-US" sz="1800">
              <a:solidFill>
                <a:srgbClr val="CC6600"/>
              </a:solidFill>
            </a:endParaRPr>
          </a:p>
        </p:txBody>
      </p:sp>
      <p:cxnSp>
        <p:nvCxnSpPr>
          <p:cNvPr id="14" name="Straight Arrow Connector 13"/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1651001" y="4824412"/>
            <a:ext cx="690562" cy="722313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5138" y="3478213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CC6600"/>
                </a:solidFill>
              </a:rPr>
              <a:t>Threat</a:t>
            </a:r>
            <a:endParaRPr lang="en-US" sz="1800">
              <a:solidFill>
                <a:srgbClr val="CC6600"/>
              </a:solidFill>
            </a:endParaRPr>
          </a:p>
        </p:txBody>
      </p:sp>
      <p:cxnSp>
        <p:nvCxnSpPr>
          <p:cNvPr id="16" name="Straight Arrow Connector 15"/>
          <p:cNvCxnSpPr>
            <a:cxnSpLocks noChangeShapeType="1"/>
            <a:stCxn id="15" idx="0"/>
          </p:cNvCxnSpPr>
          <p:nvPr/>
        </p:nvCxnSpPr>
        <p:spPr bwMode="auto">
          <a:xfrm rot="5400000" flipH="1" flipV="1">
            <a:off x="853281" y="2996407"/>
            <a:ext cx="519113" cy="444500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>
            <a:cxnSpLocks noChangeShapeType="1"/>
            <a:stCxn id="15" idx="2"/>
          </p:cNvCxnSpPr>
          <p:nvPr/>
        </p:nvCxnSpPr>
        <p:spPr bwMode="auto">
          <a:xfrm rot="16200000" flipH="1">
            <a:off x="845344" y="3893344"/>
            <a:ext cx="588963" cy="498475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86050" y="5378450"/>
            <a:ext cx="178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CC6600"/>
                </a:solidFill>
              </a:rPr>
              <a:t>Threat scenario</a:t>
            </a:r>
            <a:endParaRPr lang="en-US" sz="1800">
              <a:solidFill>
                <a:srgbClr val="CC6600"/>
              </a:solidFill>
            </a:endParaRPr>
          </a:p>
        </p:txBody>
      </p:sp>
      <p:cxnSp>
        <p:nvCxnSpPr>
          <p:cNvPr id="19" name="Straight Arrow Connector 18"/>
          <p:cNvCxnSpPr>
            <a:cxnSpLocks noChangeShapeType="1"/>
            <a:stCxn id="18" idx="0"/>
          </p:cNvCxnSpPr>
          <p:nvPr/>
        </p:nvCxnSpPr>
        <p:spPr bwMode="auto">
          <a:xfrm rot="16200000" flipV="1">
            <a:off x="3094831" y="4893469"/>
            <a:ext cx="904875" cy="65088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33938" y="5387975"/>
            <a:ext cx="1350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smtClean="0">
                <a:solidFill>
                  <a:srgbClr val="CC6600"/>
                </a:solidFill>
              </a:rPr>
              <a:t>Unwanted </a:t>
            </a:r>
          </a:p>
          <a:p>
            <a:r>
              <a:rPr lang="en-US" sz="1800" smtClean="0">
                <a:solidFill>
                  <a:srgbClr val="CC6600"/>
                </a:solidFill>
              </a:rPr>
              <a:t>incident</a:t>
            </a:r>
            <a:endParaRPr lang="en-US" sz="1800">
              <a:solidFill>
                <a:srgbClr val="CC6600"/>
              </a:solidFill>
            </a:endParaRPr>
          </a:p>
        </p:txBody>
      </p:sp>
      <p:cxnSp>
        <p:nvCxnSpPr>
          <p:cNvPr id="21" name="Straight Arrow Connector 20"/>
          <p:cNvCxnSpPr>
            <a:cxnSpLocks noChangeShapeType="1"/>
            <a:stCxn id="20" idx="0"/>
          </p:cNvCxnSpPr>
          <p:nvPr/>
        </p:nvCxnSpPr>
        <p:spPr bwMode="auto">
          <a:xfrm rot="16200000" flipV="1">
            <a:off x="5314157" y="5191918"/>
            <a:ext cx="304800" cy="87313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452320" y="1628800"/>
            <a:ext cx="1350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smtClean="0">
                <a:solidFill>
                  <a:srgbClr val="CC6600"/>
                </a:solidFill>
              </a:rPr>
              <a:t>Asset</a:t>
            </a:r>
            <a:endParaRPr lang="en-US" sz="1800">
              <a:solidFill>
                <a:srgbClr val="CC6600"/>
              </a:solidFill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7037958" y="1971204"/>
            <a:ext cx="486370" cy="449684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79638" y="2940050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CC6600"/>
                </a:solidFill>
              </a:rPr>
              <a:t>Likelihood</a:t>
            </a:r>
            <a:endParaRPr lang="en-US" sz="1800">
              <a:solidFill>
                <a:srgbClr val="CC6600"/>
              </a:solidFill>
            </a:endParaRPr>
          </a:p>
        </p:txBody>
      </p:sp>
      <p:cxnSp>
        <p:nvCxnSpPr>
          <p:cNvPr id="25" name="Straight Arrow Connector 24"/>
          <p:cNvCxnSpPr>
            <a:cxnSpLocks noChangeShapeType="1"/>
            <a:stCxn id="24" idx="2"/>
          </p:cNvCxnSpPr>
          <p:nvPr/>
        </p:nvCxnSpPr>
        <p:spPr bwMode="auto">
          <a:xfrm rot="16200000" flipH="1">
            <a:off x="2472531" y="3628232"/>
            <a:ext cx="930275" cy="293688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25"/>
          <p:cNvCxnSpPr>
            <a:cxnSpLocks noChangeShapeType="1"/>
            <a:stCxn id="24" idx="0"/>
          </p:cNvCxnSpPr>
          <p:nvPr/>
        </p:nvCxnSpPr>
        <p:spPr bwMode="auto">
          <a:xfrm rot="5400000" flipH="1" flipV="1">
            <a:off x="2829719" y="2488406"/>
            <a:ext cx="412750" cy="490538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48263" y="1255713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smtClean="0">
                <a:solidFill>
                  <a:srgbClr val="CC6600"/>
                </a:solidFill>
              </a:rPr>
              <a:t>Consequence</a:t>
            </a:r>
            <a:endParaRPr lang="en-US" sz="1800">
              <a:solidFill>
                <a:srgbClr val="CC6600"/>
              </a:solidFill>
            </a:endParaRPr>
          </a:p>
        </p:txBody>
      </p:sp>
      <p:cxnSp>
        <p:nvCxnSpPr>
          <p:cNvPr id="28" name="Straight Arrow Connector 27"/>
          <p:cNvCxnSpPr>
            <a:cxnSpLocks noChangeShapeType="1"/>
            <a:stCxn id="27" idx="2"/>
          </p:cNvCxnSpPr>
          <p:nvPr/>
        </p:nvCxnSpPr>
        <p:spPr bwMode="auto">
          <a:xfrm rot="16200000" flipH="1">
            <a:off x="5768976" y="1868487"/>
            <a:ext cx="749300" cy="263525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8" grpId="0"/>
      <p:bldP spid="20" grpId="0"/>
      <p:bldP spid="22" grpId="0"/>
      <p:bldP spid="24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Semantics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How to interpret and understand a CORAS diagram?</a:t>
            </a:r>
          </a:p>
          <a:p>
            <a:r>
              <a:rPr lang="en-US" smtClean="0"/>
              <a:t>Users need a precise and unambiguous explanation of the meaning of a given diagram</a:t>
            </a:r>
          </a:p>
          <a:p>
            <a:endParaRPr lang="en-US" smtClean="0"/>
          </a:p>
          <a:p>
            <a:r>
              <a:rPr lang="en-US" smtClean="0"/>
              <a:t>Natural language semantics</a:t>
            </a:r>
          </a:p>
          <a:p>
            <a:pPr lvl="1"/>
            <a:r>
              <a:rPr lang="en-US" smtClean="0"/>
              <a:t>CORAS comes with rules for systematic translation of any diagram into sentences in English</a:t>
            </a:r>
          </a:p>
          <a:p>
            <a:r>
              <a:rPr lang="en-US" smtClean="0"/>
              <a:t>Formal semantics</a:t>
            </a:r>
          </a:p>
          <a:p>
            <a:pPr lvl="1"/>
            <a:r>
              <a:rPr lang="en-US" smtClean="0"/>
              <a:t>Semantics in terms of a probability space on traces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21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143000"/>
          </a:xfrm>
        </p:spPr>
        <p:txBody>
          <a:bodyPr/>
          <a:lstStyle/>
          <a:p>
            <a:pPr algn="l"/>
            <a:r>
              <a:rPr lang="en-GB" smtClean="0"/>
              <a:t>Example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Elements</a:t>
            </a:r>
          </a:p>
          <a:p>
            <a:pPr lvl="1"/>
            <a:r>
              <a:rPr lang="en-US" sz="1800" i="1" smtClean="0"/>
              <a:t>Computer virus</a:t>
            </a:r>
            <a:r>
              <a:rPr lang="en-US" sz="1800" smtClean="0"/>
              <a:t> </a:t>
            </a:r>
            <a:r>
              <a:rPr lang="en-US" sz="1800" b="1" smtClean="0"/>
              <a:t>is a non-human threat</a:t>
            </a:r>
            <a:r>
              <a:rPr lang="en-US" sz="1800" smtClean="0"/>
              <a:t>.</a:t>
            </a:r>
          </a:p>
          <a:p>
            <a:pPr lvl="1"/>
            <a:r>
              <a:rPr lang="en-US" sz="1800" i="1" smtClean="0"/>
              <a:t>Virus protection not up to date</a:t>
            </a:r>
            <a:r>
              <a:rPr lang="en-US" sz="1800" smtClean="0"/>
              <a:t> </a:t>
            </a:r>
            <a:r>
              <a:rPr lang="en-US" sz="1800" b="1" smtClean="0"/>
              <a:t>is a vulnerability</a:t>
            </a:r>
            <a:r>
              <a:rPr lang="en-US" sz="1800" smtClean="0"/>
              <a:t>.</a:t>
            </a:r>
          </a:p>
          <a:p>
            <a:pPr lvl="1"/>
            <a:r>
              <a:rPr lang="en-US" sz="1800" b="1" smtClean="0"/>
              <a:t>Threat scenario</a:t>
            </a:r>
            <a:r>
              <a:rPr lang="en-US" sz="1800" smtClean="0"/>
              <a:t> </a:t>
            </a:r>
            <a:r>
              <a:rPr lang="en-US" sz="1800" i="1" smtClean="0"/>
              <a:t>Server is infected by computer virus</a:t>
            </a:r>
            <a:r>
              <a:rPr lang="en-US" sz="1800" smtClean="0"/>
              <a:t> </a:t>
            </a:r>
            <a:r>
              <a:rPr lang="en-US" sz="1800" b="1" smtClean="0"/>
              <a:t>occurs with likelihood</a:t>
            </a:r>
            <a:r>
              <a:rPr lang="en-US" sz="1800" smtClean="0"/>
              <a:t> </a:t>
            </a:r>
            <a:r>
              <a:rPr lang="en-US" sz="1800" i="1" smtClean="0"/>
              <a:t>possible</a:t>
            </a:r>
            <a:r>
              <a:rPr lang="en-US" sz="1800" smtClean="0"/>
              <a:t>.</a:t>
            </a:r>
          </a:p>
          <a:p>
            <a:pPr lvl="1"/>
            <a:r>
              <a:rPr lang="en-US" sz="1800" b="1" smtClean="0"/>
              <a:t>Unwanted incident</a:t>
            </a:r>
            <a:r>
              <a:rPr lang="en-US" sz="1800" smtClean="0"/>
              <a:t> </a:t>
            </a:r>
            <a:r>
              <a:rPr lang="en-US" sz="1800" i="1" smtClean="0"/>
              <a:t>Server goes down</a:t>
            </a:r>
            <a:r>
              <a:rPr lang="en-US" sz="1800" smtClean="0"/>
              <a:t> </a:t>
            </a:r>
            <a:r>
              <a:rPr lang="en-US" sz="1800" b="1" smtClean="0"/>
              <a:t>occurs with likelihood</a:t>
            </a:r>
            <a:r>
              <a:rPr lang="en-US" sz="1800" smtClean="0"/>
              <a:t> </a:t>
            </a:r>
            <a:r>
              <a:rPr lang="en-US" sz="1800" i="1" smtClean="0"/>
              <a:t>unlikely</a:t>
            </a:r>
            <a:r>
              <a:rPr lang="en-US" sz="1800" smtClean="0"/>
              <a:t>.</a:t>
            </a:r>
          </a:p>
          <a:p>
            <a:pPr lvl="1"/>
            <a:r>
              <a:rPr lang="en-US" sz="1800" i="1" smtClean="0"/>
              <a:t>Availability of server</a:t>
            </a:r>
            <a:r>
              <a:rPr lang="en-US" sz="1800" smtClean="0"/>
              <a:t> </a:t>
            </a:r>
            <a:r>
              <a:rPr lang="en-US" sz="1800" b="1" smtClean="0"/>
              <a:t>is an asset</a:t>
            </a:r>
            <a:r>
              <a:rPr lang="en-US" sz="1800" smtClean="0"/>
              <a:t>.</a:t>
            </a:r>
          </a:p>
          <a:p>
            <a:r>
              <a:rPr lang="en-US" sz="2000" smtClean="0"/>
              <a:t>Relations</a:t>
            </a:r>
          </a:p>
          <a:p>
            <a:pPr lvl="1"/>
            <a:r>
              <a:rPr lang="en-US" sz="1800" i="1" smtClean="0"/>
              <a:t>Computer virus</a:t>
            </a:r>
            <a:r>
              <a:rPr lang="en-US" sz="1800" smtClean="0"/>
              <a:t> </a:t>
            </a:r>
            <a:r>
              <a:rPr lang="en-US" sz="1800" b="1" smtClean="0"/>
              <a:t>exploits vulnerability</a:t>
            </a:r>
            <a:r>
              <a:rPr lang="en-US" sz="1800" smtClean="0"/>
              <a:t> </a:t>
            </a:r>
            <a:r>
              <a:rPr lang="en-US" sz="1800" i="1" smtClean="0"/>
              <a:t>Virus protection not up to date</a:t>
            </a:r>
            <a:r>
              <a:rPr lang="en-US" sz="1800" smtClean="0"/>
              <a:t> </a:t>
            </a:r>
            <a:r>
              <a:rPr lang="en-US" sz="1800" b="1" smtClean="0"/>
              <a:t>to initiate</a:t>
            </a:r>
            <a:r>
              <a:rPr lang="en-US" sz="1800" smtClean="0"/>
              <a:t> </a:t>
            </a:r>
            <a:r>
              <a:rPr lang="en-US" sz="1800" i="1" smtClean="0"/>
              <a:t>Server is infected by computer virus</a:t>
            </a:r>
            <a:r>
              <a:rPr lang="en-US" sz="1800" smtClean="0"/>
              <a:t> </a:t>
            </a:r>
            <a:r>
              <a:rPr lang="en-US" sz="1800" b="1" smtClean="0"/>
              <a:t>with undefined likelihood</a:t>
            </a:r>
            <a:r>
              <a:rPr lang="en-US" sz="1800" smtClean="0"/>
              <a:t>.</a:t>
            </a:r>
          </a:p>
          <a:p>
            <a:pPr lvl="1"/>
            <a:r>
              <a:rPr lang="en-US" sz="1800" i="1" smtClean="0"/>
              <a:t>Server is infected by computer virus</a:t>
            </a:r>
            <a:r>
              <a:rPr lang="en-US" sz="1800" smtClean="0"/>
              <a:t> </a:t>
            </a:r>
            <a:r>
              <a:rPr lang="en-US" sz="1800" b="1" smtClean="0"/>
              <a:t>leads to</a:t>
            </a:r>
            <a:r>
              <a:rPr lang="en-US" sz="1800" smtClean="0"/>
              <a:t> </a:t>
            </a:r>
            <a:r>
              <a:rPr lang="en-US" sz="1800" i="1" smtClean="0"/>
              <a:t>Server goes down</a:t>
            </a:r>
            <a:r>
              <a:rPr lang="en-US" sz="1800" smtClean="0"/>
              <a:t> </a:t>
            </a:r>
            <a:r>
              <a:rPr lang="en-US" sz="1800" b="1" smtClean="0"/>
              <a:t>with conditional likelihood</a:t>
            </a:r>
            <a:r>
              <a:rPr lang="en-US" sz="1800" smtClean="0"/>
              <a:t> 0.2.</a:t>
            </a:r>
          </a:p>
          <a:p>
            <a:pPr lvl="1"/>
            <a:r>
              <a:rPr lang="en-US" sz="1800" i="1" smtClean="0"/>
              <a:t>Server goes down</a:t>
            </a:r>
            <a:r>
              <a:rPr lang="en-US" sz="1800" smtClean="0"/>
              <a:t> </a:t>
            </a:r>
            <a:r>
              <a:rPr lang="en-US" sz="1800" b="1" smtClean="0"/>
              <a:t>impacts</a:t>
            </a:r>
            <a:r>
              <a:rPr lang="en-US" sz="1800" smtClean="0"/>
              <a:t> </a:t>
            </a:r>
            <a:r>
              <a:rPr lang="en-US" sz="1800" i="1" smtClean="0"/>
              <a:t>Availability of server</a:t>
            </a:r>
            <a:r>
              <a:rPr lang="en-US" sz="1800" smtClean="0"/>
              <a:t> </a:t>
            </a:r>
            <a:r>
              <a:rPr lang="en-US" sz="1800" b="1" smtClean="0"/>
              <a:t>with consequence</a:t>
            </a:r>
            <a:r>
              <a:rPr lang="en-US" sz="1800" smtClean="0"/>
              <a:t> </a:t>
            </a:r>
            <a:r>
              <a:rPr lang="en-US" sz="1800" i="1" smtClean="0"/>
              <a:t>high</a:t>
            </a:r>
            <a:r>
              <a:rPr lang="en-US" sz="1800" smtClean="0"/>
              <a:t>.</a:t>
            </a:r>
            <a:endParaRPr lang="en-US" sz="1800" i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22</a:t>
            </a:fld>
            <a:endParaRPr lang="nb-NO"/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3109913" y="119063"/>
          <a:ext cx="5926137" cy="1844675"/>
        </p:xfrm>
        <a:graphic>
          <a:graphicData uri="http://schemas.openxmlformats.org/presentationml/2006/ole">
            <p:oleObj spid="_x0000_s31747" name="Visio" r:id="rId3" imgW="5529730" imgH="170156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Calculus for Likelihood Reasoning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r>
              <a:rPr lang="en-GB" sz="2800" smtClean="0"/>
              <a:t>Relation</a:t>
            </a:r>
          </a:p>
          <a:p>
            <a:endParaRPr lang="en-GB" sz="2800" smtClean="0"/>
          </a:p>
          <a:p>
            <a:endParaRPr lang="en-GB" sz="2800" smtClean="0"/>
          </a:p>
          <a:p>
            <a:r>
              <a:rPr lang="en-GB" sz="2800" smtClean="0"/>
              <a:t>Mutually exclusive vertices</a:t>
            </a:r>
          </a:p>
          <a:p>
            <a:endParaRPr lang="en-GB" sz="2800" smtClean="0"/>
          </a:p>
          <a:p>
            <a:endParaRPr lang="en-GB" sz="2800" smtClean="0"/>
          </a:p>
          <a:p>
            <a:r>
              <a:rPr lang="en-GB" sz="2800" smtClean="0"/>
              <a:t>Statistically independent vertices</a:t>
            </a:r>
            <a:endParaRPr lang="en-GB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23</a:t>
            </a:fld>
            <a:endParaRPr lang="nb-N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2173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2235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150197"/>
            <a:ext cx="33845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Guidelines for Consistency Checking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24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5031"/>
            <a:ext cx="80248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Tool Support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The CORAS tool is a diagram editor</a:t>
            </a:r>
          </a:p>
          <a:p>
            <a:r>
              <a:rPr lang="en-US" smtClean="0"/>
              <a:t>Supports all kinds of CORAS diagrams</a:t>
            </a:r>
          </a:p>
          <a:p>
            <a:r>
              <a:rPr lang="en-US" smtClean="0"/>
              <a:t>Suited for on-the-fly modeling during workshops</a:t>
            </a:r>
          </a:p>
          <a:p>
            <a:r>
              <a:rPr lang="en-US" smtClean="0"/>
              <a:t>Ensures syntactic correctness</a:t>
            </a:r>
          </a:p>
          <a:p>
            <a:r>
              <a:rPr lang="en-US" smtClean="0"/>
              <a:t>May be used during all the steps of a risk analysis</a:t>
            </a:r>
          </a:p>
          <a:p>
            <a:pPr lvl="1"/>
            <a:r>
              <a:rPr lang="en-US" smtClean="0"/>
              <a:t>Documents input to the various tasks</a:t>
            </a:r>
          </a:p>
          <a:p>
            <a:pPr lvl="1"/>
            <a:r>
              <a:rPr lang="en-US" smtClean="0"/>
              <a:t>Selection and structuring of information during tasks</a:t>
            </a:r>
          </a:p>
          <a:p>
            <a:pPr lvl="1"/>
            <a:r>
              <a:rPr lang="en-US" smtClean="0"/>
              <a:t>Documentation of analysis results</a:t>
            </a:r>
          </a:p>
          <a:p>
            <a:r>
              <a:rPr lang="en-US" smtClean="0"/>
              <a:t>Download: </a:t>
            </a:r>
            <a:r>
              <a:rPr lang="en-US" smtClean="0">
                <a:hlinkClick r:id="rId2"/>
              </a:rPr>
              <a:t>http://coras.sourceforge.net/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25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n-GB" smtClean="0"/>
              <a:t>Screenshot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26</a:t>
            </a:fld>
            <a:endParaRPr lang="nb-NO"/>
          </a:p>
        </p:txBody>
      </p:sp>
      <p:pic>
        <p:nvPicPr>
          <p:cNvPr id="6" name="Picture 2" descr="P:\KST\seminarer\seminar_risk\t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1210668"/>
            <a:ext cx="7261225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395663" y="548680"/>
            <a:ext cx="183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6600"/>
                </a:solidFill>
              </a:rPr>
              <a:t>Pull-down menu</a:t>
            </a:r>
          </a:p>
        </p:txBody>
      </p:sp>
      <p:cxnSp>
        <p:nvCxnSpPr>
          <p:cNvPr id="8" name="Straight Arrow Connector 6"/>
          <p:cNvCxnSpPr>
            <a:cxnSpLocks noChangeShapeType="1"/>
            <a:stCxn id="7" idx="2"/>
          </p:cNvCxnSpPr>
          <p:nvPr/>
        </p:nvCxnSpPr>
        <p:spPr bwMode="auto">
          <a:xfrm rot="5400000">
            <a:off x="3288507" y="589161"/>
            <a:ext cx="696912" cy="1355725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9375" y="2672755"/>
            <a:ext cx="90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6600"/>
                </a:solidFill>
              </a:rPr>
              <a:t>Palette</a:t>
            </a:r>
          </a:p>
        </p:txBody>
      </p:sp>
      <p:cxnSp>
        <p:nvCxnSpPr>
          <p:cNvPr id="10" name="Straight Arrow Connector 11"/>
          <p:cNvCxnSpPr>
            <a:cxnSpLocks noChangeShapeType="1"/>
            <a:stCxn id="9" idx="3"/>
          </p:cNvCxnSpPr>
          <p:nvPr/>
        </p:nvCxnSpPr>
        <p:spPr bwMode="auto">
          <a:xfrm>
            <a:off x="981075" y="2856905"/>
            <a:ext cx="301625" cy="147638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810250" y="701080"/>
            <a:ext cx="100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6600"/>
                </a:solidFill>
              </a:rPr>
              <a:t>Tool bar</a:t>
            </a:r>
          </a:p>
        </p:txBody>
      </p:sp>
      <p:cxnSp>
        <p:nvCxnSpPr>
          <p:cNvPr id="12" name="Straight Arrow Connector 14"/>
          <p:cNvCxnSpPr>
            <a:cxnSpLocks noChangeShapeType="1"/>
            <a:stCxn id="11" idx="2"/>
          </p:cNvCxnSpPr>
          <p:nvPr/>
        </p:nvCxnSpPr>
        <p:spPr bwMode="auto">
          <a:xfrm rot="5400000">
            <a:off x="5287170" y="849511"/>
            <a:ext cx="804862" cy="1247775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8201025" y="2898180"/>
            <a:ext cx="91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6600"/>
                </a:solidFill>
              </a:rPr>
              <a:t>Outline</a:t>
            </a:r>
          </a:p>
        </p:txBody>
      </p:sp>
      <p:cxnSp>
        <p:nvCxnSpPr>
          <p:cNvPr id="14" name="Straight Arrow Connector 20"/>
          <p:cNvCxnSpPr>
            <a:cxnSpLocks noChangeShapeType="1"/>
            <a:stCxn id="13" idx="2"/>
          </p:cNvCxnSpPr>
          <p:nvPr/>
        </p:nvCxnSpPr>
        <p:spPr bwMode="auto">
          <a:xfrm rot="5400000">
            <a:off x="8020050" y="3180755"/>
            <a:ext cx="554038" cy="725488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65088" y="3488730"/>
            <a:ext cx="968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6600"/>
                </a:solidFill>
              </a:rPr>
              <a:t>Canvas</a:t>
            </a:r>
          </a:p>
        </p:txBody>
      </p:sp>
      <p:cxnSp>
        <p:nvCxnSpPr>
          <p:cNvPr id="16" name="Straight Arrow Connector 23"/>
          <p:cNvCxnSpPr>
            <a:cxnSpLocks noChangeShapeType="1"/>
            <a:stCxn id="15" idx="3"/>
          </p:cNvCxnSpPr>
          <p:nvPr/>
        </p:nvCxnSpPr>
        <p:spPr bwMode="auto">
          <a:xfrm>
            <a:off x="1033463" y="3672880"/>
            <a:ext cx="2255837" cy="560388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115888" y="5327055"/>
            <a:ext cx="1273175" cy="646113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6600"/>
                </a:solidFill>
              </a:rPr>
              <a:t>Properties window</a:t>
            </a:r>
          </a:p>
        </p:txBody>
      </p:sp>
      <p:cxnSp>
        <p:nvCxnSpPr>
          <p:cNvPr id="18" name="Straight Arrow Connector 30"/>
          <p:cNvCxnSpPr>
            <a:cxnSpLocks noChangeShapeType="1"/>
            <a:stCxn id="17" idx="3"/>
          </p:cNvCxnSpPr>
          <p:nvPr/>
        </p:nvCxnSpPr>
        <p:spPr bwMode="auto">
          <a:xfrm>
            <a:off x="1389063" y="5650905"/>
            <a:ext cx="547687" cy="150813"/>
          </a:xfrm>
          <a:prstGeom prst="straightConnector1">
            <a:avLst/>
          </a:prstGeom>
          <a:noFill/>
          <a:ln w="19050" algn="ctr">
            <a:solidFill>
              <a:srgbClr val="CC66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Criticism</a:t>
            </a:r>
            <a:r>
              <a:rPr lang="nb-NO" dirty="0" smtClean="0"/>
              <a:t> from system </a:t>
            </a:r>
            <a:r>
              <a:rPr lang="nb-NO" dirty="0" err="1" smtClean="0"/>
              <a:t>developers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CORAS </a:t>
            </a:r>
            <a:r>
              <a:rPr lang="nb-NO" dirty="0" err="1" smtClean="0"/>
              <a:t>language</a:t>
            </a:r>
            <a:r>
              <a:rPr lang="nb-NO" dirty="0" smtClean="0"/>
              <a:t> is </a:t>
            </a:r>
            <a:r>
              <a:rPr lang="nb-NO" dirty="0" err="1" smtClean="0"/>
              <a:t>too</a:t>
            </a:r>
            <a:r>
              <a:rPr lang="nb-NO" dirty="0" smtClean="0"/>
              <a:t> </a:t>
            </a:r>
            <a:r>
              <a:rPr lang="nb-NO" dirty="0" err="1" smtClean="0"/>
              <a:t>simplistic</a:t>
            </a:r>
            <a:endParaRPr lang="nb-NO" dirty="0" smtClean="0"/>
          </a:p>
          <a:p>
            <a:r>
              <a:rPr lang="nb-NO" dirty="0" smtClean="0"/>
              <a:t>It is </a:t>
            </a:r>
            <a:r>
              <a:rPr lang="nb-NO" dirty="0" err="1" smtClean="0"/>
              <a:t>too</a:t>
            </a:r>
            <a:r>
              <a:rPr lang="nb-NO" dirty="0" smtClean="0"/>
              <a:t> </a:t>
            </a:r>
            <a:r>
              <a:rPr lang="nb-NO" dirty="0" err="1" smtClean="0"/>
              <a:t>cumbersome</a:t>
            </a:r>
            <a:r>
              <a:rPr lang="nb-NO" dirty="0" smtClean="0"/>
              <a:t> to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graphical</a:t>
            </a:r>
            <a:r>
              <a:rPr lang="nb-NO" dirty="0" smtClean="0"/>
              <a:t> </a:t>
            </a:r>
            <a:r>
              <a:rPr lang="nb-NO" dirty="0" err="1" smtClean="0"/>
              <a:t>icons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27</a:t>
            </a:fld>
            <a:endParaRPr lang="nb-NO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Criticism</a:t>
            </a:r>
            <a:r>
              <a:rPr lang="nb-NO" dirty="0" smtClean="0"/>
              <a:t> from risk </a:t>
            </a:r>
            <a:r>
              <a:rPr lang="nb-NO" dirty="0" err="1" smtClean="0"/>
              <a:t>analysts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What’s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CORAS </a:t>
            </a:r>
            <a:r>
              <a:rPr lang="nb-NO" dirty="0" err="1" smtClean="0"/>
              <a:t>language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have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similar</a:t>
            </a:r>
            <a:r>
              <a:rPr lang="nb-NO" dirty="0" smtClean="0"/>
              <a:t> for </a:t>
            </a:r>
            <a:r>
              <a:rPr lang="nb-NO" dirty="0" err="1" smtClean="0"/>
              <a:t>years</a:t>
            </a:r>
            <a:r>
              <a:rPr lang="nb-NO" dirty="0" smtClean="0"/>
              <a:t>, </a:t>
            </a:r>
            <a:r>
              <a:rPr lang="nb-NO" dirty="0" err="1" smtClean="0"/>
              <a:t>namely</a:t>
            </a:r>
            <a:r>
              <a:rPr lang="nb-NO" dirty="0" smtClean="0"/>
              <a:t> VISIO!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28</a:t>
            </a:fld>
            <a:endParaRPr lang="nb-NO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II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Discuss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statements</a:t>
            </a:r>
            <a:r>
              <a:rPr lang="nb-NO" dirty="0" smtClean="0"/>
              <a:t> </a:t>
            </a:r>
            <a:r>
              <a:rPr lang="nb-NO" dirty="0" err="1" smtClean="0"/>
              <a:t>made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critics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Argue</a:t>
            </a:r>
            <a:r>
              <a:rPr lang="nb-NO" dirty="0" smtClean="0"/>
              <a:t>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critics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wrong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29</a:t>
            </a:fld>
            <a:endParaRPr 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Part I	Introduction – Risk management 		and the CORAS approach</a:t>
            </a:r>
          </a:p>
          <a:p>
            <a:r>
              <a:rPr lang="en-GB" smtClean="0"/>
              <a:t>Part II	Example-driven walkthrough of 		the CORAS method</a:t>
            </a:r>
          </a:p>
          <a:p>
            <a:r>
              <a:rPr lang="en-GB" smtClean="0"/>
              <a:t>Part III	</a:t>
            </a:r>
            <a:r>
              <a:rPr lang="en-US" smtClean="0"/>
              <a:t>Change Management</a:t>
            </a:r>
            <a:endParaRPr lang="en-GB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Further Reading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Book:</a:t>
            </a:r>
          </a:p>
          <a:p>
            <a:pPr lvl="1"/>
            <a:r>
              <a:rPr lang="en-US" smtClean="0">
                <a:hlinkClick r:id="rId2"/>
              </a:rPr>
              <a:t>www.springer.com/computer/swe/book/978-3-642-12322-1</a:t>
            </a:r>
            <a:endParaRPr lang="en-US" smtClean="0"/>
          </a:p>
          <a:p>
            <a:pPr lvl="1"/>
            <a:r>
              <a:rPr lang="en-US" smtClean="0"/>
              <a:t>Some chapters may be downloaded for free, including Chapter 3 which gives a Guided Tour of CORAS</a:t>
            </a:r>
          </a:p>
          <a:p>
            <a:r>
              <a:rPr lang="en-US" smtClean="0"/>
              <a:t>Tool: </a:t>
            </a:r>
          </a:p>
          <a:p>
            <a:pPr lvl="1"/>
            <a:r>
              <a:rPr lang="en-US" smtClean="0">
                <a:hlinkClick r:id="rId3"/>
              </a:rPr>
              <a:t>http://coras.sourceforge.net/</a:t>
            </a:r>
            <a:endParaRPr lang="en-US" smtClean="0"/>
          </a:p>
          <a:p>
            <a:pPr lvl="1"/>
            <a:r>
              <a:rPr lang="en-US" smtClean="0"/>
              <a:t>Open source</a:t>
            </a:r>
          </a:p>
          <a:p>
            <a:r>
              <a:rPr lang="en-US" smtClean="0"/>
              <a:t>Formal semantics:</a:t>
            </a:r>
          </a:p>
          <a:p>
            <a:pPr lvl="1"/>
            <a:r>
              <a:rPr lang="en-US" smtClean="0"/>
              <a:t>Gyrd Brændeland, Atle Refsdal, Ketil Stølen. Modular analysis and </a:t>
            </a:r>
            <a:r>
              <a:rPr lang="en-US" err="1" smtClean="0"/>
              <a:t>modelling</a:t>
            </a:r>
            <a:r>
              <a:rPr lang="en-US" smtClean="0"/>
              <a:t> of risk scenarios with dependencies. Journal of Systems and Software, volume 83, pages 1995-2013, Elsevier, 2010.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30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Part I: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Risk Management and the CORAS Approach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 of Part I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What is risk?</a:t>
            </a:r>
          </a:p>
          <a:p>
            <a:r>
              <a:rPr lang="en-US" smtClean="0"/>
              <a:t>What is risk management?</a:t>
            </a:r>
          </a:p>
          <a:p>
            <a:r>
              <a:rPr lang="en-US" smtClean="0"/>
              <a:t>Central terms</a:t>
            </a:r>
          </a:p>
          <a:p>
            <a:r>
              <a:rPr lang="en-US" smtClean="0"/>
              <a:t>What is CORAS?</a:t>
            </a:r>
          </a:p>
          <a:p>
            <a:r>
              <a:rPr lang="en-US" smtClean="0"/>
              <a:t>Main concepts</a:t>
            </a:r>
          </a:p>
          <a:p>
            <a:r>
              <a:rPr lang="en-US" smtClean="0"/>
              <a:t>The CORAS process</a:t>
            </a:r>
          </a:p>
          <a:p>
            <a:r>
              <a:rPr lang="en-US" smtClean="0"/>
              <a:t>Risk modeling</a:t>
            </a:r>
          </a:p>
          <a:p>
            <a:r>
              <a:rPr lang="en-US" smtClean="0"/>
              <a:t>Semantics</a:t>
            </a:r>
          </a:p>
          <a:p>
            <a:r>
              <a:rPr lang="en-US" smtClean="0"/>
              <a:t>Likelihood reasoning</a:t>
            </a:r>
          </a:p>
          <a:p>
            <a:r>
              <a:rPr lang="en-US" smtClean="0"/>
              <a:t>The CORAS tool</a:t>
            </a:r>
          </a:p>
          <a:p>
            <a:r>
              <a:rPr lang="en-US" smtClean="0"/>
              <a:t>Further reading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Risk?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Many kinds of risk</a:t>
            </a:r>
          </a:p>
          <a:p>
            <a:pPr lvl="1"/>
            <a:r>
              <a:rPr lang="en-US" smtClean="0"/>
              <a:t>Contractual risk</a:t>
            </a:r>
          </a:p>
          <a:p>
            <a:pPr lvl="1"/>
            <a:r>
              <a:rPr lang="en-US" smtClean="0"/>
              <a:t>Economic risk </a:t>
            </a:r>
          </a:p>
          <a:p>
            <a:pPr lvl="1"/>
            <a:r>
              <a:rPr lang="en-US" smtClean="0"/>
              <a:t>Operational risk </a:t>
            </a:r>
          </a:p>
          <a:p>
            <a:pPr lvl="1"/>
            <a:r>
              <a:rPr lang="en-US" smtClean="0"/>
              <a:t>Environmental risk</a:t>
            </a:r>
          </a:p>
          <a:p>
            <a:pPr lvl="1"/>
            <a:r>
              <a:rPr lang="en-US" smtClean="0"/>
              <a:t>Health risk</a:t>
            </a:r>
          </a:p>
          <a:p>
            <a:pPr lvl="1"/>
            <a:r>
              <a:rPr lang="en-US" smtClean="0"/>
              <a:t>Political risk</a:t>
            </a:r>
          </a:p>
          <a:p>
            <a:pPr lvl="1"/>
            <a:r>
              <a:rPr lang="en-US" smtClean="0"/>
              <a:t>Legal risk</a:t>
            </a:r>
          </a:p>
          <a:p>
            <a:pPr lvl="1"/>
            <a:r>
              <a:rPr lang="en-US" smtClean="0"/>
              <a:t>Security risk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Definition of risk from ISO 31000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Risk: </a:t>
            </a:r>
            <a:r>
              <a:rPr lang="en-US" smtClean="0"/>
              <a:t>Effect of uncertainty on objectives</a:t>
            </a:r>
          </a:p>
          <a:p>
            <a:pPr lvl="1">
              <a:defRPr/>
            </a:pPr>
            <a:r>
              <a:rPr lang="en-US" sz="1800" smtClean="0"/>
              <a:t>NOTE 1 An effect is a deviation from the expected — positive and/or negative</a:t>
            </a:r>
          </a:p>
          <a:p>
            <a:pPr lvl="1">
              <a:defRPr/>
            </a:pPr>
            <a:r>
              <a:rPr lang="en-US" sz="1800" smtClean="0"/>
              <a:t>NOTE 2 Objectives can have different aspects (such as financial, health and safety, and environmental goals) and can apply at different levels (such as strategic, organization-wide, project, product and process)</a:t>
            </a:r>
          </a:p>
          <a:p>
            <a:pPr lvl="1">
              <a:defRPr/>
            </a:pPr>
            <a:r>
              <a:rPr lang="en-US" sz="1800" smtClean="0"/>
              <a:t>NOTE 3 Risk is often characterized by reference to potential </a:t>
            </a:r>
            <a:r>
              <a:rPr lang="en-US" sz="1800" b="1" smtClean="0"/>
              <a:t>events</a:t>
            </a:r>
            <a:r>
              <a:rPr lang="en-US" sz="1800" smtClean="0"/>
              <a:t> and </a:t>
            </a:r>
            <a:r>
              <a:rPr lang="en-US" sz="1800" b="1" smtClean="0"/>
              <a:t>consequences</a:t>
            </a:r>
            <a:r>
              <a:rPr lang="en-US" sz="1800" smtClean="0"/>
              <a:t>, or a combination of these</a:t>
            </a:r>
          </a:p>
          <a:p>
            <a:pPr lvl="1">
              <a:defRPr/>
            </a:pPr>
            <a:r>
              <a:rPr lang="en-US" sz="1800" smtClean="0"/>
              <a:t>NOTE 4 Risk is often expressed in terms of a combination of the consequences of an event (including changes in circumstances) and the associated </a:t>
            </a:r>
            <a:r>
              <a:rPr lang="en-US" sz="1800" b="1" smtClean="0"/>
              <a:t>likelihood</a:t>
            </a:r>
            <a:r>
              <a:rPr lang="en-US" sz="1800" smtClean="0"/>
              <a:t> of occurrence</a:t>
            </a:r>
          </a:p>
          <a:p>
            <a:pPr lvl="1">
              <a:defRPr/>
            </a:pPr>
            <a:r>
              <a:rPr lang="en-US" sz="1800" smtClean="0"/>
              <a:t>NOTE 5 Uncertainty is the state, even partial, of deficiency of information related to, understanding or knowledge of an event, its consequence, or likelihood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Risk Management?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r>
              <a:rPr lang="en-GB" sz="2400" b="1" smtClean="0"/>
              <a:t>Risk management:</a:t>
            </a:r>
            <a:r>
              <a:rPr lang="en-GB" sz="2400" smtClean="0"/>
              <a:t> Coordinated activities to direct and control an organization with regard to </a:t>
            </a:r>
            <a:r>
              <a:rPr lang="en-GB" sz="2400" b="1" smtClean="0"/>
              <a:t>risk</a:t>
            </a:r>
          </a:p>
          <a:p>
            <a:pPr>
              <a:buNone/>
            </a:pPr>
            <a:r>
              <a:rPr lang="en-GB" sz="2400" b="1" smtClean="0"/>
              <a:t>	</a:t>
            </a:r>
            <a:r>
              <a:rPr lang="en-GB" sz="2400" smtClean="0"/>
              <a:t>[ISO 31000:2009]</a:t>
            </a:r>
            <a:endParaRPr lang="en-GB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8</a:t>
            </a:fld>
            <a:endParaRPr lang="nb-NO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09932" y="1556792"/>
          <a:ext cx="4089325" cy="4392488"/>
        </p:xfrm>
        <a:graphic>
          <a:graphicData uri="http://schemas.openxmlformats.org/presentationml/2006/ole">
            <p:oleObj spid="_x0000_s1026" name="Visio" r:id="rId3" imgW="3637824" imgH="390778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Risk Analysis Involves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smtClean="0"/>
              <a:t>Determining what can happen, why and how</a:t>
            </a:r>
          </a:p>
          <a:p>
            <a:r>
              <a:rPr lang="en-US" sz="2400" smtClean="0"/>
              <a:t>Systematic use of available information to determine the level of risk</a:t>
            </a:r>
          </a:p>
          <a:p>
            <a:r>
              <a:rPr lang="en-US" sz="2400" smtClean="0"/>
              <a:t>Prioritization by comparing the level of risk against predetermined criteria</a:t>
            </a:r>
          </a:p>
          <a:p>
            <a:r>
              <a:rPr lang="en-US" sz="2400" smtClean="0"/>
              <a:t>Selection and implementation of appropriate options for dealing with risk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9</a:t>
            </a:fld>
            <a:endParaRPr lang="nb-NO"/>
          </a:p>
        </p:txBody>
      </p:sp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4510088" y="1557338"/>
          <a:ext cx="4089400" cy="4392612"/>
        </p:xfrm>
        <a:graphic>
          <a:graphicData uri="http://schemas.openxmlformats.org/presentationml/2006/ole">
            <p:oleObj spid="_x0000_s3075" name="Visio" r:id="rId3" imgW="3637824" imgH="3907786" progId="Visio.Drawing.11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076056" y="1484784"/>
            <a:ext cx="2952328" cy="4536504"/>
          </a:xfrm>
          <a:prstGeom prst="round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CORAS</Template>
  <TotalTime>1018</TotalTime>
  <Words>1155</Words>
  <Application>Microsoft Office PowerPoint</Application>
  <PresentationFormat>On-screen Show (4:3)</PresentationFormat>
  <Paragraphs>270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CORAS</vt:lpstr>
      <vt:lpstr>Visio</vt:lpstr>
      <vt:lpstr>Picture</vt:lpstr>
      <vt:lpstr>Model-Driven Risk Analysis The CORAS Approach</vt:lpstr>
      <vt:lpstr>Acknowledgments</vt:lpstr>
      <vt:lpstr>Overview</vt:lpstr>
      <vt:lpstr>Part I: Introduction</vt:lpstr>
      <vt:lpstr>Overview of Part I</vt:lpstr>
      <vt:lpstr>What is Risk?</vt:lpstr>
      <vt:lpstr>Definition of risk from ISO 31000</vt:lpstr>
      <vt:lpstr>What is Risk Management?</vt:lpstr>
      <vt:lpstr>Risk Analysis Involves</vt:lpstr>
      <vt:lpstr>Terms</vt:lpstr>
      <vt:lpstr>Terms</vt:lpstr>
      <vt:lpstr>Risk Analysis Using CORAS</vt:lpstr>
      <vt:lpstr>Overview</vt:lpstr>
      <vt:lpstr>What is CORAS?</vt:lpstr>
      <vt:lpstr>Main Concepts</vt:lpstr>
      <vt:lpstr>Definitions</vt:lpstr>
      <vt:lpstr>Exercise I</vt:lpstr>
      <vt:lpstr>Process of Eight Steps</vt:lpstr>
      <vt:lpstr>Risk Modeling</vt:lpstr>
      <vt:lpstr>Example: Threat Diagram</vt:lpstr>
      <vt:lpstr>Semantics</vt:lpstr>
      <vt:lpstr>Example</vt:lpstr>
      <vt:lpstr>Calculus for Likelihood Reasoning</vt:lpstr>
      <vt:lpstr>Guidelines for Consistency Checking</vt:lpstr>
      <vt:lpstr>Tool Support</vt:lpstr>
      <vt:lpstr>Screenshot</vt:lpstr>
      <vt:lpstr>Criticism from system developers</vt:lpstr>
      <vt:lpstr>Criticism from risk analysts</vt:lpstr>
      <vt:lpstr>Exercise II</vt:lpstr>
      <vt:lpstr>Further Reading</vt:lpstr>
    </vt:vector>
  </TitlesOfParts>
  <Company>SINTEF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msl</dc:creator>
  <cp:lastModifiedBy>Ketil Stolen</cp:lastModifiedBy>
  <cp:revision>171</cp:revision>
  <dcterms:created xsi:type="dcterms:W3CDTF">2011-03-31T09:25:47Z</dcterms:created>
  <dcterms:modified xsi:type="dcterms:W3CDTF">2011-08-28T14:52:00Z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458016897</vt:i4>
  </property>
  <property fmtid="{D5CDD505-2E9C-101B-9397-08002B2CF9AE}" pid="3" name="_NewReviewCycle">
    <vt:lpwstr/>
  </property>
  <property fmtid="{D5CDD505-2E9C-101B-9397-08002B2CF9AE}" pid="4" name="_EmailSubject">
    <vt:lpwstr>Slides for my tutorial at FOSAD'11</vt:lpwstr>
  </property>
  <property fmtid="{D5CDD505-2E9C-101B-9397-08002B2CF9AE}" pid="5" name="_AuthorEmail">
    <vt:lpwstr>Ketil.Stolen@sintef.no</vt:lpwstr>
  </property>
  <property fmtid="{D5CDD505-2E9C-101B-9397-08002B2CF9AE}" pid="6" name="_AuthorEmailDisplayName">
    <vt:lpwstr>Ketil Stølen</vt:lpwstr>
  </property>
  <property fmtid="{D5CDD505-2E9C-101B-9397-08002B2CF9AE}" pid="7" name="_PreviousAdHocReviewCycleID">
    <vt:i4>123639474</vt:i4>
  </property>
</Properties>
</file>