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1" r:id="rId3"/>
    <p:sldId id="257" r:id="rId4"/>
    <p:sldId id="260" r:id="rId5"/>
    <p:sldId id="269" r:id="rId6"/>
    <p:sldId id="270" r:id="rId7"/>
    <p:sldId id="261" r:id="rId8"/>
    <p:sldId id="272" r:id="rId9"/>
    <p:sldId id="262" r:id="rId10"/>
    <p:sldId id="271" r:id="rId11"/>
    <p:sldId id="263" r:id="rId12"/>
    <p:sldId id="291" r:id="rId13"/>
    <p:sldId id="290" r:id="rId14"/>
    <p:sldId id="273" r:id="rId15"/>
    <p:sldId id="277" r:id="rId16"/>
    <p:sldId id="292" r:id="rId17"/>
    <p:sldId id="293" r:id="rId18"/>
    <p:sldId id="268" r:id="rId19"/>
    <p:sldId id="279" r:id="rId20"/>
    <p:sldId id="280" r:id="rId21"/>
    <p:sldId id="264" r:id="rId22"/>
    <p:sldId id="295" r:id="rId23"/>
    <p:sldId id="287" r:id="rId24"/>
    <p:sldId id="296" r:id="rId25"/>
    <p:sldId id="288" r:id="rId26"/>
    <p:sldId id="294" r:id="rId27"/>
    <p:sldId id="265" r:id="rId28"/>
    <p:sldId id="258" r:id="rId29"/>
    <p:sldId id="259" r:id="rId30"/>
    <p:sldId id="266" r:id="rId31"/>
    <p:sldId id="282" r:id="rId32"/>
    <p:sldId id="297" r:id="rId33"/>
    <p:sldId id="267" r:id="rId34"/>
    <p:sldId id="298" r:id="rId35"/>
    <p:sldId id="299" r:id="rId36"/>
    <p:sldId id="300" r:id="rId37"/>
    <p:sldId id="289" r:id="rId38"/>
    <p:sldId id="281" r:id="rId39"/>
    <p:sldId id="285" r:id="rId40"/>
    <p:sldId id="302" r:id="rId41"/>
  </p:sldIdLst>
  <p:sldSz cx="9144000" cy="6858000" type="screen4x3"/>
  <p:notesSz cx="6669088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33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1CB98-A907-4C7A-AF19-7FFE535901AC}" type="datetimeFigureOut">
              <a:rPr lang="en-GB" smtClean="0"/>
              <a:pPr/>
              <a:t>29/08/2011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08C10-AC7D-4DFB-B3D1-98649496EF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20E4-D7FE-40B3-A903-17E1D7D9C9D9}" type="datetimeFigureOut">
              <a:rPr lang="nb-NO" smtClean="0"/>
              <a:pPr/>
              <a:t>2011-08-29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E468A-D710-481B-9B64-4DD7A41C478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C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4BD-493A-4E6E-BAA6-5A6CB91ECEFB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F6BC-219D-44EE-A9D0-55895BF02EA5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F8D6-BA86-43FC-84E4-D5BC88F0B327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D04-71BF-434E-BE5E-482A95F4427D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4402-2A20-4752-B7A9-71EC98B77B9A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C3E1-3ECF-4DE9-AEF0-42EDE6BA5C70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960-2DBE-43D2-8AA1-60FFAE7D9408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E49-60AC-478A-B3C4-568D4448D322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047-2B0A-46A2-A788-EB5BCE826338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79CB-4514-4826-BB6E-970C28C9F799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304-EE39-4E69-A4E0-9D50E51463DD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0CAF-996E-475A-AB98-58ED97A1A2C7}" type="datetime1">
              <a:rPr lang="nb-NO" smtClean="0"/>
              <a:pPr/>
              <a:t>2011-08-29</a:t>
            </a:fld>
            <a:endParaRPr lang="nb-NO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6517579"/>
            <a:ext cx="9143999" cy="34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6912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189EACE-CBCE-44EE-BD4B-F60CD403EB6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81056" y="6453336"/>
            <a:ext cx="95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CORAS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rgbClr val="CC66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rgbClr val="0099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CC66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II: Example-Driven Walkthrough of the CORAS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Ketil Stølen, SINTEF &amp; </a:t>
            </a:r>
            <a:r>
              <a:rPr lang="en-GB" dirty="0" err="1" smtClean="0"/>
              <a:t>UiO</a:t>
            </a:r>
            <a:endParaRPr lang="en-GB" dirty="0" smtClean="0"/>
          </a:p>
          <a:p>
            <a:r>
              <a:rPr lang="en-GB" dirty="0" smtClean="0"/>
              <a:t>FOSAD 2011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pic>
        <p:nvPicPr>
          <p:cNvPr id="6" name="Picture 5" descr="SINTEF_hovedlogo_bl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301208"/>
            <a:ext cx="3024336" cy="624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WP Archit"/>
          <p:cNvPicPr>
            <a:picLocks noChangeAspect="1" noChangeArrowheads="1"/>
          </p:cNvPicPr>
          <p:nvPr/>
        </p:nvPicPr>
        <p:blipFill>
          <a:blip r:embed="rId2" cstate="print"/>
          <a:srcRect r="805"/>
          <a:stretch>
            <a:fillRect/>
          </a:stretch>
        </p:blipFill>
        <p:spPr bwMode="auto">
          <a:xfrm>
            <a:off x="3528392" y="949260"/>
            <a:ext cx="5580112" cy="435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ATM Example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038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Customer presents the work environment of ATCOs</a:t>
            </a:r>
          </a:p>
          <a:p>
            <a:r>
              <a:rPr lang="en-US" dirty="0" smtClean="0"/>
              <a:t>Customer presents the desired focus</a:t>
            </a:r>
          </a:p>
          <a:p>
            <a:pPr lvl="1"/>
            <a:r>
              <a:rPr lang="en-US" dirty="0" smtClean="0"/>
              <a:t>Information provision</a:t>
            </a:r>
          </a:p>
          <a:p>
            <a:pPr lvl="1"/>
            <a:r>
              <a:rPr lang="en-US" dirty="0" smtClean="0"/>
              <a:t>Compliance with regulations</a:t>
            </a:r>
          </a:p>
          <a:p>
            <a:r>
              <a:rPr lang="en-US" dirty="0" smtClean="0"/>
              <a:t>Customer presents the desired focus</a:t>
            </a:r>
          </a:p>
          <a:p>
            <a:pPr lvl="1"/>
            <a:r>
              <a:rPr lang="en-US" dirty="0" smtClean="0"/>
              <a:t>Work processes at ACCs</a:t>
            </a:r>
          </a:p>
          <a:p>
            <a:pPr lvl="1"/>
            <a:r>
              <a:rPr lang="en-US" dirty="0" smtClean="0"/>
              <a:t>Arrival management</a:t>
            </a:r>
          </a:p>
          <a:p>
            <a:pPr lvl="1"/>
            <a:r>
              <a:rPr lang="en-US" dirty="0" smtClean="0"/>
              <a:t>ATCOs roles and responsibilities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Refining the Target Description Using Asset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Ensure common understanding of target including scope, focus and assets</a:t>
            </a:r>
          </a:p>
          <a:p>
            <a:r>
              <a:rPr lang="en-US" dirty="0" smtClean="0"/>
              <a:t>Face-to-face meeting</a:t>
            </a:r>
          </a:p>
          <a:p>
            <a:pPr lvl="1"/>
            <a:r>
              <a:rPr lang="en-US" dirty="0" smtClean="0"/>
              <a:t>Analysis team presents the target</a:t>
            </a:r>
          </a:p>
          <a:p>
            <a:pPr lvl="1"/>
            <a:r>
              <a:rPr lang="en-US" dirty="0" smtClean="0"/>
              <a:t>Asset identification</a:t>
            </a:r>
          </a:p>
          <a:p>
            <a:pPr lvl="1"/>
            <a:r>
              <a:rPr lang="en-US" dirty="0" smtClean="0"/>
              <a:t>High-level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Description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target description</a:t>
            </a:r>
            <a:r>
              <a:rPr lang="en-US" dirty="0" smtClean="0"/>
              <a:t> is the documentation of all the information that serves as the input to and the basis for a risk 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12</a:t>
            </a:fld>
            <a:endParaRPr lang="nb-NO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259632" y="2852936"/>
          <a:ext cx="6408712" cy="3561012"/>
        </p:xfrm>
        <a:graphic>
          <a:graphicData uri="http://schemas.openxmlformats.org/presentationml/2006/ole">
            <p:oleObj spid="_x0000_s93186" name="Visio" r:id="rId3" imgW="4024786" imgH="224217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Description - Definitions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Asset:</a:t>
            </a:r>
            <a:r>
              <a:rPr lang="en-US" sz="1600" dirty="0" smtClean="0"/>
              <a:t> Something to which a party assigns value and hence for which the party requires protection</a:t>
            </a:r>
          </a:p>
          <a:p>
            <a:r>
              <a:rPr lang="en-US" sz="1600" b="1" dirty="0" smtClean="0"/>
              <a:t>Assumption:</a:t>
            </a:r>
            <a:r>
              <a:rPr lang="en-US" sz="1600" dirty="0" smtClean="0"/>
              <a:t> Something we take as granted or accept as true (although it may not be so)</a:t>
            </a:r>
          </a:p>
          <a:p>
            <a:r>
              <a:rPr lang="en-US" sz="1600" b="1" dirty="0" smtClean="0"/>
              <a:t>Context of analysis:</a:t>
            </a:r>
            <a:r>
              <a:rPr lang="en-US" sz="1600" dirty="0" smtClean="0"/>
              <a:t> The premises for and the background of a risk analysis. This includes the purposes of the analysis and to whom the analysis is addressed</a:t>
            </a:r>
          </a:p>
          <a:p>
            <a:r>
              <a:rPr lang="en-US" sz="1600" b="1" dirty="0" smtClean="0"/>
              <a:t>Environment of target:</a:t>
            </a:r>
            <a:r>
              <a:rPr lang="en-US" sz="1600" dirty="0" smtClean="0"/>
              <a:t> The surrounding things of relevance that may affect or interact with the target; in the most general case, the rest of the world</a:t>
            </a:r>
          </a:p>
          <a:p>
            <a:r>
              <a:rPr lang="en-US" sz="1600" b="1" dirty="0" smtClean="0"/>
              <a:t>Focus of analysis:</a:t>
            </a:r>
            <a:r>
              <a:rPr lang="en-US" sz="1600" dirty="0" smtClean="0"/>
              <a:t> The main issue or central area of attention in a risk analysis. The focus is within the scope of the analysis</a:t>
            </a:r>
          </a:p>
          <a:p>
            <a:r>
              <a:rPr lang="en-US" sz="1600" b="1" dirty="0" smtClean="0"/>
              <a:t>Party:</a:t>
            </a:r>
            <a:r>
              <a:rPr lang="en-US" sz="1600" dirty="0" smtClean="0"/>
              <a:t> An organization, company, person, group or other body on whose behalf a risk analysis is conducted</a:t>
            </a:r>
          </a:p>
          <a:p>
            <a:r>
              <a:rPr lang="en-US" sz="1600" b="1" dirty="0" smtClean="0"/>
              <a:t>Scope of analysis:</a:t>
            </a:r>
            <a:r>
              <a:rPr lang="en-US" sz="1600" dirty="0" smtClean="0"/>
              <a:t> The extent or range of a risk analysis. The scope defines the border of the analysis, in other words what is held inside of and what is held outside of the analysis</a:t>
            </a:r>
          </a:p>
          <a:p>
            <a:r>
              <a:rPr lang="en-US" sz="1600" b="1" dirty="0" smtClean="0"/>
              <a:t>Target of analysis:</a:t>
            </a:r>
            <a:r>
              <a:rPr lang="en-US" sz="1600" dirty="0" smtClean="0"/>
              <a:t> The system, organization, enterprise, or the like that is the subject of a risk analysis</a:t>
            </a: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13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 Example: Target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analysis team presents their understanding of the target</a:t>
            </a:r>
          </a:p>
          <a:p>
            <a:r>
              <a:rPr lang="en-US" dirty="0" smtClean="0"/>
              <a:t>Target of analysis described using UML</a:t>
            </a:r>
          </a:p>
          <a:p>
            <a:pPr lvl="1"/>
            <a:r>
              <a:rPr lang="en-US" dirty="0" smtClean="0"/>
              <a:t>Conceptual overview using UML class diagrams</a:t>
            </a:r>
          </a:p>
          <a:p>
            <a:pPr lvl="1"/>
            <a:r>
              <a:rPr lang="en-US" dirty="0" smtClean="0"/>
              <a:t>Component structure using UML structured classifiers</a:t>
            </a:r>
          </a:p>
          <a:p>
            <a:pPr lvl="1"/>
            <a:r>
              <a:rPr lang="en-US" dirty="0" smtClean="0"/>
              <a:t>Activities using UML interactions (interaction overview diagrams and sequence diagrams)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14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 Example: Target Description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2032000" y="1430338"/>
          <a:ext cx="5078413" cy="3997325"/>
        </p:xfrm>
        <a:graphic>
          <a:graphicData uri="http://schemas.openxmlformats.org/presentationml/2006/ole">
            <p:oleObj spid="_x0000_s75783" name="Visio" r:id="rId3" imgW="5077734" imgH="3997797" progId="Visio.Drawing.11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84482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Flight Data Processing System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1475656" y="2260323"/>
            <a:ext cx="864096" cy="16549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2780928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Aeronautical Operational Information System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V="1">
            <a:off x="1619672" y="3212977"/>
            <a:ext cx="936104" cy="106560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3528" y="4005064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Area Control Centre network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1691680" y="4077072"/>
            <a:ext cx="792088" cy="343491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560" y="511828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Operation room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 flipV="1">
            <a:off x="1691680" y="5085184"/>
            <a:ext cx="792088" cy="325487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12160" y="551723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Adjacent</a:t>
            </a:r>
          </a:p>
          <a:p>
            <a:r>
              <a:rPr lang="en-GB" sz="1600" dirty="0" smtClean="0">
                <a:solidFill>
                  <a:srgbClr val="CC6600"/>
                </a:solidFill>
              </a:rPr>
              <a:t>Air Traffic System</a:t>
            </a:r>
          </a:p>
          <a:p>
            <a:r>
              <a:rPr lang="en-GB" sz="1600" dirty="0" smtClean="0">
                <a:solidFill>
                  <a:srgbClr val="CC6600"/>
                </a:solidFill>
              </a:rPr>
              <a:t>unit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rot="10800000">
            <a:off x="5364088" y="5085185"/>
            <a:ext cx="648072" cy="847547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lded Corner 41"/>
          <p:cNvSpPr/>
          <p:nvPr/>
        </p:nvSpPr>
        <p:spPr>
          <a:xfrm>
            <a:off x="2123728" y="5589240"/>
            <a:ext cx="2808312" cy="792088"/>
          </a:xfrm>
          <a:prstGeom prst="foldedCorner">
            <a:avLst>
              <a:gd name="adj" fmla="val 3067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Location of Air Traffic Controllers (ATCOs)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endCxn id="42" idx="0"/>
          </p:cNvCxnSpPr>
          <p:nvPr/>
        </p:nvCxnSpPr>
        <p:spPr>
          <a:xfrm rot="16200000" flipH="1">
            <a:off x="3077834" y="5139190"/>
            <a:ext cx="504056" cy="39604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 Example: Target Description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16</a:t>
            </a:fld>
            <a:endParaRPr lang="nb-NO"/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619672" y="1556792"/>
          <a:ext cx="5122863" cy="2017713"/>
        </p:xfrm>
        <a:graphic>
          <a:graphicData uri="http://schemas.openxmlformats.org/presentationml/2006/ole">
            <p:oleObj spid="_x0000_s131074" name="Visio" r:id="rId3" imgW="5122799" imgH="2017820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63888" y="364502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Supervisor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rot="16200000" flipV="1">
            <a:off x="3815916" y="3248981"/>
            <a:ext cx="576065" cy="216024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7584" y="364502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Controller Working Position of Supervisor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rot="5400000" flipH="1" flipV="1">
            <a:off x="1889702" y="3122966"/>
            <a:ext cx="576064" cy="468052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5"/>
          <p:cNvSpPr txBox="1">
            <a:spLocks/>
          </p:cNvSpPr>
          <p:nvPr/>
        </p:nvSpPr>
        <p:spPr>
          <a:xfrm>
            <a:off x="457200" y="4624537"/>
            <a:ext cx="8229600" cy="103671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SUP is an air traffic controller (ATCO) supervising the traffic management of an ACC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island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 Example: Target Description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17</a:t>
            </a:fld>
            <a:endParaRPr lang="nb-NO"/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1763688" y="1248815"/>
          <a:ext cx="5528022" cy="5204521"/>
        </p:xfrm>
        <a:graphic>
          <a:graphicData uri="http://schemas.openxmlformats.org/presentationml/2006/ole">
            <p:oleObj spid="_x0000_s132099" name="Visio" r:id="rId3" imgW="6157667" imgH="579775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 Example: Asset identification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Assets are the values the parties of the analysis wants to protect</a:t>
            </a:r>
          </a:p>
          <a:p>
            <a:r>
              <a:rPr lang="en-US" sz="2800" dirty="0" smtClean="0"/>
              <a:t>Identified assets are presented in CORAS asset diagrams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051720" y="3284984"/>
          <a:ext cx="4248472" cy="2776706"/>
        </p:xfrm>
        <a:graphic>
          <a:graphicData uri="http://schemas.openxmlformats.org/presentationml/2006/ole">
            <p:oleObj spid="_x0000_s19459" name="Visio" r:id="rId3" imgW="3637824" imgH="237759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 Example: High-level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Threat, vulnerabilities, threat scenarios and unwanted incidents are identified in a brainstorming session</a:t>
            </a:r>
          </a:p>
          <a:p>
            <a:r>
              <a:rPr lang="en-US" dirty="0" smtClean="0"/>
              <a:t>Identify biggest worries and increase understanding of focus and scope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Part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CORAS method</a:t>
            </a:r>
          </a:p>
          <a:p>
            <a:r>
              <a:rPr lang="en-GB" dirty="0" smtClean="0"/>
              <a:t>ATM example</a:t>
            </a:r>
          </a:p>
          <a:p>
            <a:r>
              <a:rPr lang="en-GB" dirty="0" smtClean="0"/>
              <a:t>Walkthrough of the 8 steps</a:t>
            </a:r>
          </a:p>
          <a:p>
            <a:r>
              <a:rPr lang="en-GB" smtClean="0"/>
              <a:t>Summary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ATM Example: High-level analysis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20</a:t>
            </a:fld>
            <a:endParaRPr lang="nb-NO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1916832"/>
          <a:ext cx="7920879" cy="3895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3048338"/>
                <a:gridCol w="2640293"/>
              </a:tblGrid>
              <a:tr h="64807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nb-NO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nb-NO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nb-NO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+mn-ea"/>
                          <a:cs typeface="+mn-cs"/>
                        </a:rPr>
                        <a:t>Who/what</a:t>
                      </a:r>
                      <a:r>
                        <a:rPr lang="en-US" sz="1600" b="1" baseline="0" dirty="0" smtClean="0">
                          <a:latin typeface="+mn-lt"/>
                          <a:ea typeface="+mn-ea"/>
                          <a:cs typeface="+mn-cs"/>
                        </a:rPr>
                        <a:t> causes it?</a:t>
                      </a:r>
                      <a:endParaRPr lang="nb-NO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b="1" dirty="0" smtClean="0"/>
                        <a:t>How? What is the scenario or incident? What is harmed</a:t>
                      </a:r>
                      <a:endParaRPr lang="nb-NO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en-US" sz="1600" b="1" baseline="0" dirty="0" smtClean="0">
                          <a:latin typeface="+mn-lt"/>
                          <a:ea typeface="+mn-ea"/>
                          <a:cs typeface="+mn-cs"/>
                        </a:rPr>
                        <a:t> makes it possible?</a:t>
                      </a:r>
                      <a:endParaRPr lang="nb-NO" sz="1600" b="1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/>
                        <a:t>Component </a:t>
                      </a:r>
                      <a:r>
                        <a:rPr lang="en-US" sz="1600" dirty="0" smtClean="0"/>
                        <a:t>failure; power loss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/>
                        <a:t>Provisioning of information to ATCO fails due to loss of </a:t>
                      </a:r>
                      <a:r>
                        <a:rPr lang="en-US" sz="1600" dirty="0" smtClean="0"/>
                        <a:t>CWP</a:t>
                      </a:r>
                      <a:r>
                        <a:rPr lang="en-US" sz="1600" baseline="0" dirty="0" smtClean="0"/>
                        <a:t> (Controller Working Position)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/>
                        <a:t>Insufficient CWP maintenance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/>
                        <a:t>Software error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/>
                        <a:t>The consolidation of data from several radar sources </a:t>
                      </a:r>
                      <a:r>
                        <a:rPr lang="en-US" sz="1600" dirty="0" smtClean="0"/>
                        <a:t>fails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Lack of redundant aircraft</a:t>
                      </a:r>
                      <a:r>
                        <a:rPr lang="en-US" sz="1600" baseline="0" dirty="0" smtClean="0"/>
                        <a:t> tracking systems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/>
                        <a:t>Component failure; radar disturbance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/>
                        <a:t>Malfunctioning of radar </a:t>
                      </a:r>
                      <a:r>
                        <a:rPr lang="en-US" sz="1600" dirty="0" smtClean="0"/>
                        <a:t>antenna; loss of aircraft tracking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/>
                        <a:t>Insufficient radar maintenance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45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/>
                        <a:t>Software bugs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/>
                        <a:t>False or redundant alerts from safety tool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/>
                        <a:t>Insufficient software testing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0289" name="Object 1"/>
          <p:cNvGraphicFramePr>
            <a:graphicFrameLocks noChangeAspect="1"/>
          </p:cNvGraphicFramePr>
          <p:nvPr/>
        </p:nvGraphicFramePr>
        <p:xfrm>
          <a:off x="827584" y="1984242"/>
          <a:ext cx="1171575" cy="455613"/>
        </p:xfrm>
        <a:graphic>
          <a:graphicData uri="http://schemas.openxmlformats.org/presentationml/2006/ole">
            <p:oleObj spid="_x0000_s140289" name="Visio" r:id="rId3" imgW="1172221" imgH="456003" progId="Visio.Drawing.11">
              <p:embed/>
            </p:oleObj>
          </a:graphicData>
        </a:graphic>
      </p:graphicFrame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3419872" y="2000201"/>
          <a:ext cx="1268413" cy="420687"/>
        </p:xfrm>
        <a:graphic>
          <a:graphicData uri="http://schemas.openxmlformats.org/presentationml/2006/ole">
            <p:oleObj spid="_x0000_s140290" name="Visio" r:id="rId4" imgW="1268557" imgH="420052" progId="Visio.Drawing.11">
              <p:embed/>
            </p:oleObj>
          </a:graphicData>
        </a:graphic>
      </p:graphicFrame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6660232" y="2056250"/>
          <a:ext cx="309563" cy="409575"/>
        </p:xfrm>
        <a:graphic>
          <a:graphicData uri="http://schemas.openxmlformats.org/presentationml/2006/ole">
            <p:oleObj spid="_x0000_s140292" name="Visio" r:id="rId5" imgW="309786" imgH="41032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 Approval of Target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Ensure target description is correct and complete</a:t>
            </a:r>
          </a:p>
          <a:p>
            <a:pPr lvl="1"/>
            <a:r>
              <a:rPr lang="en-US" dirty="0" smtClean="0"/>
              <a:t>Ranking of assets</a:t>
            </a:r>
          </a:p>
          <a:p>
            <a:pPr lvl="1"/>
            <a:r>
              <a:rPr lang="en-US" dirty="0" smtClean="0"/>
              <a:t>Scales for risk estimation</a:t>
            </a:r>
          </a:p>
          <a:p>
            <a:pPr lvl="1"/>
            <a:r>
              <a:rPr lang="en-US" dirty="0" smtClean="0"/>
              <a:t>Risk evaluation criteria</a:t>
            </a:r>
          </a:p>
          <a:p>
            <a:r>
              <a:rPr lang="en-US" dirty="0" smtClean="0"/>
              <a:t>Face-to-face meeting</a:t>
            </a:r>
          </a:p>
          <a:p>
            <a:pPr lvl="1"/>
            <a:r>
              <a:rPr lang="en-US" dirty="0" smtClean="0"/>
              <a:t>Structured walk-through of target description</a:t>
            </a:r>
          </a:p>
          <a:p>
            <a:pPr lvl="1"/>
            <a:r>
              <a:rPr lang="en-US" dirty="0" smtClean="0"/>
              <a:t>Plenary discussion on assets, scales and criteria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21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Consequence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consequence scale for each asset is defined</a:t>
            </a:r>
          </a:p>
          <a:p>
            <a:pPr lvl="1"/>
            <a:r>
              <a:rPr lang="en-US" dirty="0" smtClean="0"/>
              <a:t>Note: Sometimes one scale applies to several assets</a:t>
            </a:r>
          </a:p>
          <a:p>
            <a:r>
              <a:rPr lang="en-US" dirty="0" smtClean="0"/>
              <a:t>Consequences can be qualitative or quantitative</a:t>
            </a:r>
          </a:p>
          <a:p>
            <a:r>
              <a:rPr lang="en-US" dirty="0" smtClean="0"/>
              <a:t>Scales can be continuous, discrete or with intervals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22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 Example: Consequence Scale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67544" y="1591176"/>
            <a:ext cx="8229600" cy="18722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One consequence scale for each of the three assets is defined</a:t>
            </a:r>
          </a:p>
          <a:p>
            <a:pPr lvl="1"/>
            <a:r>
              <a:rPr lang="en-US" dirty="0" smtClean="0"/>
              <a:t>Two direct assets and one indirect asset</a:t>
            </a:r>
          </a:p>
          <a:p>
            <a:r>
              <a:rPr lang="en-US" dirty="0" smtClean="0"/>
              <a:t>In the ATM example, one consequence scale applies to the two direct availability assets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23</a:t>
            </a:fld>
            <a:endParaRPr lang="nb-NO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600201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Content Placeholder 10"/>
          <p:cNvGraphicFramePr>
            <a:graphicFrameLocks/>
          </p:cNvGraphicFramePr>
          <p:nvPr/>
        </p:nvGraphicFramePr>
        <p:xfrm>
          <a:off x="971600" y="3679408"/>
          <a:ext cx="5616624" cy="234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829"/>
                <a:gridCol w="371679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Consequence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Description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Catastrophic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Cambria"/>
                          <a:cs typeface="Times New Roman"/>
                        </a:rPr>
                        <a:t>Catastrophic accident</a:t>
                      </a:r>
                      <a:endParaRPr lang="nb-NO" sz="1600" dirty="0">
                        <a:solidFill>
                          <a:srgbClr val="000000"/>
                        </a:solidFill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Major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Abrupt maneuver required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Moderate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Recovery from large reduction in separation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Minor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Increasing workload of ATCOs or pilots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Insignificant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No hazardous effect on operations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20272" y="3887177"/>
            <a:ext cx="1944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consequence and likelihood scales are partly based on requirements and advisory material provided by EUROCONTROL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Likelihood 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likelihood scale is defined</a:t>
            </a:r>
          </a:p>
          <a:p>
            <a:pPr lvl="1"/>
            <a:r>
              <a:rPr lang="en-GB" dirty="0" smtClean="0"/>
              <a:t>The scale is used for all unwanted incidents and threat scenarios</a:t>
            </a:r>
          </a:p>
          <a:p>
            <a:r>
              <a:rPr lang="en-GB" dirty="0" smtClean="0"/>
              <a:t>Likelihoods can be</a:t>
            </a:r>
          </a:p>
          <a:p>
            <a:pPr lvl="1"/>
            <a:r>
              <a:rPr lang="en-GB" dirty="0" smtClean="0"/>
              <a:t>Qualitative or quantitative</a:t>
            </a:r>
          </a:p>
          <a:p>
            <a:pPr lvl="1"/>
            <a:r>
              <a:rPr lang="en-GB" dirty="0" smtClean="0"/>
              <a:t>Probabilities or frequencies</a:t>
            </a:r>
          </a:p>
          <a:p>
            <a:r>
              <a:rPr lang="en-GB" dirty="0" smtClean="0"/>
              <a:t>Scales can be continuous, discrete or with intervals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24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ATM Example: Likelihood Scale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7"/>
          </a:xfrm>
        </p:spPr>
        <p:txBody>
          <a:bodyPr>
            <a:normAutofit/>
          </a:bodyPr>
          <a:lstStyle/>
          <a:p>
            <a:r>
              <a:rPr lang="en-US" dirty="0" smtClean="0"/>
              <a:t>Qualitative likelihood scale in terms of frequency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25</a:t>
            </a:fld>
            <a:endParaRPr lang="nb-NO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600201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Content Placeholder 9"/>
          <p:cNvGraphicFramePr>
            <a:graphicFrameLocks/>
          </p:cNvGraphicFramePr>
          <p:nvPr/>
        </p:nvGraphicFramePr>
        <p:xfrm>
          <a:off x="971600" y="3212976"/>
          <a:ext cx="7416824" cy="26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6192688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Likelihood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Description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Certain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Cambria"/>
                          <a:cs typeface="Times New Roman"/>
                        </a:rPr>
                        <a:t>A very high number of similar occurrences already on record; has occurred a very high number of times at the same location/time</a:t>
                      </a:r>
                      <a:endParaRPr lang="nb-NO" sz="1600" dirty="0">
                        <a:solidFill>
                          <a:srgbClr val="000000"/>
                        </a:solidFill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Likely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A significant number of similar occurrences already on record; has occurred a significant number of times at the same location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Possible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Several similar occurrences on record; has occurred more than once at the same location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Unlikely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Only very few similar incidents on record when considering a large traffic volume or no records on a small traffic volume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Rare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Has never occurred yet throughout the total lifetime of the system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 Example: Risk Evaluation 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26</a:t>
            </a:fld>
            <a:endParaRPr lang="nb-NO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62880" y="2046570"/>
          <a:ext cx="82296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Insignificant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Minor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Moderate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Major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Catastrophic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Rare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Unlikely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Possible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Likely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Certain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1720" y="1700808"/>
            <a:ext cx="6840760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Consequence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23318" y="2986209"/>
            <a:ext cx="2232248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Likelihood</a:t>
            </a:r>
            <a:endParaRPr lang="en-GB" sz="1600" b="1" dirty="0"/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457200" y="4797152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risk:</a:t>
            </a: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Unacceptable and must be treated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risk:</a:t>
            </a: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be evaluated for possible treatment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risk: </a:t>
            </a: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be monitored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 Risk Identification Using Threat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Identify risk: where, when, why and how they may occur</a:t>
            </a:r>
          </a:p>
          <a:p>
            <a:r>
              <a:rPr lang="en-US" dirty="0" smtClean="0"/>
              <a:t>Workshop conducted as a brainstorming session</a:t>
            </a:r>
          </a:p>
          <a:p>
            <a:pPr lvl="1"/>
            <a:r>
              <a:rPr lang="en-US" dirty="0" smtClean="0"/>
              <a:t>Involving people of different background</a:t>
            </a:r>
          </a:p>
          <a:p>
            <a:pPr lvl="1"/>
            <a:r>
              <a:rPr lang="en-US" dirty="0" smtClean="0"/>
              <a:t>Assets and high-level analysis as starting point</a:t>
            </a:r>
          </a:p>
          <a:p>
            <a:pPr lvl="1"/>
            <a:r>
              <a:rPr lang="en-US" dirty="0" smtClean="0"/>
              <a:t>Threats, threat scenarios, vulnerabilities and unwanted incidents documented on-the-fly using threat diagrams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27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 Example: Risk Identification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28</a:t>
            </a:fld>
            <a:endParaRPr lang="nb-NO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057275" y="1571625"/>
          <a:ext cx="7029450" cy="3714750"/>
        </p:xfrm>
        <a:graphic>
          <a:graphicData uri="http://schemas.openxmlformats.org/presentationml/2006/ole">
            <p:oleObj spid="_x0000_s1027" name="Visio" r:id="rId3" imgW="7029816" imgH="371424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 Example: Risk Identification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29</a:t>
            </a:fld>
            <a:endParaRPr lang="nb-NO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862013" y="1803400"/>
          <a:ext cx="7421562" cy="3249613"/>
        </p:xfrm>
        <a:graphic>
          <a:graphicData uri="http://schemas.openxmlformats.org/presentationml/2006/ole">
            <p:oleObj spid="_x0000_s17411" name="Visio" r:id="rId3" imgW="7476434" imgH="326390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CORAS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Asset-driven defensive risk analysis method</a:t>
            </a:r>
          </a:p>
          <a:p>
            <a:r>
              <a:rPr lang="en-US" dirty="0" err="1" smtClean="0"/>
              <a:t>Operationalization</a:t>
            </a:r>
            <a:r>
              <a:rPr lang="en-US" dirty="0" smtClean="0"/>
              <a:t> of ISO 31000 risk analysis process in 8 steps</a:t>
            </a:r>
          </a:p>
          <a:p>
            <a:r>
              <a:rPr lang="en-US" dirty="0" smtClean="0"/>
              <a:t>Detailed guidelines explaining how to conduct each step in practice </a:t>
            </a:r>
          </a:p>
          <a:p>
            <a:r>
              <a:rPr lang="en-US" dirty="0" smtClean="0"/>
              <a:t>Modeling guidelines for how to use the CORAS language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6: Risk Estimation Using Threat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Determine the level of identified risks</a:t>
            </a:r>
          </a:p>
          <a:p>
            <a:r>
              <a:rPr lang="en-US" dirty="0" smtClean="0"/>
              <a:t>Workshop</a:t>
            </a:r>
          </a:p>
          <a:p>
            <a:pPr lvl="1"/>
            <a:r>
              <a:rPr lang="en-US" dirty="0" smtClean="0"/>
              <a:t>Involving people of different background</a:t>
            </a:r>
          </a:p>
          <a:p>
            <a:pPr lvl="1"/>
            <a:r>
              <a:rPr lang="en-US" dirty="0" smtClean="0"/>
              <a:t>Walk-through of threat diagrams</a:t>
            </a:r>
          </a:p>
          <a:p>
            <a:pPr lvl="1"/>
            <a:r>
              <a:rPr lang="en-US" dirty="0" smtClean="0"/>
              <a:t>Likelihood estimates on threat scenarios, unwanted incidents and relations between them</a:t>
            </a:r>
          </a:p>
          <a:p>
            <a:pPr lvl="1"/>
            <a:r>
              <a:rPr lang="en-US" dirty="0" smtClean="0"/>
              <a:t>Consequence estimates on relation between </a:t>
            </a:r>
            <a:r>
              <a:rPr lang="en-US" dirty="0" err="1" smtClean="0"/>
              <a:t>unwtanted</a:t>
            </a:r>
            <a:r>
              <a:rPr lang="en-US" dirty="0" smtClean="0"/>
              <a:t> incidents and assets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30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Example: Risk Estimation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31</a:t>
            </a:fld>
            <a:endParaRPr lang="nb-NO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057275" y="1571625"/>
          <a:ext cx="7029450" cy="3714750"/>
        </p:xfrm>
        <a:graphic>
          <a:graphicData uri="http://schemas.openxmlformats.org/presentationml/2006/ole">
            <p:oleObj spid="_x0000_s79875" name="Visio" r:id="rId3" imgW="7029816" imgH="371424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Example: Risk Estimation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32</a:t>
            </a:fld>
            <a:endParaRPr lang="nb-NO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862013" y="1739900"/>
          <a:ext cx="7421562" cy="3376613"/>
        </p:xfrm>
        <a:graphic>
          <a:graphicData uri="http://schemas.openxmlformats.org/presentationml/2006/ole">
            <p:oleObj spid="_x0000_s146435" name="Visio" r:id="rId3" imgW="7420826" imgH="337690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7: Risk Evaluation Using Risk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Determine which risks are unacceptable and must be evaluated for treatment</a:t>
            </a:r>
          </a:p>
          <a:p>
            <a:r>
              <a:rPr lang="en-US" dirty="0" smtClean="0"/>
              <a:t>Off-line activity</a:t>
            </a:r>
          </a:p>
          <a:p>
            <a:pPr lvl="1"/>
            <a:r>
              <a:rPr lang="en-US" dirty="0" smtClean="0"/>
              <a:t>Calculate risk levels from estimates</a:t>
            </a:r>
          </a:p>
          <a:p>
            <a:pPr lvl="1"/>
            <a:r>
              <a:rPr lang="en-US" dirty="0" smtClean="0"/>
              <a:t>Present risks in risk diagrams</a:t>
            </a:r>
          </a:p>
          <a:p>
            <a:r>
              <a:rPr lang="en-US" dirty="0" smtClean="0"/>
              <a:t>Assess potential impact of identified risk</a:t>
            </a:r>
          </a:p>
          <a:p>
            <a:pPr lvl="1"/>
            <a:r>
              <a:rPr lang="en-US" dirty="0" smtClean="0"/>
              <a:t>Risks that accumulate</a:t>
            </a:r>
          </a:p>
          <a:p>
            <a:pPr lvl="1"/>
            <a:r>
              <a:rPr lang="en-US" dirty="0" smtClean="0"/>
              <a:t>Risks with respect to indirect assets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33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 Example: Indirect Assets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34</a:t>
            </a:fld>
            <a:endParaRPr lang="nb-NO"/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2627784" y="1844824"/>
          <a:ext cx="3859213" cy="3640137"/>
        </p:xfrm>
        <a:graphic>
          <a:graphicData uri="http://schemas.openxmlformats.org/presentationml/2006/ole">
            <p:oleObj spid="_x0000_s147458" name="Visio" r:id="rId3" imgW="3859909" imgH="364045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 Example: Risk Diagrams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35</a:t>
            </a:fld>
            <a:endParaRPr lang="nb-NO"/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2433638" y="1803623"/>
          <a:ext cx="4275137" cy="3857625"/>
        </p:xfrm>
        <a:graphic>
          <a:graphicData uri="http://schemas.openxmlformats.org/presentationml/2006/ole">
            <p:oleObj spid="_x0000_s148482" name="Visio" r:id="rId3" imgW="4275475" imgH="385723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 Example: Risk Diagrams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36</a:t>
            </a:fld>
            <a:endParaRPr lang="nb-NO"/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2266950" y="1557338"/>
          <a:ext cx="4608513" cy="3741737"/>
        </p:xfrm>
        <a:graphic>
          <a:graphicData uri="http://schemas.openxmlformats.org/presentationml/2006/ole">
            <p:oleObj spid="_x0000_s149507" name="Visio" r:id="rId3" imgW="4608198" imgH="37423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ATM Example: Risk Evaluation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2961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Risk levels are calculated using the risk matrix</a:t>
            </a:r>
          </a:p>
          <a:p>
            <a:r>
              <a:rPr lang="en-US" dirty="0" smtClean="0"/>
              <a:t>The risk matrix moreover serves as the risk evaluation 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37</a:t>
            </a:fld>
            <a:endParaRPr lang="nb-NO"/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662880" y="2046570"/>
          <a:ext cx="82296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Insignificant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Minor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Moderate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Major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Catastrophic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Rare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Unlikely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R5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R2</a:t>
                      </a:r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Possible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R4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R1, R6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R3</a:t>
                      </a:r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Likely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Certain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1720" y="1700808"/>
            <a:ext cx="6840760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Consequence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623318" y="2986209"/>
            <a:ext cx="2232248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Likelihood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8: Risk Treatment Using Treatment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Indentify cost effective treatments for unacceptable risks</a:t>
            </a:r>
          </a:p>
          <a:p>
            <a:r>
              <a:rPr lang="en-US" dirty="0" smtClean="0"/>
              <a:t>Workshop with brainstorming session</a:t>
            </a:r>
          </a:p>
          <a:p>
            <a:pPr lvl="1"/>
            <a:r>
              <a:rPr lang="en-US" dirty="0" smtClean="0"/>
              <a:t>Involving people of different background</a:t>
            </a:r>
          </a:p>
          <a:p>
            <a:pPr lvl="1"/>
            <a:r>
              <a:rPr lang="en-US" dirty="0" smtClean="0"/>
              <a:t>Walk-through of threat diagrams</a:t>
            </a:r>
          </a:p>
          <a:p>
            <a:pPr lvl="1"/>
            <a:r>
              <a:rPr lang="en-US" dirty="0" smtClean="0"/>
              <a:t>Identify treatments to unacceptable risks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38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 Example: Treatment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39</a:t>
            </a:fld>
            <a:endParaRPr lang="nb-NO"/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825500" y="1582316"/>
          <a:ext cx="7493000" cy="4799012"/>
        </p:xfrm>
        <a:graphic>
          <a:graphicData uri="http://schemas.openxmlformats.org/presentationml/2006/ole">
            <p:oleObj spid="_x0000_s150531" name="Visio" r:id="rId3" imgW="7492876" imgH="479951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8 Steps of the CORAS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5817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10800000">
            <a:off x="1187624" y="3356992"/>
            <a:ext cx="2520280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-324544" y="4869160"/>
            <a:ext cx="3024336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87624" y="6381328"/>
            <a:ext cx="3960440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4355976" y="5589240"/>
            <a:ext cx="1584176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419872" y="3645024"/>
            <a:ext cx="576064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7904" y="3933056"/>
            <a:ext cx="1080120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355976" y="4365104"/>
            <a:ext cx="864096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8024" y="4797152"/>
            <a:ext cx="1800200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2807804" y="2888940"/>
            <a:ext cx="936104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75856" y="2420888"/>
            <a:ext cx="1368152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4211960" y="1988840"/>
            <a:ext cx="864096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44008" y="1556792"/>
            <a:ext cx="1728192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832140" y="2096852"/>
            <a:ext cx="1080120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436096" y="3429000"/>
            <a:ext cx="1152128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192180" y="4401108"/>
            <a:ext cx="792088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72200" y="2060848"/>
            <a:ext cx="1512168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912260" y="3032956"/>
            <a:ext cx="1944216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6012160" y="4005064"/>
            <a:ext cx="1872208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012160" y="2636912"/>
            <a:ext cx="360040" cy="216024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187625" y="2708920"/>
            <a:ext cx="11521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</a:rPr>
              <a:t>Establish context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75856" y="1772816"/>
            <a:ext cx="10801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</a:rPr>
              <a:t>Assess risk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72200" y="1412776"/>
            <a:ext cx="10081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</a:rPr>
              <a:t>Treat risk</a:t>
            </a:r>
            <a:endParaRPr lang="en-US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CORAS is a model-driven approach to risk analysis</a:t>
            </a:r>
          </a:p>
          <a:p>
            <a:r>
              <a:rPr lang="en-US" dirty="0" smtClean="0"/>
              <a:t>Language and tool support for all phases</a:t>
            </a:r>
          </a:p>
          <a:p>
            <a:r>
              <a:rPr lang="en-US" dirty="0" smtClean="0"/>
              <a:t>Practical guidelines</a:t>
            </a:r>
          </a:p>
          <a:p>
            <a:pPr lvl="1"/>
            <a:r>
              <a:rPr lang="en-US" dirty="0" smtClean="0"/>
              <a:t>How to conduct the various tasks</a:t>
            </a:r>
          </a:p>
          <a:p>
            <a:pPr lvl="1"/>
            <a:r>
              <a:rPr lang="en-US" dirty="0" smtClean="0"/>
              <a:t>How to do the risk modeling</a:t>
            </a:r>
          </a:p>
          <a:p>
            <a:r>
              <a:rPr lang="en-US" dirty="0" smtClean="0"/>
              <a:t>Closely based on the ISO 31000 standard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40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Traffic Management (ATM)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Aggregation of services provided by Air Traffic Controllers (ATCOs)</a:t>
            </a:r>
          </a:p>
          <a:p>
            <a:pPr lvl="1"/>
            <a:r>
              <a:rPr lang="en-US" dirty="0" smtClean="0"/>
              <a:t>Main responsibility is to maintain horizontal and vertical separation among aircrafts and possible obstacles</a:t>
            </a:r>
          </a:p>
          <a:p>
            <a:pPr lvl="1"/>
            <a:r>
              <a:rPr lang="en-US" dirty="0" smtClean="0"/>
              <a:t>Limited interaction with </a:t>
            </a:r>
            <a:br>
              <a:rPr lang="en-US" dirty="0" smtClean="0"/>
            </a:br>
            <a:r>
              <a:rPr lang="en-US" dirty="0" smtClean="0"/>
              <a:t>the external world</a:t>
            </a:r>
          </a:p>
          <a:p>
            <a:pPr lvl="1"/>
            <a:r>
              <a:rPr lang="en-US" dirty="0" smtClean="0"/>
              <a:t>Humans at the centre of </a:t>
            </a:r>
            <a:br>
              <a:rPr lang="en-US" dirty="0" smtClean="0"/>
            </a:br>
            <a:r>
              <a:rPr lang="en-US" dirty="0" smtClean="0"/>
              <a:t>the decision and work 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41986" name="Picture 2" descr="ENAV_LIBB_C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3861048"/>
            <a:ext cx="3708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ATM Case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analysis of selected ATM services</a:t>
            </a:r>
          </a:p>
          <a:p>
            <a:pPr lvl="1"/>
            <a:r>
              <a:rPr lang="en-US" dirty="0" smtClean="0"/>
              <a:t>Arrival management</a:t>
            </a:r>
          </a:p>
          <a:p>
            <a:endParaRPr lang="en-US" dirty="0" smtClean="0"/>
          </a:p>
          <a:p>
            <a:r>
              <a:rPr lang="en-US" dirty="0" smtClean="0"/>
              <a:t>Focus on</a:t>
            </a:r>
            <a:endParaRPr lang="en-US" dirty="0" smtClean="0"/>
          </a:p>
          <a:p>
            <a:pPr lvl="1"/>
            <a:r>
              <a:rPr lang="en-US" dirty="0" smtClean="0"/>
              <a:t>Information provision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487" y="3780432"/>
            <a:ext cx="3810001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Preparation for the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Information about customer, purpose and domain of analysis</a:t>
            </a:r>
          </a:p>
          <a:p>
            <a:pPr lvl="1"/>
            <a:r>
              <a:rPr lang="en-US" dirty="0" smtClean="0"/>
              <a:t>Decide size of analysis</a:t>
            </a:r>
          </a:p>
          <a:p>
            <a:pPr lvl="1"/>
            <a:r>
              <a:rPr lang="en-US" dirty="0" smtClean="0"/>
              <a:t>Ensure customer is prepared</a:t>
            </a:r>
          </a:p>
          <a:p>
            <a:pPr lvl="1"/>
            <a:r>
              <a:rPr lang="en-US" dirty="0" smtClean="0"/>
              <a:t>Practical organization of analysis</a:t>
            </a:r>
          </a:p>
          <a:p>
            <a:r>
              <a:rPr lang="en-US" dirty="0" smtClean="0"/>
              <a:t>Interaction between the customer and the analysis team</a:t>
            </a:r>
          </a:p>
          <a:p>
            <a:pPr lvl="1"/>
            <a:r>
              <a:rPr lang="en-US" dirty="0" smtClean="0"/>
              <a:t>Preferably face-to-face meeting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Customer is a national air navigation service provider</a:t>
            </a:r>
          </a:p>
          <a:p>
            <a:r>
              <a:rPr lang="en-US" dirty="0" smtClean="0"/>
              <a:t>Want risk analysis with focus on </a:t>
            </a:r>
          </a:p>
          <a:p>
            <a:pPr lvl="1"/>
            <a:r>
              <a:rPr lang="en-US" dirty="0" smtClean="0"/>
              <a:t>Arrival management, esp. the role of the air traffic controllers (ATCOs) in the area control centre (ACC)</a:t>
            </a:r>
          </a:p>
          <a:p>
            <a:r>
              <a:rPr lang="en-US" dirty="0" smtClean="0"/>
              <a:t>The risk analysis team and the customer decides on an analysis of 250 person-hours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8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Customer presentation of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Initial understanding of what to analyze</a:t>
            </a:r>
          </a:p>
          <a:p>
            <a:pPr lvl="1"/>
            <a:r>
              <a:rPr lang="en-US" dirty="0" smtClean="0"/>
              <a:t>Focus, scope and assumptions</a:t>
            </a:r>
          </a:p>
          <a:p>
            <a:r>
              <a:rPr lang="en-US" dirty="0" smtClean="0"/>
              <a:t>Interaction between the customer and the analysis team</a:t>
            </a:r>
          </a:p>
          <a:p>
            <a:pPr lvl="1"/>
            <a:r>
              <a:rPr lang="en-US" dirty="0" smtClean="0"/>
              <a:t>Present CORAS terminology and method</a:t>
            </a:r>
          </a:p>
          <a:p>
            <a:pPr lvl="1"/>
            <a:r>
              <a:rPr lang="en-US" dirty="0" smtClean="0"/>
              <a:t>Decide the goals and target of the analysis</a:t>
            </a:r>
          </a:p>
          <a:p>
            <a:pPr lvl="1"/>
            <a:r>
              <a:rPr lang="en-US" dirty="0" smtClean="0"/>
              <a:t>Decide the focus and scope of the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9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CORAS</Template>
  <TotalTime>1001</TotalTime>
  <Words>1553</Words>
  <Application>Microsoft Office PowerPoint</Application>
  <PresentationFormat>On-screen Show (4:3)</PresentationFormat>
  <Paragraphs>333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CORAS</vt:lpstr>
      <vt:lpstr>Visio</vt:lpstr>
      <vt:lpstr>Microsoft Visio Drawing</vt:lpstr>
      <vt:lpstr>Part II: Example-Driven Walkthrough of the CORAS Method</vt:lpstr>
      <vt:lpstr>Overview of Part II</vt:lpstr>
      <vt:lpstr>The CORAS Method</vt:lpstr>
      <vt:lpstr>The 8 Steps of the CORAS Method</vt:lpstr>
      <vt:lpstr>Air Traffic Management (ATM)</vt:lpstr>
      <vt:lpstr>The ATM Case</vt:lpstr>
      <vt:lpstr>Step 1: Preparation for the Analysis</vt:lpstr>
      <vt:lpstr>ATM Example</vt:lpstr>
      <vt:lpstr>Step 2: Customer presentation of target</vt:lpstr>
      <vt:lpstr>ATM Example</vt:lpstr>
      <vt:lpstr>Step 3: Refining the Target Description Using Asset Diagrams</vt:lpstr>
      <vt:lpstr>Target Description</vt:lpstr>
      <vt:lpstr>Target Description - Definitions</vt:lpstr>
      <vt:lpstr>ATM Example: Target Description</vt:lpstr>
      <vt:lpstr>ATM Example: Target Description</vt:lpstr>
      <vt:lpstr>ATM Example: Target Description</vt:lpstr>
      <vt:lpstr>ATM Example: Target Description</vt:lpstr>
      <vt:lpstr>ATM Example: Asset identification</vt:lpstr>
      <vt:lpstr>ATM Example: High-level analysis</vt:lpstr>
      <vt:lpstr>ATM Example: High-level analysis</vt:lpstr>
      <vt:lpstr>Step 4: Approval of Target Description</vt:lpstr>
      <vt:lpstr>Consequence Scales</vt:lpstr>
      <vt:lpstr>ATM Example: Consequence Scale</vt:lpstr>
      <vt:lpstr>Likelihood Scale</vt:lpstr>
      <vt:lpstr>ATM Example: Likelihood Scale</vt:lpstr>
      <vt:lpstr>ATM Example: Risk Evaluation Criteria</vt:lpstr>
      <vt:lpstr>Step 5: Risk Identification Using Threat Diagrams</vt:lpstr>
      <vt:lpstr>ATM Example: Risk Identification</vt:lpstr>
      <vt:lpstr>ATM Example: Risk Identification</vt:lpstr>
      <vt:lpstr>Step 6: Risk Estimation Using Threat Diagrams</vt:lpstr>
      <vt:lpstr>ATM Example: Risk Estimation</vt:lpstr>
      <vt:lpstr>ATM Example: Risk Estimation</vt:lpstr>
      <vt:lpstr>Step 7: Risk Evaluation Using Risk Diagrams</vt:lpstr>
      <vt:lpstr>ATM Example: Indirect Assets</vt:lpstr>
      <vt:lpstr>ATM Example: Risk Diagrams</vt:lpstr>
      <vt:lpstr>ATM Example: Risk Diagrams</vt:lpstr>
      <vt:lpstr>ATM Example: Risk Evaluation</vt:lpstr>
      <vt:lpstr>Step 8: Risk Treatment Using Treatment Diagrams</vt:lpstr>
      <vt:lpstr>ATM Example: Treatment Diagram</vt:lpstr>
      <vt:lpstr>Summary</vt:lpstr>
    </vt:vector>
  </TitlesOfParts>
  <Company>SINTEF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msl</dc:creator>
  <cp:lastModifiedBy>Ketil Stolen</cp:lastModifiedBy>
  <cp:revision>172</cp:revision>
  <dcterms:created xsi:type="dcterms:W3CDTF">2011-03-31T09:25:47Z</dcterms:created>
  <dcterms:modified xsi:type="dcterms:W3CDTF">2011-08-29T14:33:11Z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1684556583</vt:i4>
  </property>
  <property fmtid="{D5CDD505-2E9C-101B-9397-08002B2CF9AE}" pid="3" name="_NewReviewCycle">
    <vt:lpwstr/>
  </property>
  <property fmtid="{D5CDD505-2E9C-101B-9397-08002B2CF9AE}" pid="4" name="_EmailSubject">
    <vt:lpwstr>Slides for my tutorial at FOSAD'11</vt:lpwstr>
  </property>
  <property fmtid="{D5CDD505-2E9C-101B-9397-08002B2CF9AE}" pid="5" name="_AuthorEmail">
    <vt:lpwstr>Ketil.Stolen@sintef.no</vt:lpwstr>
  </property>
  <property fmtid="{D5CDD505-2E9C-101B-9397-08002B2CF9AE}" pid="6" name="_AuthorEmailDisplayName">
    <vt:lpwstr>Ketil Stølen</vt:lpwstr>
  </property>
  <property fmtid="{D5CDD505-2E9C-101B-9397-08002B2CF9AE}" pid="7" name="_PreviousAdHocReviewCycleID">
    <vt:i4>-1194349966</vt:i4>
  </property>
</Properties>
</file>