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305" r:id="rId11"/>
    <p:sldId id="288" r:id="rId12"/>
    <p:sldId id="289" r:id="rId13"/>
    <p:sldId id="264" r:id="rId14"/>
    <p:sldId id="290" r:id="rId15"/>
    <p:sldId id="265" r:id="rId16"/>
    <p:sldId id="266" r:id="rId17"/>
    <p:sldId id="267" r:id="rId18"/>
    <p:sldId id="268" r:id="rId19"/>
    <p:sldId id="269" r:id="rId20"/>
    <p:sldId id="291" r:id="rId21"/>
    <p:sldId id="292" r:id="rId22"/>
    <p:sldId id="300" r:id="rId23"/>
    <p:sldId id="293" r:id="rId24"/>
    <p:sldId id="294" r:id="rId25"/>
    <p:sldId id="295" r:id="rId26"/>
    <p:sldId id="296" r:id="rId27"/>
    <p:sldId id="297" r:id="rId28"/>
    <p:sldId id="276" r:id="rId29"/>
    <p:sldId id="277" r:id="rId30"/>
    <p:sldId id="278" r:id="rId31"/>
    <p:sldId id="270" r:id="rId32"/>
    <p:sldId id="271" r:id="rId33"/>
    <p:sldId id="272" r:id="rId34"/>
    <p:sldId id="273" r:id="rId35"/>
    <p:sldId id="298" r:id="rId36"/>
    <p:sldId id="299" r:id="rId37"/>
    <p:sldId id="286" r:id="rId38"/>
    <p:sldId id="301" r:id="rId39"/>
    <p:sldId id="274" r:id="rId40"/>
    <p:sldId id="275" r:id="rId41"/>
    <p:sldId id="302" r:id="rId42"/>
    <p:sldId id="279" r:id="rId43"/>
    <p:sldId id="280" r:id="rId44"/>
    <p:sldId id="303" r:id="rId45"/>
    <p:sldId id="281" r:id="rId46"/>
    <p:sldId id="282" r:id="rId47"/>
    <p:sldId id="283" r:id="rId48"/>
    <p:sldId id="287" r:id="rId49"/>
    <p:sldId id="284" r:id="rId50"/>
    <p:sldId id="285" r:id="rId51"/>
  </p:sldIdLst>
  <p:sldSz cx="9144000" cy="6858000" type="screen4x3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6C2D7-E73E-4A83-B19F-30B7496DC1B8}" type="datetimeFigureOut">
              <a:rPr lang="nb-NO" smtClean="0"/>
              <a:pPr/>
              <a:t>2011-08-29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44549-EEF2-4EEE-BE3F-C95A0E64863F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20E4-D7FE-40B3-A903-17E1D7D9C9D9}" type="datetimeFigureOut">
              <a:rPr lang="nb-NO" smtClean="0"/>
              <a:pPr/>
              <a:t>2011-08-29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468A-D710-481B-9B64-4DD7A41C478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D4BD-493A-4E6E-BAA6-5A6CB91ECEFB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F6BC-219D-44EE-A9D0-55895BF02EA5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F8D6-BA86-43FC-84E4-D5BC88F0B327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D04-71BF-434E-BE5E-482A95F4427D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4402-2A20-4752-B7A9-71EC98B77B9A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C3E1-3ECF-4DE9-AEF0-42EDE6BA5C70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D960-2DBE-43D2-8AA1-60FFAE7D9408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CE49-60AC-478A-B3C4-568D4448D322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047-2B0A-46A2-A788-EB5BCE826338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79CB-4514-4826-BB6E-970C28C9F799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0304-EE39-4E69-A4E0-9D50E51463DD}" type="datetime1">
              <a:rPr lang="nb-NO" smtClean="0"/>
              <a:pPr/>
              <a:t>2011-08-29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0CAF-996E-475A-AB98-58ED97A1A2C7}" type="datetime1">
              <a:rPr lang="nb-NO" smtClean="0"/>
              <a:pPr/>
              <a:t>2011-08-29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6517579"/>
            <a:ext cx="9143999" cy="3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91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89EACE-CBCE-44EE-BD4B-F60CD403EB6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1056" y="6453336"/>
            <a:ext cx="95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CORAS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CC66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CC6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III: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Ketil Stølen, SINTEF &amp; </a:t>
            </a:r>
            <a:r>
              <a:rPr lang="en-GB" dirty="0" err="1" smtClean="0"/>
              <a:t>UiO</a:t>
            </a:r>
            <a:endParaRPr lang="en-GB" dirty="0" smtClean="0"/>
          </a:p>
          <a:p>
            <a:r>
              <a:rPr lang="en-GB" dirty="0" smtClean="0"/>
              <a:t>FOSAD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pic>
        <p:nvPicPr>
          <p:cNvPr id="6" name="Picture 5" descr="SINTEF_hovedlogo_bl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301208"/>
            <a:ext cx="3024336" cy="624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IV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represent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favorite</a:t>
            </a:r>
            <a:r>
              <a:rPr lang="nb-NO" dirty="0" smtClean="0"/>
              <a:t> </a:t>
            </a:r>
            <a:r>
              <a:rPr lang="nb-NO" dirty="0" err="1" smtClean="0"/>
              <a:t>modelling</a:t>
            </a:r>
            <a:r>
              <a:rPr lang="nb-NO" dirty="0" smtClean="0"/>
              <a:t> </a:t>
            </a:r>
            <a:r>
              <a:rPr lang="nb-NO" dirty="0" err="1" smtClean="0"/>
              <a:t>language/formal</a:t>
            </a:r>
            <a:r>
              <a:rPr lang="nb-NO" dirty="0" smtClean="0"/>
              <a:t> </a:t>
            </a:r>
            <a:r>
              <a:rPr lang="nb-NO" dirty="0" err="1" smtClean="0"/>
              <a:t>notation/approach/method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be most relevant for </a:t>
            </a:r>
            <a:r>
              <a:rPr lang="nb-NO" dirty="0" err="1" smtClean="0"/>
              <a:t>you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Formal Foundation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Risk analysis</a:t>
            </a:r>
            <a:r>
              <a:rPr lang="en-US" dirty="0" smtClean="0"/>
              <a:t> involves the process of understanding the nature of risks and determining the risk level</a:t>
            </a:r>
          </a:p>
          <a:p>
            <a:r>
              <a:rPr lang="en-US" b="1" dirty="0" smtClean="0"/>
              <a:t>Risk modeling</a:t>
            </a:r>
            <a:r>
              <a:rPr lang="en-US" dirty="0" smtClean="0"/>
              <a:t> refers to techniques for risk identification, documentation and estimation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risk model</a:t>
            </a:r>
            <a:r>
              <a:rPr lang="en-US" dirty="0" smtClean="0"/>
              <a:t> is a structured way of representing unwanted incidents and its causes and consequences by means of graphs, trees or block diagrams</a:t>
            </a:r>
          </a:p>
          <a:p>
            <a:r>
              <a:rPr lang="en-US" b="1" dirty="0" smtClean="0"/>
              <a:t>Risk graphs</a:t>
            </a:r>
            <a:r>
              <a:rPr lang="en-US" dirty="0" smtClean="0"/>
              <a:t> are an aid for</a:t>
            </a:r>
          </a:p>
          <a:p>
            <a:pPr lvl="1"/>
            <a:r>
              <a:rPr lang="en-US" dirty="0" smtClean="0"/>
              <a:t>structuring events and scenarios leading to incidents</a:t>
            </a:r>
          </a:p>
          <a:p>
            <a:pPr lvl="1"/>
            <a:r>
              <a:rPr lang="en-US" dirty="0" smtClean="0"/>
              <a:t>estimating likelihoods of incidents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Graph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Risk graphs can be understood as a common abstraction of several established risk modeling techniques</a:t>
            </a:r>
          </a:p>
          <a:p>
            <a:pPr lvl="1"/>
            <a:r>
              <a:rPr lang="en-US" dirty="0" smtClean="0"/>
              <a:t>Fault trees, attack trees, cause-consequence diagrams, Bayesian networks, CORAS threat diagrams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13</a:t>
            </a:fld>
            <a:endParaRPr lang="nb-NO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187624" y="1628800"/>
          <a:ext cx="6337300" cy="2647950"/>
        </p:xfrm>
        <a:graphic>
          <a:graphicData uri="http://schemas.openxmlformats.org/presentationml/2006/ole">
            <p:oleObj spid="_x0000_s38915" name="Visio" r:id="rId3" imgW="6337656" imgH="264762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 of Risk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Syntax</a:t>
            </a:r>
          </a:p>
          <a:p>
            <a:pPr lvl="1"/>
            <a:r>
              <a:rPr lang="en-GB" dirty="0" smtClean="0"/>
              <a:t>A risk graph is a set </a:t>
            </a:r>
            <a:r>
              <a:rPr lang="en-GB" i="1" dirty="0" smtClean="0"/>
              <a:t>D</a:t>
            </a:r>
            <a:r>
              <a:rPr lang="en-GB" dirty="0" smtClean="0"/>
              <a:t> of elements </a:t>
            </a:r>
            <a:r>
              <a:rPr lang="en-GB" i="1" dirty="0" smtClean="0"/>
              <a:t>e</a:t>
            </a:r>
          </a:p>
          <a:p>
            <a:pPr lvl="1"/>
            <a:r>
              <a:rPr lang="en-GB" dirty="0" smtClean="0"/>
              <a:t>An element is a vertex </a:t>
            </a:r>
            <a:r>
              <a:rPr lang="en-GB" i="1" dirty="0" smtClean="0"/>
              <a:t>v</a:t>
            </a:r>
            <a:r>
              <a:rPr lang="en-GB" dirty="0" smtClean="0"/>
              <a:t> or a relation </a:t>
            </a:r>
            <a:r>
              <a:rPr lang="en-GB" i="1" dirty="0" smtClean="0"/>
              <a:t>v</a:t>
            </a:r>
            <a:r>
              <a:rPr lang="en-GB" baseline="-25000" dirty="0" smtClean="0"/>
              <a:t>1</a:t>
            </a:r>
            <a:r>
              <a:rPr lang="en-GB" dirty="0" smtClean="0">
                <a:latin typeface="Lucida Sans Unicode"/>
                <a:cs typeface="Lucida Sans Unicode"/>
              </a:rPr>
              <a:t>→</a:t>
            </a:r>
            <a:r>
              <a:rPr lang="en-GB" i="1" dirty="0" smtClean="0"/>
              <a:t>v</a:t>
            </a:r>
            <a:r>
              <a:rPr lang="en-GB" baseline="-25000" dirty="0" smtClean="0"/>
              <a:t>2</a:t>
            </a:r>
          </a:p>
          <a:p>
            <a:pPr lvl="1"/>
            <a:r>
              <a:rPr lang="en-GB" dirty="0" smtClean="0"/>
              <a:t>A probability set </a:t>
            </a:r>
            <a:r>
              <a:rPr lang="en-GB" i="1" dirty="0" smtClean="0"/>
              <a:t>P </a:t>
            </a:r>
            <a:r>
              <a:rPr lang="en-GB" dirty="0" smtClean="0">
                <a:latin typeface="Lucida Sans Unicode"/>
                <a:cs typeface="Lucida Sans Unicode"/>
              </a:rPr>
              <a:t>⊆ </a:t>
            </a:r>
            <a:r>
              <a:rPr lang="en-GB" dirty="0" smtClean="0"/>
              <a:t>[0,1] is assigned to the elements</a:t>
            </a:r>
          </a:p>
          <a:p>
            <a:r>
              <a:rPr lang="en-GB" dirty="0" smtClean="0"/>
              <a:t>Semantics</a:t>
            </a:r>
          </a:p>
          <a:p>
            <a:pPr lvl="1"/>
            <a:r>
              <a:rPr lang="en-GB" dirty="0" smtClean="0"/>
              <a:t>Scenarios and probabilities are represented by a probability space on traces of events</a:t>
            </a:r>
          </a:p>
          <a:p>
            <a:r>
              <a:rPr lang="en-GB" dirty="0" smtClean="0"/>
              <a:t>Calculus</a:t>
            </a:r>
          </a:p>
          <a:p>
            <a:pPr lvl="1"/>
            <a:r>
              <a:rPr lang="en-GB" dirty="0" smtClean="0"/>
              <a:t>Rules for reasoning about risk graphs</a:t>
            </a:r>
          </a:p>
          <a:p>
            <a:pPr lvl="1"/>
            <a:r>
              <a:rPr lang="en-GB" dirty="0" smtClean="0"/>
              <a:t>Soundness proofs with respect to the semantics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CORAS Instantiation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CORAS vertices and relations can be interpreted in terms of risk graph vertices and relations</a:t>
            </a:r>
          </a:p>
          <a:p>
            <a:r>
              <a:rPr lang="en-GB" dirty="0" smtClean="0"/>
              <a:t>The risk graph semantics and calculi carries over to CORAS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15</a:t>
            </a:fld>
            <a:endParaRPr lang="nb-NO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084263" y="1556792"/>
          <a:ext cx="6977062" cy="2616200"/>
        </p:xfrm>
        <a:graphic>
          <a:graphicData uri="http://schemas.openxmlformats.org/presentationml/2006/ole">
            <p:oleObj spid="_x0000_s39938" name="Visio" r:id="rId3" imgW="6976656" imgH="261546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Graphs with Change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385888" y="1869951"/>
          <a:ext cx="6373812" cy="2684463"/>
        </p:xfrm>
        <a:graphic>
          <a:graphicData uri="http://schemas.openxmlformats.org/presentationml/2006/ole">
            <p:oleObj spid="_x0000_s40962" name="Visio" r:id="rId3" imgW="6373815" imgH="2683849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12687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Vertex before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16200000" flipH="1">
            <a:off x="1374903" y="1600055"/>
            <a:ext cx="381526" cy="396044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3848" y="14127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Vertex before-after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rot="5400000">
            <a:off x="3532239" y="2173216"/>
            <a:ext cx="495347" cy="144016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512" y="350100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Vertex after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 rot="16200000" flipH="1">
            <a:off x="1176881" y="3490263"/>
            <a:ext cx="309518" cy="1008113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Explicit modeling of</a:t>
            </a:r>
          </a:p>
          <a:p>
            <a:pPr lvl="1"/>
            <a:r>
              <a:rPr lang="en-US" dirty="0" smtClean="0"/>
              <a:t>Elements before change</a:t>
            </a:r>
          </a:p>
          <a:p>
            <a:pPr lvl="1"/>
            <a:r>
              <a:rPr lang="en-US" dirty="0" smtClean="0"/>
              <a:t>Elements after change</a:t>
            </a:r>
          </a:p>
          <a:p>
            <a:pPr lvl="1"/>
            <a:r>
              <a:rPr lang="en-US" dirty="0" smtClean="0"/>
              <a:t>Changes in likelihood estimates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Two Views on Risk Graphs with Change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17</a:t>
            </a:fld>
            <a:endParaRPr lang="nb-NO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763092" y="1951632"/>
          <a:ext cx="6337300" cy="4357688"/>
        </p:xfrm>
        <a:graphic>
          <a:graphicData uri="http://schemas.openxmlformats.org/presentationml/2006/ole">
            <p:oleObj spid="_x0000_s41986" name="Visio" r:id="rId3" imgW="6337656" imgH="4357842" progId="Visio.Drawing.11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899592" y="1700808"/>
            <a:ext cx="7344816" cy="216024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99592" y="4005064"/>
            <a:ext cx="7344816" cy="2376264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Before</a:t>
            </a:r>
            <a:endParaRPr lang="en-GB" sz="1600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0050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After</a:t>
            </a:r>
            <a:endParaRPr lang="en-GB" sz="16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Model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18</a:t>
            </a:fld>
            <a:endParaRPr lang="nb-NO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03648" y="1844824"/>
          <a:ext cx="6373812" cy="4033837"/>
        </p:xfrm>
        <a:graphic>
          <a:graphicData uri="http://schemas.openxmlformats.org/presentationml/2006/ole">
            <p:oleObj spid="_x0000_s43010" name="Visio" r:id="rId3" imgW="6373815" imgH="4033747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34076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Target element before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16200000" flipH="1">
            <a:off x="1626932" y="1708066"/>
            <a:ext cx="381524" cy="324036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162880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Target element before-after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5400000">
            <a:off x="3877181" y="2086109"/>
            <a:ext cx="453534" cy="216024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604277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Target element after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16200000" flipV="1">
            <a:off x="2689049" y="5455967"/>
            <a:ext cx="309518" cy="864096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CORAS Instantiation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19</a:t>
            </a:fld>
            <a:endParaRPr lang="nb-NO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57995" y="1822877"/>
          <a:ext cx="8634485" cy="4486443"/>
        </p:xfrm>
        <a:graphic>
          <a:graphicData uri="http://schemas.openxmlformats.org/presentationml/2006/ole">
            <p:oleObj spid="_x0000_s44034" name="Visio" r:id="rId3" imgW="7858520" imgH="4083754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Changing and evolving risk</a:t>
            </a:r>
          </a:p>
          <a:p>
            <a:r>
              <a:rPr lang="en-US" dirty="0" smtClean="0"/>
              <a:t>Three perspectives on change</a:t>
            </a:r>
          </a:p>
          <a:p>
            <a:r>
              <a:rPr lang="en-US" dirty="0" smtClean="0"/>
              <a:t>Formal foundation</a:t>
            </a:r>
          </a:p>
          <a:p>
            <a:r>
              <a:rPr lang="en-US" dirty="0" smtClean="0"/>
              <a:t>Risk graphs</a:t>
            </a:r>
          </a:p>
          <a:p>
            <a:r>
              <a:rPr lang="en-US" dirty="0" smtClean="0"/>
              <a:t>Risk graphs with change</a:t>
            </a:r>
          </a:p>
          <a:p>
            <a:r>
              <a:rPr lang="en-US" dirty="0" smtClean="0"/>
              <a:t>CORAS instantiation</a:t>
            </a:r>
          </a:p>
          <a:p>
            <a:r>
              <a:rPr lang="en-US" dirty="0" smtClean="0"/>
              <a:t>Practical example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Example: ATM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of Eight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13102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Preparations for the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Customer presentation of the 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Refining the target description using asset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Approval of the target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Risk identification using threat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Risk estimation using threat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Risk evaluation using risk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Risk treatment using treatment diagrams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467544" y="1369368"/>
            <a:ext cx="8208912" cy="208823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3529608"/>
            <a:ext cx="8208912" cy="122413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4825752"/>
            <a:ext cx="8208912" cy="864096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36296" y="1369369"/>
            <a:ext cx="143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C6600"/>
                </a:solidFill>
              </a:rPr>
              <a:t>Establish context</a:t>
            </a:r>
            <a:endParaRPr lang="en-GB" sz="2400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3529609"/>
            <a:ext cx="145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C6600"/>
                </a:solidFill>
              </a:rPr>
              <a:t>Assess risk</a:t>
            </a:r>
            <a:endParaRPr lang="en-GB" sz="2400" dirty="0">
              <a:solidFill>
                <a:srgbClr val="CC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4825753"/>
            <a:ext cx="1296144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C6600"/>
                </a:solidFill>
              </a:rPr>
              <a:t>Treat risk</a:t>
            </a:r>
            <a:endParaRPr lang="en-GB" sz="2400" dirty="0">
              <a:solidFill>
                <a:srgbClr val="CC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805264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C6600"/>
                </a:solidFill>
              </a:rPr>
              <a:t>Need to address change in all steps</a:t>
            </a:r>
            <a:endParaRPr lang="en-GB" sz="28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Establish Context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CORAS Steps 1-4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Establish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Make a description of target as-is and target to-be</a:t>
            </a:r>
          </a:p>
          <a:p>
            <a:r>
              <a:rPr lang="en-GB" dirty="0" smtClean="0"/>
              <a:t>Identify and document changes regarding target of analysis and risk evaluation criteria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23</a:t>
            </a:fld>
            <a:endParaRPr lang="nb-NO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835696" y="3501008"/>
          <a:ext cx="5113312" cy="2841010"/>
        </p:xfrm>
        <a:graphic>
          <a:graphicData uri="http://schemas.openxmlformats.org/presentationml/2006/ole">
            <p:oleObj spid="_x0000_s66563" name="Visio" r:id="rId3" imgW="4024786" imgH="224217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Current characteristic of ATM</a:t>
            </a:r>
          </a:p>
          <a:p>
            <a:pPr lvl="1"/>
            <a:r>
              <a:rPr lang="en-GB" dirty="0" smtClean="0"/>
              <a:t>Limited interaction with external world</a:t>
            </a:r>
          </a:p>
          <a:p>
            <a:pPr lvl="2"/>
            <a:r>
              <a:rPr lang="en-GB" dirty="0" smtClean="0"/>
              <a:t>Limited security problems in relation to information flow to and from the environment</a:t>
            </a:r>
          </a:p>
          <a:p>
            <a:pPr lvl="1"/>
            <a:r>
              <a:rPr lang="en-GB" dirty="0" smtClean="0"/>
              <a:t>Humans at the centre</a:t>
            </a:r>
          </a:p>
          <a:p>
            <a:pPr lvl="2"/>
            <a:r>
              <a:rPr lang="en-GB" dirty="0" smtClean="0"/>
              <a:t>Limited role of automated decision support systems and tools</a:t>
            </a:r>
          </a:p>
          <a:p>
            <a:r>
              <a:rPr lang="en-GB" dirty="0" smtClean="0"/>
              <a:t>Changes in European ATM</a:t>
            </a:r>
          </a:p>
          <a:p>
            <a:pPr lvl="1"/>
            <a:r>
              <a:rPr lang="en-GB" dirty="0" smtClean="0"/>
              <a:t>Introduction of new information systems and decision support systems</a:t>
            </a:r>
          </a:p>
          <a:p>
            <a:pPr lvl="1"/>
            <a:r>
              <a:rPr lang="en-GB" dirty="0" smtClean="0"/>
              <a:t>Reorganization of services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of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Arrival management and the role of air traffic controllers (ATCOs) in the area control centre (ACC)</a:t>
            </a:r>
          </a:p>
          <a:p>
            <a:r>
              <a:rPr lang="en-US" dirty="0" smtClean="0"/>
              <a:t>The introduction of AMAN and ADS-B</a:t>
            </a:r>
          </a:p>
          <a:p>
            <a:pPr lvl="1"/>
            <a:r>
              <a:rPr lang="en-US" dirty="0" smtClean="0"/>
              <a:t>Arrival manager (AMAN) is a decision support tool for the automation of ATCO tasks in the arrival management</a:t>
            </a:r>
          </a:p>
          <a:p>
            <a:pPr lvl="1"/>
            <a:r>
              <a:rPr lang="en-US" dirty="0" smtClean="0"/>
              <a:t>Automatic Dependent Surveillance-Broadcast (ADS-B) is a cooperative GPS-based surveillance technique where aircrafts constantly broadcast their position to the ground and to other aircrafts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 changes:</a:t>
            </a:r>
          </a:p>
          <a:p>
            <a:pPr lvl="1"/>
            <a:r>
              <a:rPr lang="en-GB" dirty="0" smtClean="0"/>
              <a:t>Information provision (availability)</a:t>
            </a:r>
          </a:p>
          <a:p>
            <a:pPr lvl="1"/>
            <a:r>
              <a:rPr lang="en-GB" dirty="0" smtClean="0"/>
              <a:t>Compliance with regulation</a:t>
            </a:r>
          </a:p>
          <a:p>
            <a:r>
              <a:rPr lang="en-GB" dirty="0" smtClean="0"/>
              <a:t>Additional concerns after changes:</a:t>
            </a:r>
          </a:p>
          <a:p>
            <a:pPr lvl="1"/>
            <a:r>
              <a:rPr lang="en-GB" dirty="0" smtClean="0"/>
              <a:t>Information protection (confidentiality)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Target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 of analysis described using UML</a:t>
            </a:r>
          </a:p>
          <a:p>
            <a:pPr lvl="1"/>
            <a:r>
              <a:rPr lang="en-US" dirty="0" smtClean="0"/>
              <a:t>Conceptual overview using UML class diagrams</a:t>
            </a:r>
          </a:p>
          <a:p>
            <a:pPr lvl="1"/>
            <a:r>
              <a:rPr lang="en-US" dirty="0" smtClean="0"/>
              <a:t>Component structure using UML structured classifiers</a:t>
            </a:r>
          </a:p>
          <a:p>
            <a:pPr lvl="1"/>
            <a:r>
              <a:rPr lang="en-US" dirty="0" smtClean="0"/>
              <a:t>Activities using UML interactions (interaction overview diagrams and sequence diagrams)</a:t>
            </a:r>
          </a:p>
          <a:p>
            <a:r>
              <a:rPr lang="en-GB" dirty="0" smtClean="0"/>
              <a:t>One set of diagrams for target as-is</a:t>
            </a:r>
          </a:p>
          <a:p>
            <a:r>
              <a:rPr lang="en-GB" dirty="0" smtClean="0"/>
              <a:t>One set of diagrams for target to-be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Before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2032000" y="1430338"/>
          <a:ext cx="5078413" cy="3997325"/>
        </p:xfrm>
        <a:graphic>
          <a:graphicData uri="http://schemas.openxmlformats.org/presentationml/2006/ole">
            <p:oleObj spid="_x0000_s46082" name="Visio" r:id="rId3" imgW="5077734" imgH="3997797" progId="Visio.Drawing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4482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Flight Data Processing System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475656" y="2260323"/>
            <a:ext cx="864096" cy="16549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2780928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Aeronautical Operational Information System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619672" y="3212977"/>
            <a:ext cx="936104" cy="106560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528" y="400506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Area Control Centre network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1691680" y="4077072"/>
            <a:ext cx="792088" cy="343491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11828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Operation room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1691680" y="5085184"/>
            <a:ext cx="792088" cy="325487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12160" y="551723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Adjacent</a:t>
            </a:r>
          </a:p>
          <a:p>
            <a:r>
              <a:rPr lang="en-GB" sz="1600" dirty="0" smtClean="0">
                <a:solidFill>
                  <a:srgbClr val="CC6600"/>
                </a:solidFill>
              </a:rPr>
              <a:t>Air Traffic System</a:t>
            </a:r>
          </a:p>
          <a:p>
            <a:r>
              <a:rPr lang="en-GB" sz="1600" dirty="0" smtClean="0">
                <a:solidFill>
                  <a:srgbClr val="CC6600"/>
                </a:solidFill>
              </a:rPr>
              <a:t>unit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5364088" y="5085185"/>
            <a:ext cx="648072" cy="847547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lded Corner 41"/>
          <p:cNvSpPr/>
          <p:nvPr/>
        </p:nvSpPr>
        <p:spPr>
          <a:xfrm>
            <a:off x="2123728" y="5589240"/>
            <a:ext cx="2808312" cy="792088"/>
          </a:xfrm>
          <a:prstGeom prst="foldedCorner">
            <a:avLst>
              <a:gd name="adj" fmla="val 3067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Location of Air Traffic Controllers (ATCOs)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42" idx="0"/>
          </p:cNvCxnSpPr>
          <p:nvPr/>
        </p:nvCxnSpPr>
        <p:spPr>
          <a:xfrm rot="16200000" flipH="1">
            <a:off x="3077834" y="5139190"/>
            <a:ext cx="504056" cy="3960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Before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29</a:t>
            </a:fld>
            <a:endParaRPr lang="nb-NO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619672" y="1556792"/>
          <a:ext cx="5122863" cy="2017713"/>
        </p:xfrm>
        <a:graphic>
          <a:graphicData uri="http://schemas.openxmlformats.org/presentationml/2006/ole">
            <p:oleObj spid="_x0000_s47106" name="Visio" r:id="rId3" imgW="5122799" imgH="2017820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364502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Supervisor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16200000" flipV="1">
            <a:off x="3815916" y="3248981"/>
            <a:ext cx="576065" cy="216024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84" y="36450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C6600"/>
                </a:solidFill>
              </a:rPr>
              <a:t>Controller Working Position of Supervisor</a:t>
            </a:r>
            <a:endParaRPr lang="en-GB" sz="1600" dirty="0">
              <a:solidFill>
                <a:srgbClr val="CC660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rot="5400000" flipH="1" flipV="1">
            <a:off x="1889702" y="3122966"/>
            <a:ext cx="576064" cy="468052"/>
          </a:xfrm>
          <a:prstGeom prst="straightConnector1">
            <a:avLst/>
          </a:prstGeom>
          <a:ln w="1905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5"/>
          <p:cNvSpPr txBox="1">
            <a:spLocks/>
          </p:cNvSpPr>
          <p:nvPr/>
        </p:nvSpPr>
        <p:spPr>
          <a:xfrm>
            <a:off x="457200" y="4624537"/>
            <a:ext cx="8229600" cy="103671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SUP is an air traffic controller (ATCO) supervising the traffic management of an ACC island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ATCOs in the ACC island work in teams of two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III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check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risk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correct</a:t>
            </a:r>
            <a:r>
              <a:rPr lang="nb-NO" dirty="0" smtClean="0"/>
              <a:t>?</a:t>
            </a:r>
          </a:p>
          <a:p>
            <a:r>
              <a:rPr lang="nb-NO" dirty="0" smtClean="0"/>
              <a:t>In </a:t>
            </a:r>
            <a:r>
              <a:rPr lang="nb-NO" dirty="0" err="1" smtClean="0"/>
              <a:t>particular</a:t>
            </a:r>
            <a:r>
              <a:rPr lang="nb-NO" dirty="0" smtClean="0"/>
              <a:t>, </a:t>
            </a:r>
            <a:r>
              <a:rPr lang="nb-NO" dirty="0" err="1" smtClean="0"/>
              <a:t>how</a:t>
            </a:r>
            <a:r>
              <a:rPr lang="nb-NO" dirty="0" smtClean="0"/>
              <a:t> 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ensure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correctness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consequence</a:t>
            </a:r>
            <a:r>
              <a:rPr lang="nb-NO" dirty="0" smtClean="0"/>
              <a:t> and </a:t>
            </a:r>
            <a:r>
              <a:rPr lang="nb-NO" dirty="0" err="1" smtClean="0"/>
              <a:t>likelihood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Before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30</a:t>
            </a:fld>
            <a:endParaRPr lang="nb-NO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1979712" y="1484784"/>
          <a:ext cx="5239990" cy="4933345"/>
        </p:xfrm>
        <a:graphic>
          <a:graphicData uri="http://schemas.openxmlformats.org/presentationml/2006/ole">
            <p:oleObj spid="_x0000_s48130" name="Visio" r:id="rId3" imgW="6157667" imgH="57977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31</a:t>
            </a:fld>
            <a:endParaRPr lang="nb-NO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35696" y="1772816"/>
          <a:ext cx="5078413" cy="3997325"/>
        </p:xfrm>
        <a:graphic>
          <a:graphicData uri="http://schemas.openxmlformats.org/presentationml/2006/ole">
            <p:oleObj spid="_x0000_s45059" name="Visio" r:id="rId3" imgW="5077734" imgH="399779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32</a:t>
            </a:fld>
            <a:endParaRPr lang="nb-NO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09775" y="2330450"/>
          <a:ext cx="5122863" cy="2197100"/>
        </p:xfrm>
        <a:graphic>
          <a:graphicData uri="http://schemas.openxmlformats.org/presentationml/2006/ole">
            <p:oleObj spid="_x0000_s49155" name="Visio" r:id="rId3" imgW="5122799" imgH="219784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33</a:t>
            </a:fld>
            <a:endParaRPr lang="nb-NO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07704" y="1316608"/>
          <a:ext cx="5456014" cy="5136728"/>
        </p:xfrm>
        <a:graphic>
          <a:graphicData uri="http://schemas.openxmlformats.org/presentationml/2006/ole">
            <p:oleObj spid="_x0000_s50178" name="Visio" r:id="rId3" imgW="6157667" imgH="57977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Assets Before-After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Party remains the same under change</a:t>
            </a:r>
          </a:p>
          <a:p>
            <a:r>
              <a:rPr lang="en-GB" dirty="0" smtClean="0"/>
              <a:t>Direct asset Confidentiality of ATM information is considered only after changes</a:t>
            </a:r>
          </a:p>
          <a:p>
            <a:r>
              <a:rPr lang="en-GB" dirty="0" smtClean="0"/>
              <a:t>Indirect asset Airlines’ trust is considered only after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34</a:t>
            </a:fld>
            <a:endParaRPr lang="nb-NO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128463" y="1484784"/>
          <a:ext cx="4621588" cy="2522091"/>
        </p:xfrm>
        <a:graphic>
          <a:graphicData uri="http://schemas.openxmlformats.org/presentationml/2006/ole">
            <p:oleObj spid="_x0000_s51202" name="Visio" r:id="rId3" imgW="4357779" imgH="237759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 Scales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35</a:t>
            </a:fld>
            <a:endParaRPr lang="nb-NO"/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4716016" y="2398008"/>
          <a:ext cx="3960440" cy="297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448272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Consequence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25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Catastrophic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Catastrophic accident</a:t>
                      </a:r>
                      <a:endParaRPr lang="nb-NO" sz="1600" dirty="0">
                        <a:solidFill>
                          <a:srgbClr val="00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85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Major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Abrupt maneuver required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Moderate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Recovery from large reduction in separation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Minor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Increasing workload of ATCOs or pilots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Insignificant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No hazardous effect on operations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467544" y="2398008"/>
          <a:ext cx="3960440" cy="297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376264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noProof="0" dirty="0" smtClean="0">
                          <a:latin typeface="Arial"/>
                          <a:ea typeface="Times New Roman"/>
                          <a:cs typeface="Times New Roman"/>
                        </a:rPr>
                        <a:t>Consequence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noProof="0" dirty="0" smtClean="0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latin typeface="Arial"/>
                          <a:ea typeface="Times New Roman"/>
                          <a:cs typeface="Times New Roman"/>
                        </a:rPr>
                        <a:t>Catastrophic</a:t>
                      </a:r>
                      <a:endParaRPr lang="en-US" sz="1600" noProof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Loss</a:t>
                      </a:r>
                      <a:r>
                        <a:rPr lang="en-US" sz="1600" baseline="0" noProof="0" smtClean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 of data that can be utilized in terror</a:t>
                      </a:r>
                      <a:endParaRPr lang="en-US" sz="1600" noProof="0">
                        <a:solidFill>
                          <a:srgbClr val="00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43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latin typeface="Arial"/>
                          <a:ea typeface="Times New Roman"/>
                          <a:cs typeface="Times New Roman"/>
                        </a:rPr>
                        <a:t>Major</a:t>
                      </a:r>
                      <a:endParaRPr lang="en-US" sz="1600" noProof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dirty="0" smtClean="0">
                          <a:latin typeface="Arial"/>
                          <a:ea typeface="Cambria"/>
                          <a:cs typeface="Times New Roman"/>
                        </a:rPr>
                        <a:t>Data</a:t>
                      </a:r>
                      <a:r>
                        <a:rPr lang="en-US" sz="1600" baseline="0" noProof="0" dirty="0" smtClean="0">
                          <a:latin typeface="Arial"/>
                          <a:ea typeface="Cambria"/>
                          <a:cs typeface="Times New Roman"/>
                        </a:rPr>
                        <a:t> loss of legal implications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latin typeface="Arial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600" noProof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dirty="0" smtClean="0">
                          <a:latin typeface="Arial"/>
                          <a:ea typeface="Cambria"/>
                          <a:cs typeface="Times New Roman"/>
                        </a:rPr>
                        <a:t>Distortion</a:t>
                      </a:r>
                      <a:r>
                        <a:rPr lang="en-US" sz="1600" baseline="0" noProof="0" dirty="0" smtClean="0">
                          <a:latin typeface="Arial"/>
                          <a:ea typeface="Cambria"/>
                          <a:cs typeface="Times New Roman"/>
                        </a:rPr>
                        <a:t> of air company competition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latin typeface="Arial"/>
                          <a:ea typeface="Times New Roman"/>
                          <a:cs typeface="Times New Roman"/>
                        </a:rPr>
                        <a:t>Minor</a:t>
                      </a:r>
                      <a:endParaRPr lang="en-US" sz="1600" noProof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dirty="0" smtClean="0">
                          <a:latin typeface="Arial"/>
                          <a:ea typeface="Cambria"/>
                          <a:cs typeface="Times New Roman"/>
                        </a:rPr>
                        <a:t>Loss</a:t>
                      </a:r>
                      <a:r>
                        <a:rPr lang="en-US" sz="1600" baseline="0" noProof="0" dirty="0" smtClean="0">
                          <a:latin typeface="Arial"/>
                          <a:ea typeface="Cambria"/>
                          <a:cs typeface="Times New Roman"/>
                        </a:rPr>
                        <a:t> of aircraft information data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smtClean="0">
                          <a:latin typeface="Arial"/>
                          <a:ea typeface="Times New Roman"/>
                          <a:cs typeface="Times New Roman"/>
                        </a:rPr>
                        <a:t>Insignificant</a:t>
                      </a:r>
                      <a:endParaRPr lang="en-US" sz="1600" noProof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noProof="0" dirty="0" smtClean="0">
                          <a:latin typeface="Arial"/>
                          <a:ea typeface="Cambria"/>
                          <a:cs typeface="Times New Roman"/>
                        </a:rPr>
                        <a:t>Loss</a:t>
                      </a:r>
                      <a:r>
                        <a:rPr lang="en-US" sz="1600" baseline="0" noProof="0" dirty="0" smtClean="0">
                          <a:latin typeface="Arial"/>
                          <a:ea typeface="Cambria"/>
                          <a:cs typeface="Times New Roman"/>
                        </a:rPr>
                        <a:t> of publically available data</a:t>
                      </a:r>
                      <a:endParaRPr lang="en-US" sz="1600" noProof="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2037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Confidentiality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037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Availability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Likelihood Scale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36</a:t>
            </a:fld>
            <a:endParaRPr lang="nb-NO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899592" y="2132856"/>
          <a:ext cx="7416824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Certain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Cambria"/>
                          <a:cs typeface="Times New Roman"/>
                        </a:rPr>
                        <a:t>A very high number of similar occurrences already on record; has occurred a very high number of times at the same location/time</a:t>
                      </a:r>
                      <a:endParaRPr lang="nb-NO" sz="1600" dirty="0">
                        <a:solidFill>
                          <a:srgbClr val="000000"/>
                        </a:solidFill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Likely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A significant number of similar occurrences already on record; has occurred a significant number of times at the same location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Possible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Several similar occurrences on record; has occurred more than once at the same location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Unlikely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Only very few similar incidents on record when considering a large traffic volume or no records on a small traffic volume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Rare</a:t>
                      </a:r>
                      <a:endParaRPr lang="nb-NO" sz="160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Has never occurred yet throughout the total lifetime of the system</a:t>
                      </a:r>
                      <a:endParaRPr lang="nb-NO" sz="1600" dirty="0"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Evaluation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37</a:t>
            </a:fld>
            <a:endParaRPr lang="nb-NO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62880" y="2046570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Insignificant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Minor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Moderate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Major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Catastrophic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Possible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Certain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1700808"/>
            <a:ext cx="684076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Consequence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23318" y="2986209"/>
            <a:ext cx="2232248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Likelihood</a:t>
            </a:r>
            <a:endParaRPr lang="en-GB" sz="1600" b="1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458112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risk: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Unacceptable and must be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risk: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evaluated for possible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risk: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monitored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733256"/>
            <a:ext cx="636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C6600"/>
                </a:solidFill>
              </a:rPr>
              <a:t>Note: Also the evaluation criteria may change</a:t>
            </a:r>
            <a:endParaRPr lang="en-GB" sz="24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Risk Identification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CORAS Step 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39</a:t>
            </a:fld>
            <a:endParaRPr lang="nb-NO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36003" y="1268760"/>
          <a:ext cx="7166635" cy="3805808"/>
        </p:xfrm>
        <a:graphic>
          <a:graphicData uri="http://schemas.openxmlformats.org/presentationml/2006/ole">
            <p:oleObj spid="_x0000_s52226" name="Visio" r:id="rId3" imgW="7030626" imgH="3733710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733256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</a:rPr>
              <a:t>Before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and Evolving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risk assessments build on unrealistic assumptions</a:t>
            </a:r>
          </a:p>
          <a:p>
            <a:pPr lvl="1"/>
            <a:r>
              <a:rPr lang="en-US" dirty="0" smtClean="0"/>
              <a:t>Particular configuration of the target</a:t>
            </a:r>
          </a:p>
          <a:p>
            <a:pPr lvl="1"/>
            <a:r>
              <a:rPr lang="en-US" dirty="0" smtClean="0"/>
              <a:t>Particular point in time</a:t>
            </a:r>
          </a:p>
          <a:p>
            <a:pPr lvl="1"/>
            <a:r>
              <a:rPr lang="en-US" dirty="0" smtClean="0"/>
              <a:t>Valid under the assumptions of the target description</a:t>
            </a:r>
          </a:p>
          <a:p>
            <a:r>
              <a:rPr lang="en-US" dirty="0" smtClean="0"/>
              <a:t>Reality change and evolve</a:t>
            </a:r>
          </a:p>
          <a:p>
            <a:pPr lvl="1"/>
            <a:r>
              <a:rPr lang="en-US" dirty="0" smtClean="0"/>
              <a:t>The target and the environment change and evolve over time</a:t>
            </a:r>
          </a:p>
          <a:p>
            <a:pPr lvl="1"/>
            <a:r>
              <a:rPr lang="en-US" dirty="0" smtClean="0"/>
              <a:t>The assumptions, context, scope, focus, assets and parties may change and evolve over time</a:t>
            </a:r>
          </a:p>
          <a:p>
            <a:pPr lvl="1"/>
            <a:r>
              <a:rPr lang="en-US" dirty="0" smtClean="0"/>
              <a:t>As a result, risks change and evolve over time</a:t>
            </a:r>
          </a:p>
          <a:p>
            <a:pPr lvl="1"/>
            <a:r>
              <a:rPr lang="en-US" dirty="0" smtClean="0"/>
              <a:t>Change and evolvement must be reflected in the risk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33377" y="116632"/>
          <a:ext cx="8903119" cy="6048672"/>
        </p:xfrm>
        <a:graphic>
          <a:graphicData uri="http://schemas.openxmlformats.org/presentationml/2006/ole">
            <p:oleObj spid="_x0000_s53250" name="Visio" r:id="rId3" imgW="8611127" imgH="5849650" progId="Visio.Drawing.1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40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323528" y="5733256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</a:rPr>
              <a:t>Before-After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Risk Estimation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CORAS Step 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42</a:t>
            </a:fld>
            <a:endParaRPr lang="nb-NO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50913" y="1509713"/>
          <a:ext cx="7243762" cy="3838575"/>
        </p:xfrm>
        <a:graphic>
          <a:graphicData uri="http://schemas.openxmlformats.org/presentationml/2006/ole">
            <p:oleObj spid="_x0000_s54274" name="Visio" r:id="rId3" imgW="7242996" imgH="3838858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733256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</a:rPr>
              <a:t>Before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07504" y="86072"/>
          <a:ext cx="8978037" cy="5863208"/>
        </p:xfrm>
        <a:graphic>
          <a:graphicData uri="http://schemas.openxmlformats.org/presentationml/2006/ole">
            <p:oleObj spid="_x0000_s55298" name="Visio" r:id="rId3" imgW="8867213" imgH="5790994" progId="Visio.Drawing.1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43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323528" y="5733256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</a:rPr>
              <a:t>Before-After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Risk Evaluation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CORAS Step 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Indirect Assets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GB" dirty="0" smtClean="0"/>
              <a:t>Before-After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45</a:t>
            </a:fld>
            <a:endParaRPr lang="nb-NO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051720" y="2492896"/>
          <a:ext cx="4917767" cy="3452937"/>
        </p:xfrm>
        <a:graphic>
          <a:graphicData uri="http://schemas.openxmlformats.org/presentationml/2006/ole">
            <p:oleObj spid="_x0000_s56322" name="Visio" r:id="rId3" imgW="4610357" imgH="323689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GB" dirty="0" smtClean="0"/>
              <a:t>Before-After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46</a:t>
            </a:fld>
            <a:endParaRPr lang="nb-NO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339752" y="2276872"/>
          <a:ext cx="4581301" cy="3832324"/>
        </p:xfrm>
        <a:graphic>
          <a:graphicData uri="http://schemas.openxmlformats.org/presentationml/2006/ole">
            <p:oleObj spid="_x0000_s57347" name="Visio" r:id="rId3" imgW="4408241" imgH="368748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Diagram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47</a:t>
            </a:fld>
            <a:endParaRPr lang="nb-NO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87824" y="1869653"/>
          <a:ext cx="3881437" cy="4511675"/>
        </p:xfrm>
        <a:graphic>
          <a:graphicData uri="http://schemas.openxmlformats.org/presentationml/2006/ole">
            <p:oleObj spid="_x0000_s58370" name="Visio" r:id="rId3" imgW="3880957" imgH="4511645" progId="Visio.Drawing.11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GB" dirty="0" smtClean="0"/>
              <a:t>Before-After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48</a:t>
            </a:fld>
            <a:endParaRPr lang="nb-NO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62880" y="2046570"/>
          <a:ext cx="8229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Insignificant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Minor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Moderate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Major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Catastrophic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R6</a:t>
                      </a:r>
                      <a:endParaRPr lang="en-GB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R7</a:t>
                      </a:r>
                      <a:endParaRPr lang="en-GB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R3</a:t>
                      </a:r>
                      <a:endParaRPr lang="en-GB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R4</a:t>
                      </a:r>
                      <a:endParaRPr lang="en-GB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R1</a:t>
                      </a:r>
                      <a:endParaRPr lang="en-GB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Possible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R4</a:t>
                      </a:r>
                      <a:endParaRPr lang="en-GB" sz="1600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R1</a:t>
                      </a:r>
                      <a:r>
                        <a:rPr lang="en-GB" sz="1600" i="0" dirty="0" smtClean="0"/>
                        <a:t>, </a:t>
                      </a:r>
                      <a:r>
                        <a:rPr lang="en-GB" sz="1600" b="1" i="1" dirty="0" smtClean="0"/>
                        <a:t>R2</a:t>
                      </a:r>
                      <a:r>
                        <a:rPr lang="en-GB" sz="1600" b="0" i="0" dirty="0" smtClean="0"/>
                        <a:t>, </a:t>
                      </a:r>
                      <a:r>
                        <a:rPr lang="en-GB" sz="1600" b="1" i="1" dirty="0" smtClean="0"/>
                        <a:t>R5</a:t>
                      </a:r>
                      <a:endParaRPr lang="en-GB" sz="1600" b="1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Likely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Certain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1700808"/>
            <a:ext cx="6840760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Consequence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23318" y="2986209"/>
            <a:ext cx="2232248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Likelihood</a:t>
            </a:r>
            <a:endParaRPr lang="en-GB" sz="1600" b="1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259632" y="4581128"/>
            <a:ext cx="742716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Legend: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Italic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denotes risk before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Bold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denotes risk after</a:t>
            </a:r>
            <a:endParaRPr kumimoji="0" lang="en-US" sz="3200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861692" y="1484784"/>
          <a:ext cx="8174804" cy="4968552"/>
        </p:xfrm>
        <a:graphic>
          <a:graphicData uri="http://schemas.openxmlformats.org/presentationml/2006/ole">
            <p:oleObj spid="_x0000_s59395" name="Visio" r:id="rId3" imgW="7989666" imgH="4855742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GB" dirty="0" smtClean="0"/>
              <a:t>Before-After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49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Perspectives on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1: The maintenance (a posteriori) perspective</a:t>
            </a:r>
          </a:p>
          <a:p>
            <a:pPr>
              <a:buNone/>
            </a:pPr>
            <a:r>
              <a:rPr lang="en-US" dirty="0" smtClean="0"/>
              <a:t>2: The before-after (a priori) perspective</a:t>
            </a:r>
          </a:p>
          <a:p>
            <a:pPr>
              <a:buNone/>
            </a:pPr>
            <a:r>
              <a:rPr lang="en-US" dirty="0" smtClean="0"/>
              <a:t>3: The continuous evolution perspective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5</a:t>
            </a:fld>
            <a:endParaRPr lang="nb-NO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738313" y="1335088"/>
          <a:ext cx="3913187" cy="3317875"/>
        </p:xfrm>
        <a:graphic>
          <a:graphicData uri="http://schemas.openxmlformats.org/presentationml/2006/ole">
            <p:oleObj spid="_x0000_s18434" name="Visio" r:id="rId3" imgW="3539942" imgH="3001375" progId="Visio.Drawing.11">
              <p:embed/>
            </p:oleObj>
          </a:graphicData>
        </a:graphic>
      </p:graphicFrame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48263" y="3644900"/>
            <a:ext cx="360362" cy="36036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b-NO" dirty="0"/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916238" y="1412875"/>
            <a:ext cx="360362" cy="36036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b-NO" dirty="0"/>
              <a:t>2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916238" y="3644900"/>
            <a:ext cx="360362" cy="36036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b-NO" dirty="0"/>
              <a:t>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systems that change, also the risks change and should be analyzed as such</a:t>
            </a:r>
          </a:p>
          <a:p>
            <a:r>
              <a:rPr lang="en-US" dirty="0" smtClean="0"/>
              <a:t>Only the parts of the risk picture affected by changes should be analyzed anew</a:t>
            </a:r>
          </a:p>
          <a:p>
            <a:r>
              <a:rPr lang="en-US" dirty="0" smtClean="0"/>
              <a:t>CORAS supports</a:t>
            </a:r>
          </a:p>
          <a:p>
            <a:pPr lvl="1"/>
            <a:r>
              <a:rPr lang="en-US" dirty="0" smtClean="0"/>
              <a:t>Traceability of changes from target system to risk models</a:t>
            </a:r>
          </a:p>
          <a:p>
            <a:pPr lvl="1"/>
            <a:r>
              <a:rPr lang="en-US" dirty="0" smtClean="0"/>
              <a:t>The explicit modeling of changes to risk</a:t>
            </a:r>
          </a:p>
          <a:p>
            <a:r>
              <a:rPr lang="en-US" dirty="0" smtClean="0"/>
              <a:t>All artifacts of CORAS are generalized to handle change</a:t>
            </a:r>
          </a:p>
          <a:p>
            <a:pPr lvl="1"/>
            <a:r>
              <a:rPr lang="en-US" dirty="0" smtClean="0"/>
              <a:t>The CORAS language</a:t>
            </a:r>
          </a:p>
          <a:p>
            <a:pPr lvl="1"/>
            <a:r>
              <a:rPr lang="en-US" dirty="0" smtClean="0"/>
              <a:t>The CORAS tool</a:t>
            </a:r>
          </a:p>
          <a:p>
            <a:pPr lvl="1"/>
            <a:r>
              <a:rPr lang="en-US" dirty="0" smtClean="0"/>
              <a:t>The CORAS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50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Perspective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Methodological challenges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Reuse the old risk assessment results</a:t>
            </a:r>
          </a:p>
          <a:p>
            <a:r>
              <a:rPr lang="en-US" dirty="0" smtClean="0"/>
              <a:t>Avoid having to start from scratch</a:t>
            </a:r>
          </a:p>
          <a:p>
            <a:r>
              <a:rPr lang="en-US" dirty="0" smtClean="0"/>
              <a:t>Requires </a:t>
            </a:r>
          </a:p>
          <a:p>
            <a:pPr lvl="1"/>
            <a:r>
              <a:rPr lang="en-US" dirty="0" smtClean="0"/>
              <a:t>Identifying the updates made to the target and update the target description accordingly</a:t>
            </a:r>
          </a:p>
          <a:p>
            <a:pPr lvl="1"/>
            <a:r>
              <a:rPr lang="en-US" dirty="0" smtClean="0"/>
              <a:t>Identifying which risks and parts of the risk picture/risk model are affected by the updates</a:t>
            </a:r>
          </a:p>
          <a:p>
            <a:pPr lvl="1"/>
            <a:r>
              <a:rPr lang="en-US" dirty="0" smtClean="0"/>
              <a:t>Updating the risk picture/risk model without having to do changes in the unaffected parts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6</a:t>
            </a:fld>
            <a:endParaRPr lang="nb-NO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7504" y="2132856"/>
          <a:ext cx="4405313" cy="2824163"/>
        </p:xfrm>
        <a:graphic>
          <a:graphicData uri="http://schemas.openxmlformats.org/presentationml/2006/ole">
            <p:oleObj spid="_x0000_s19458" name="Visio" r:id="rId3" imgW="4405002" imgH="2823596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Before-After Perspective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Methodological Challenges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89647" y="2174874"/>
            <a:ext cx="4330825" cy="42064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Obtain and present a risk picture for the current risks, the future risks, and the risks to the change</a:t>
            </a:r>
          </a:p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/>
              <a:t>A target description that characterizes the target “as-is” and the target “to-be“</a:t>
            </a:r>
          </a:p>
          <a:p>
            <a:pPr lvl="1"/>
            <a:r>
              <a:rPr lang="en-US" dirty="0" smtClean="0"/>
              <a:t>A description of the process of change</a:t>
            </a:r>
          </a:p>
          <a:p>
            <a:pPr lvl="1"/>
            <a:r>
              <a:rPr lang="en-US" dirty="0" smtClean="0"/>
              <a:t>Identifying current and future risk without doing double work</a:t>
            </a:r>
          </a:p>
          <a:p>
            <a:pPr lvl="1"/>
            <a:r>
              <a:rPr lang="en-US" dirty="0" smtClean="0"/>
              <a:t>Identifying risks to the change process</a:t>
            </a:r>
          </a:p>
          <a:p>
            <a:pPr lvl="1"/>
            <a:r>
              <a:rPr lang="en-US" dirty="0" smtClean="0"/>
              <a:t>Providing a risk picture that characterizes current risks, future risks and risks to the change process, and that relates these to the target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7504" y="1810791"/>
          <a:ext cx="4343400" cy="4354513"/>
        </p:xfrm>
        <a:graphic>
          <a:graphicData uri="http://schemas.openxmlformats.org/presentationml/2006/ole">
            <p:oleObj spid="_x0000_s20482" name="Visio" r:id="rId3" imgW="4343747" imgH="435513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Evolution Perspective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47813" y="1700213"/>
          <a:ext cx="6369050" cy="4440237"/>
        </p:xfrm>
        <a:graphic>
          <a:graphicData uri="http://schemas.openxmlformats.org/presentationml/2006/ole">
            <p:oleObj spid="_x0000_s21506" name="Visio" r:id="rId3" imgW="6369767" imgH="4439474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Evolution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b="1" dirty="0" smtClean="0"/>
              <a:t>Methodological challenges</a:t>
            </a:r>
          </a:p>
          <a:p>
            <a:r>
              <a:rPr lang="en-US" dirty="0" smtClean="0"/>
              <a:t>Identify and present evolving risks in a dynamic risk picture/risk model</a:t>
            </a:r>
          </a:p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/>
              <a:t>Generalizing a target description in such a way that it characterizes evolution of the target and its environment</a:t>
            </a:r>
          </a:p>
          <a:p>
            <a:pPr lvl="1"/>
            <a:r>
              <a:rPr lang="en-US" dirty="0" smtClean="0"/>
              <a:t>Identifying and generalizing the risks affected by evolution in the target or its environment</a:t>
            </a:r>
          </a:p>
          <a:p>
            <a:pPr lvl="1"/>
            <a:r>
              <a:rPr lang="en-US" dirty="0" smtClean="0"/>
              <a:t>Characterizing the evolution of risks and presenting it in a dynamic risk picture/risk model </a:t>
            </a:r>
          </a:p>
          <a:p>
            <a:pPr lvl="1"/>
            <a:r>
              <a:rPr lang="en-US" dirty="0" smtClean="0"/>
              <a:t>Relating the evolution of risks described by the risk picture/risk model to the evolution of the target described in the target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CORAS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EACE-CBCE-44EE-BD4B-F60CD403EB65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CORAS</Template>
  <TotalTime>690</TotalTime>
  <Words>1437</Words>
  <Application>Microsoft Office PowerPoint</Application>
  <PresentationFormat>On-screen Show (4:3)</PresentationFormat>
  <Paragraphs>378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CORAS</vt:lpstr>
      <vt:lpstr>Visio</vt:lpstr>
      <vt:lpstr>Part III: Change Management</vt:lpstr>
      <vt:lpstr>Overview of Part III</vt:lpstr>
      <vt:lpstr>Exercise III</vt:lpstr>
      <vt:lpstr>Changing and Evolving Risk</vt:lpstr>
      <vt:lpstr>Three Perspectives on Change</vt:lpstr>
      <vt:lpstr>Maintenance Perspective</vt:lpstr>
      <vt:lpstr>Before-After Perspective</vt:lpstr>
      <vt:lpstr>Continuous Evolution Perspective</vt:lpstr>
      <vt:lpstr>Continuous Evolution Perspective</vt:lpstr>
      <vt:lpstr>Exercise IV</vt:lpstr>
      <vt:lpstr>Formal Foundation</vt:lpstr>
      <vt:lpstr>Risk Modeling</vt:lpstr>
      <vt:lpstr>Risk Graph</vt:lpstr>
      <vt:lpstr>Formalization of Risk Graphs</vt:lpstr>
      <vt:lpstr>CORAS Instantiation</vt:lpstr>
      <vt:lpstr>Risk Graphs with Change</vt:lpstr>
      <vt:lpstr>Two Views on Risk Graphs with Change</vt:lpstr>
      <vt:lpstr>Trace Model</vt:lpstr>
      <vt:lpstr>CORAS Instantiation</vt:lpstr>
      <vt:lpstr>Practical Example: ATM</vt:lpstr>
      <vt:lpstr>Process of Eight Steps</vt:lpstr>
      <vt:lpstr>Establish Context</vt:lpstr>
      <vt:lpstr>Establish Context</vt:lpstr>
      <vt:lpstr>Changes</vt:lpstr>
      <vt:lpstr>Target of Analysis</vt:lpstr>
      <vt:lpstr>Focus of Analysis</vt:lpstr>
      <vt:lpstr>Target Description</vt:lpstr>
      <vt:lpstr>Target Before</vt:lpstr>
      <vt:lpstr>Target Before</vt:lpstr>
      <vt:lpstr>Target Before</vt:lpstr>
      <vt:lpstr>Target After</vt:lpstr>
      <vt:lpstr>Target After</vt:lpstr>
      <vt:lpstr>Target After</vt:lpstr>
      <vt:lpstr>Assets Before-After</vt:lpstr>
      <vt:lpstr>Consequence Scales</vt:lpstr>
      <vt:lpstr>Likelihood Scale</vt:lpstr>
      <vt:lpstr>Risk Evaluation Criteria</vt:lpstr>
      <vt:lpstr>Risk Identification</vt:lpstr>
      <vt:lpstr>Slide 39</vt:lpstr>
      <vt:lpstr>Slide 40</vt:lpstr>
      <vt:lpstr>Risk Estimation</vt:lpstr>
      <vt:lpstr>Slide 42</vt:lpstr>
      <vt:lpstr>Slide 43</vt:lpstr>
      <vt:lpstr>Risk Evaluation</vt:lpstr>
      <vt:lpstr>Indirect Assets</vt:lpstr>
      <vt:lpstr>Risk Diagram</vt:lpstr>
      <vt:lpstr>Risk Diagram</vt:lpstr>
      <vt:lpstr>Risk Evaluation</vt:lpstr>
      <vt:lpstr>Treatment Diagram</vt:lpstr>
      <vt:lpstr>Summary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msl</dc:creator>
  <cp:lastModifiedBy>Ketil Stolen</cp:lastModifiedBy>
  <cp:revision>70</cp:revision>
  <dcterms:created xsi:type="dcterms:W3CDTF">2011-03-31T09:25:47Z</dcterms:created>
  <dcterms:modified xsi:type="dcterms:W3CDTF">2011-08-29T14:30:30Z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-402867845</vt:i4>
  </property>
  <property fmtid="{D5CDD505-2E9C-101B-9397-08002B2CF9AE}" pid="3" name="_NewReviewCycle">
    <vt:lpwstr/>
  </property>
  <property fmtid="{D5CDD505-2E9C-101B-9397-08002B2CF9AE}" pid="4" name="_EmailSubject">
    <vt:lpwstr>Slides for my tutorial at FOSAD'11</vt:lpwstr>
  </property>
  <property fmtid="{D5CDD505-2E9C-101B-9397-08002B2CF9AE}" pid="5" name="_AuthorEmail">
    <vt:lpwstr>Ketil.Stolen@sintef.no</vt:lpwstr>
  </property>
  <property fmtid="{D5CDD505-2E9C-101B-9397-08002B2CF9AE}" pid="6" name="_AuthorEmailDisplayName">
    <vt:lpwstr>Ketil Stølen</vt:lpwstr>
  </property>
  <property fmtid="{D5CDD505-2E9C-101B-9397-08002B2CF9AE}" pid="7" name="_PreviousAdHocReviewCycleID">
    <vt:i4>-1419662377</vt:i4>
  </property>
</Properties>
</file>