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7"/>
  </p:notesMasterIdLst>
  <p:sldIdLst>
    <p:sldId id="279" r:id="rId2"/>
    <p:sldId id="455" r:id="rId3"/>
    <p:sldId id="536" r:id="rId4"/>
    <p:sldId id="537" r:id="rId5"/>
    <p:sldId id="539" r:id="rId6"/>
    <p:sldId id="538" r:id="rId7"/>
    <p:sldId id="540" r:id="rId8"/>
    <p:sldId id="525" r:id="rId9"/>
    <p:sldId id="534" r:id="rId10"/>
    <p:sldId id="535" r:id="rId11"/>
    <p:sldId id="563" r:id="rId12"/>
    <p:sldId id="521" r:id="rId13"/>
    <p:sldId id="446" r:id="rId14"/>
    <p:sldId id="324" r:id="rId15"/>
    <p:sldId id="325" r:id="rId16"/>
    <p:sldId id="443" r:id="rId17"/>
    <p:sldId id="442" r:id="rId18"/>
    <p:sldId id="444" r:id="rId19"/>
    <p:sldId id="351" r:id="rId20"/>
    <p:sldId id="445" r:id="rId21"/>
    <p:sldId id="447" r:id="rId22"/>
    <p:sldId id="448" r:id="rId23"/>
    <p:sldId id="449" r:id="rId24"/>
    <p:sldId id="347" r:id="rId25"/>
    <p:sldId id="357" r:id="rId26"/>
    <p:sldId id="441" r:id="rId27"/>
    <p:sldId id="326" r:id="rId28"/>
    <p:sldId id="450" r:id="rId29"/>
    <p:sldId id="451" r:id="rId30"/>
    <p:sldId id="452" r:id="rId31"/>
    <p:sldId id="438" r:id="rId32"/>
    <p:sldId id="440" r:id="rId33"/>
    <p:sldId id="439" r:id="rId34"/>
    <p:sldId id="543" r:id="rId35"/>
    <p:sldId id="544" r:id="rId36"/>
    <p:sldId id="522" r:id="rId37"/>
    <p:sldId id="383" r:id="rId38"/>
    <p:sldId id="545" r:id="rId39"/>
    <p:sldId id="546" r:id="rId40"/>
    <p:sldId id="385" r:id="rId41"/>
    <p:sldId id="458" r:id="rId42"/>
    <p:sldId id="463" r:id="rId43"/>
    <p:sldId id="379" r:id="rId44"/>
    <p:sldId id="467" r:id="rId45"/>
    <p:sldId id="465" r:id="rId46"/>
    <p:sldId id="470" r:id="rId47"/>
    <p:sldId id="581" r:id="rId48"/>
    <p:sldId id="582" r:id="rId49"/>
    <p:sldId id="511" r:id="rId50"/>
    <p:sldId id="472" r:id="rId51"/>
    <p:sldId id="479" r:id="rId52"/>
    <p:sldId id="481" r:id="rId53"/>
    <p:sldId id="482" r:id="rId54"/>
    <p:sldId id="483" r:id="rId55"/>
    <p:sldId id="485" r:id="rId56"/>
    <p:sldId id="495" r:id="rId57"/>
    <p:sldId id="486" r:id="rId58"/>
    <p:sldId id="487" r:id="rId59"/>
    <p:sldId id="500" r:id="rId60"/>
    <p:sldId id="502" r:id="rId61"/>
    <p:sldId id="504" r:id="rId62"/>
    <p:sldId id="547" r:id="rId63"/>
    <p:sldId id="548" r:id="rId64"/>
    <p:sldId id="549" r:id="rId65"/>
    <p:sldId id="550" r:id="rId66"/>
    <p:sldId id="551" r:id="rId67"/>
    <p:sldId id="578" r:id="rId68"/>
    <p:sldId id="579" r:id="rId69"/>
    <p:sldId id="523" r:id="rId70"/>
    <p:sldId id="513" r:id="rId71"/>
    <p:sldId id="295" r:id="rId72"/>
    <p:sldId id="367" r:id="rId73"/>
    <p:sldId id="296" r:id="rId74"/>
    <p:sldId id="308" r:id="rId75"/>
    <p:sldId id="309" r:id="rId76"/>
    <p:sldId id="297" r:id="rId77"/>
    <p:sldId id="298" r:id="rId78"/>
    <p:sldId id="319" r:id="rId79"/>
    <p:sldId id="299" r:id="rId80"/>
    <p:sldId id="300" r:id="rId81"/>
    <p:sldId id="569" r:id="rId82"/>
    <p:sldId id="570" r:id="rId83"/>
    <p:sldId id="568" r:id="rId84"/>
    <p:sldId id="552" r:id="rId85"/>
    <p:sldId id="567" r:id="rId86"/>
    <p:sldId id="575" r:id="rId87"/>
    <p:sldId id="576" r:id="rId88"/>
    <p:sldId id="577" r:id="rId89"/>
    <p:sldId id="573" r:id="rId90"/>
    <p:sldId id="564" r:id="rId91"/>
    <p:sldId id="565" r:id="rId92"/>
    <p:sldId id="566" r:id="rId93"/>
    <p:sldId id="558" r:id="rId94"/>
    <p:sldId id="559" r:id="rId95"/>
    <p:sldId id="560" r:id="rId96"/>
    <p:sldId id="561" r:id="rId97"/>
    <p:sldId id="553" r:id="rId98"/>
    <p:sldId id="554" r:id="rId99"/>
    <p:sldId id="301" r:id="rId100"/>
    <p:sldId id="512" r:id="rId101"/>
    <p:sldId id="304" r:id="rId102"/>
    <p:sldId id="514" r:id="rId103"/>
    <p:sldId id="302" r:id="rId104"/>
    <p:sldId id="515" r:id="rId105"/>
    <p:sldId id="517" r:id="rId106"/>
    <p:sldId id="516" r:id="rId107"/>
    <p:sldId id="518" r:id="rId108"/>
    <p:sldId id="303" r:id="rId109"/>
    <p:sldId id="306" r:id="rId110"/>
    <p:sldId id="519" r:id="rId111"/>
    <p:sldId id="520" r:id="rId112"/>
    <p:sldId id="305" r:id="rId113"/>
    <p:sldId id="313" r:id="rId114"/>
    <p:sldId id="307" r:id="rId115"/>
    <p:sldId id="314" r:id="rId116"/>
  </p:sldIdLst>
  <p:sldSz cx="9144000" cy="6858000" type="screen4x3"/>
  <p:notesSz cx="68834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89535" autoAdjust="0"/>
  </p:normalViewPr>
  <p:slideViewPr>
    <p:cSldViewPr>
      <p:cViewPr varScale="1">
        <p:scale>
          <a:sx n="81" d="100"/>
          <a:sy n="81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3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540B5-F350-7A4B-9FB0-42FD06FACAF0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286DFD18-21D9-8742-83C3-3DF9930264C4}">
      <dgm:prSet phldrT="[Text]"/>
      <dgm:spPr/>
      <dgm:t>
        <a:bodyPr/>
        <a:lstStyle/>
        <a:p>
          <a:r>
            <a:rPr lang="en-US" dirty="0" smtClean="0"/>
            <a:t>Governance</a:t>
          </a:r>
          <a:endParaRPr lang="en-US" dirty="0"/>
        </a:p>
      </dgm:t>
    </dgm:pt>
    <dgm:pt modelId="{B78A9831-ECD7-824C-9DB4-F8CAD9F87B27}" type="parTrans" cxnId="{3B60154D-1FDB-0242-A4AB-E943CA50D224}">
      <dgm:prSet/>
      <dgm:spPr/>
      <dgm:t>
        <a:bodyPr/>
        <a:lstStyle/>
        <a:p>
          <a:endParaRPr lang="en-US"/>
        </a:p>
      </dgm:t>
    </dgm:pt>
    <dgm:pt modelId="{90D87979-C714-2C4D-94B4-380FE1CED086}" type="sibTrans" cxnId="{3B60154D-1FDB-0242-A4AB-E943CA50D224}">
      <dgm:prSet/>
      <dgm:spPr/>
      <dgm:t>
        <a:bodyPr/>
        <a:lstStyle/>
        <a:p>
          <a:endParaRPr lang="en-US"/>
        </a:p>
      </dgm:t>
    </dgm:pt>
    <dgm:pt modelId="{43E14E96-6FA8-B64F-AE72-B8E0B66D6F8B}">
      <dgm:prSet phldrT="[Text]"/>
      <dgm:spPr/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4BB124B-5281-5C47-AE4A-372520770148}" type="parTrans" cxnId="{E37C4D03-C2D1-5644-8F3E-BAD40181CECE}">
      <dgm:prSet/>
      <dgm:spPr/>
      <dgm:t>
        <a:bodyPr/>
        <a:lstStyle/>
        <a:p>
          <a:endParaRPr lang="en-US"/>
        </a:p>
      </dgm:t>
    </dgm:pt>
    <dgm:pt modelId="{2CE67069-BE6D-F949-B0B1-1BA7F9686C96}" type="sibTrans" cxnId="{E37C4D03-C2D1-5644-8F3E-BAD40181CECE}">
      <dgm:prSet/>
      <dgm:spPr/>
      <dgm:t>
        <a:bodyPr/>
        <a:lstStyle/>
        <a:p>
          <a:endParaRPr lang="en-US"/>
        </a:p>
      </dgm:t>
    </dgm:pt>
    <dgm:pt modelId="{461D1BBA-BE2C-7544-AE6D-0551884A5C24}">
      <dgm:prSet phldrT="[Text]"/>
      <dgm:spPr/>
      <dgm:t>
        <a:bodyPr/>
        <a:lstStyle/>
        <a:p>
          <a:r>
            <a:rPr lang="en-US" dirty="0" smtClean="0"/>
            <a:t>Compliance</a:t>
          </a:r>
          <a:endParaRPr lang="en-US" dirty="0"/>
        </a:p>
      </dgm:t>
    </dgm:pt>
    <dgm:pt modelId="{53C91A5B-9668-A849-AB97-9AA83F7E9719}" type="parTrans" cxnId="{1ED72B6F-4006-5846-A154-B2CC99DE58C2}">
      <dgm:prSet/>
      <dgm:spPr/>
      <dgm:t>
        <a:bodyPr/>
        <a:lstStyle/>
        <a:p>
          <a:endParaRPr lang="en-US"/>
        </a:p>
      </dgm:t>
    </dgm:pt>
    <dgm:pt modelId="{0A881AA9-F1C7-0649-A275-53B37D5AA609}" type="sibTrans" cxnId="{1ED72B6F-4006-5846-A154-B2CC99DE58C2}">
      <dgm:prSet/>
      <dgm:spPr/>
      <dgm:t>
        <a:bodyPr/>
        <a:lstStyle/>
        <a:p>
          <a:endParaRPr lang="en-US"/>
        </a:p>
      </dgm:t>
    </dgm:pt>
    <dgm:pt modelId="{5CF2F5C5-1E28-EE4A-A717-0192DF735D8B}" type="pres">
      <dgm:prSet presAssocID="{1B7540B5-F350-7A4B-9FB0-42FD06FACAF0}" presName="compositeShape" presStyleCnt="0">
        <dgm:presLayoutVars>
          <dgm:chMax val="7"/>
          <dgm:dir/>
          <dgm:resizeHandles val="exact"/>
        </dgm:presLayoutVars>
      </dgm:prSet>
      <dgm:spPr/>
    </dgm:pt>
    <dgm:pt modelId="{6E73A318-1BED-7F49-960E-2AB6447BF519}" type="pres">
      <dgm:prSet presAssocID="{286DFD18-21D9-8742-83C3-3DF9930264C4}" presName="circ1" presStyleLbl="vennNode1" presStyleIdx="0" presStyleCnt="3"/>
      <dgm:spPr/>
      <dgm:t>
        <a:bodyPr/>
        <a:lstStyle/>
        <a:p>
          <a:endParaRPr lang="en-US"/>
        </a:p>
      </dgm:t>
    </dgm:pt>
    <dgm:pt modelId="{DBD23723-8DBC-5143-A939-131CE909734A}" type="pres">
      <dgm:prSet presAssocID="{286DFD18-21D9-8742-83C3-3DF9930264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05505-97CF-2F40-B2A8-079C6D97D29B}" type="pres">
      <dgm:prSet presAssocID="{43E14E96-6FA8-B64F-AE72-B8E0B66D6F8B}" presName="circ2" presStyleLbl="vennNode1" presStyleIdx="1" presStyleCnt="3"/>
      <dgm:spPr/>
      <dgm:t>
        <a:bodyPr/>
        <a:lstStyle/>
        <a:p>
          <a:endParaRPr lang="en-US"/>
        </a:p>
      </dgm:t>
    </dgm:pt>
    <dgm:pt modelId="{387BA930-23B2-AD49-9C72-809CE8D7977B}" type="pres">
      <dgm:prSet presAssocID="{43E14E96-6FA8-B64F-AE72-B8E0B66D6F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40FB3-E126-DF4D-9484-285DC399B18C}" type="pres">
      <dgm:prSet presAssocID="{461D1BBA-BE2C-7544-AE6D-0551884A5C24}" presName="circ3" presStyleLbl="vennNode1" presStyleIdx="2" presStyleCnt="3"/>
      <dgm:spPr/>
      <dgm:t>
        <a:bodyPr/>
        <a:lstStyle/>
        <a:p>
          <a:endParaRPr lang="en-US"/>
        </a:p>
      </dgm:t>
    </dgm:pt>
    <dgm:pt modelId="{71403BF5-D5D3-C24C-A6D9-2CE0018D3BA3}" type="pres">
      <dgm:prSet presAssocID="{461D1BBA-BE2C-7544-AE6D-0551884A5C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7A2C0-A090-4DCA-948F-6ED7E8087585}" type="presOf" srcId="{286DFD18-21D9-8742-83C3-3DF9930264C4}" destId="{DBD23723-8DBC-5143-A939-131CE909734A}" srcOrd="1" destOrd="0" presId="urn:microsoft.com/office/officeart/2005/8/layout/venn1"/>
    <dgm:cxn modelId="{ABF4635C-337D-4B95-BDD6-B65D7665DEE9}" type="presOf" srcId="{1B7540B5-F350-7A4B-9FB0-42FD06FACAF0}" destId="{5CF2F5C5-1E28-EE4A-A717-0192DF735D8B}" srcOrd="0" destOrd="0" presId="urn:microsoft.com/office/officeart/2005/8/layout/venn1"/>
    <dgm:cxn modelId="{E37C4D03-C2D1-5644-8F3E-BAD40181CECE}" srcId="{1B7540B5-F350-7A4B-9FB0-42FD06FACAF0}" destId="{43E14E96-6FA8-B64F-AE72-B8E0B66D6F8B}" srcOrd="1" destOrd="0" parTransId="{84BB124B-5281-5C47-AE4A-372520770148}" sibTransId="{2CE67069-BE6D-F949-B0B1-1BA7F9686C96}"/>
    <dgm:cxn modelId="{FB0F9F73-F990-45B7-91E4-119049B3A3DF}" type="presOf" srcId="{461D1BBA-BE2C-7544-AE6D-0551884A5C24}" destId="{71403BF5-D5D3-C24C-A6D9-2CE0018D3BA3}" srcOrd="1" destOrd="0" presId="urn:microsoft.com/office/officeart/2005/8/layout/venn1"/>
    <dgm:cxn modelId="{FB3DB95C-945D-4B9A-8962-15C03BFED7CE}" type="presOf" srcId="{43E14E96-6FA8-B64F-AE72-B8E0B66D6F8B}" destId="{C5705505-97CF-2F40-B2A8-079C6D97D29B}" srcOrd="0" destOrd="0" presId="urn:microsoft.com/office/officeart/2005/8/layout/venn1"/>
    <dgm:cxn modelId="{1199674F-3822-425A-B4AE-936D05F7649C}" type="presOf" srcId="{43E14E96-6FA8-B64F-AE72-B8E0B66D6F8B}" destId="{387BA930-23B2-AD49-9C72-809CE8D7977B}" srcOrd="1" destOrd="0" presId="urn:microsoft.com/office/officeart/2005/8/layout/venn1"/>
    <dgm:cxn modelId="{8E40E479-11C3-4FE1-A4BB-88EBFF79795D}" type="presOf" srcId="{286DFD18-21D9-8742-83C3-3DF9930264C4}" destId="{6E73A318-1BED-7F49-960E-2AB6447BF519}" srcOrd="0" destOrd="0" presId="urn:microsoft.com/office/officeart/2005/8/layout/venn1"/>
    <dgm:cxn modelId="{1ED72B6F-4006-5846-A154-B2CC99DE58C2}" srcId="{1B7540B5-F350-7A4B-9FB0-42FD06FACAF0}" destId="{461D1BBA-BE2C-7544-AE6D-0551884A5C24}" srcOrd="2" destOrd="0" parTransId="{53C91A5B-9668-A849-AB97-9AA83F7E9719}" sibTransId="{0A881AA9-F1C7-0649-A275-53B37D5AA609}"/>
    <dgm:cxn modelId="{186171B7-A93B-433B-B075-B84C3591906E}" type="presOf" srcId="{461D1BBA-BE2C-7544-AE6D-0551884A5C24}" destId="{BC540FB3-E126-DF4D-9484-285DC399B18C}" srcOrd="0" destOrd="0" presId="urn:microsoft.com/office/officeart/2005/8/layout/venn1"/>
    <dgm:cxn modelId="{3B60154D-1FDB-0242-A4AB-E943CA50D224}" srcId="{1B7540B5-F350-7A4B-9FB0-42FD06FACAF0}" destId="{286DFD18-21D9-8742-83C3-3DF9930264C4}" srcOrd="0" destOrd="0" parTransId="{B78A9831-ECD7-824C-9DB4-F8CAD9F87B27}" sibTransId="{90D87979-C714-2C4D-94B4-380FE1CED086}"/>
    <dgm:cxn modelId="{8DB58CE8-C371-4F79-800F-4B5D93D0F039}" type="presParOf" srcId="{5CF2F5C5-1E28-EE4A-A717-0192DF735D8B}" destId="{6E73A318-1BED-7F49-960E-2AB6447BF519}" srcOrd="0" destOrd="0" presId="urn:microsoft.com/office/officeart/2005/8/layout/venn1"/>
    <dgm:cxn modelId="{93DB2AAD-2556-4736-888A-BCC8169B454C}" type="presParOf" srcId="{5CF2F5C5-1E28-EE4A-A717-0192DF735D8B}" destId="{DBD23723-8DBC-5143-A939-131CE909734A}" srcOrd="1" destOrd="0" presId="urn:microsoft.com/office/officeart/2005/8/layout/venn1"/>
    <dgm:cxn modelId="{705DAA06-D7A7-49CA-806A-4D8BAAD3861A}" type="presParOf" srcId="{5CF2F5C5-1E28-EE4A-A717-0192DF735D8B}" destId="{C5705505-97CF-2F40-B2A8-079C6D97D29B}" srcOrd="2" destOrd="0" presId="urn:microsoft.com/office/officeart/2005/8/layout/venn1"/>
    <dgm:cxn modelId="{6D73F782-AFD8-446C-8F8A-9CB32D5A4664}" type="presParOf" srcId="{5CF2F5C5-1E28-EE4A-A717-0192DF735D8B}" destId="{387BA930-23B2-AD49-9C72-809CE8D7977B}" srcOrd="3" destOrd="0" presId="urn:microsoft.com/office/officeart/2005/8/layout/venn1"/>
    <dgm:cxn modelId="{B1970558-54DD-4BEF-8FAA-9C9EEAE5226E}" type="presParOf" srcId="{5CF2F5C5-1E28-EE4A-A717-0192DF735D8B}" destId="{BC540FB3-E126-DF4D-9484-285DC399B18C}" srcOrd="4" destOrd="0" presId="urn:microsoft.com/office/officeart/2005/8/layout/venn1"/>
    <dgm:cxn modelId="{73E000A6-703F-400F-858C-2B0F42497A16}" type="presParOf" srcId="{5CF2F5C5-1E28-EE4A-A717-0192DF735D8B}" destId="{71403BF5-D5D3-C24C-A6D9-2CE0018D3BA3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288CA-DCD0-7D48-8CD6-198B87A4CBE9}" type="doc">
      <dgm:prSet loTypeId="urn:microsoft.com/office/officeart/2005/8/layout/matrix1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71FEEA7-9828-1A49-8767-0CDF9F7694CF}">
      <dgm:prSet phldrT="[Text]" custT="1"/>
      <dgm:spPr/>
      <dgm:t>
        <a:bodyPr/>
        <a:lstStyle/>
        <a:p>
          <a:r>
            <a:rPr lang="en-US" sz="4400" dirty="0" smtClean="0"/>
            <a:t>GRC Process</a:t>
          </a:r>
          <a:endParaRPr lang="en-US" sz="2800" dirty="0"/>
        </a:p>
      </dgm:t>
    </dgm:pt>
    <dgm:pt modelId="{73C51499-7EEE-DC40-9FA2-8D4C92C23FDB}" type="parTrans" cxnId="{544AA8A3-446D-7B44-B09D-1EED2FF30492}">
      <dgm:prSet/>
      <dgm:spPr/>
      <dgm:t>
        <a:bodyPr/>
        <a:lstStyle/>
        <a:p>
          <a:endParaRPr lang="en-US" sz="2400"/>
        </a:p>
      </dgm:t>
    </dgm:pt>
    <dgm:pt modelId="{EFAD4BFD-858F-AC4F-BB9E-9AAF31196C10}" type="sibTrans" cxnId="{544AA8A3-446D-7B44-B09D-1EED2FF30492}">
      <dgm:prSet/>
      <dgm:spPr/>
      <dgm:t>
        <a:bodyPr/>
        <a:lstStyle/>
        <a:p>
          <a:endParaRPr lang="en-US" sz="2400"/>
        </a:p>
      </dgm:t>
    </dgm:pt>
    <dgm:pt modelId="{29B9EC22-BCA7-614A-A6AC-CA512F872579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/>
            <a:t>Do</a:t>
          </a:r>
          <a:endParaRPr lang="en-US" sz="2800" b="1" dirty="0"/>
        </a:p>
      </dgm:t>
    </dgm:pt>
    <dgm:pt modelId="{C494272C-13F2-B749-A22B-1448DA195483}" type="parTrans" cxnId="{EE5D9D9E-B2AA-F04C-B6D9-7938DDCF69BA}">
      <dgm:prSet/>
      <dgm:spPr/>
      <dgm:t>
        <a:bodyPr/>
        <a:lstStyle/>
        <a:p>
          <a:endParaRPr lang="en-US" sz="2400"/>
        </a:p>
      </dgm:t>
    </dgm:pt>
    <dgm:pt modelId="{A953FC4B-2D2B-2F4B-B5D0-A599B7B48123}" type="sibTrans" cxnId="{EE5D9D9E-B2AA-F04C-B6D9-7938DDCF69BA}">
      <dgm:prSet/>
      <dgm:spPr/>
      <dgm:t>
        <a:bodyPr/>
        <a:lstStyle/>
        <a:p>
          <a:endParaRPr lang="en-US" sz="2400"/>
        </a:p>
      </dgm:t>
    </dgm:pt>
    <dgm:pt modelId="{455CA36A-6929-4942-B7F1-DACC83CF4903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anchor="b"/>
        <a:lstStyle/>
        <a:p>
          <a:pPr>
            <a:lnSpc>
              <a:spcPct val="100000"/>
            </a:lnSpc>
          </a:pPr>
          <a:r>
            <a:rPr lang="en-US" sz="2800" b="1" dirty="0" smtClean="0"/>
            <a:t>Act</a:t>
          </a:r>
          <a:endParaRPr lang="en-US" sz="2800" b="1" dirty="0"/>
        </a:p>
      </dgm:t>
    </dgm:pt>
    <dgm:pt modelId="{9C62F305-0C46-284B-9EE5-35A69A3416D8}" type="parTrans" cxnId="{E5820990-F379-D543-88B6-4B909613CA34}">
      <dgm:prSet/>
      <dgm:spPr/>
      <dgm:t>
        <a:bodyPr/>
        <a:lstStyle/>
        <a:p>
          <a:endParaRPr lang="en-US" sz="2400"/>
        </a:p>
      </dgm:t>
    </dgm:pt>
    <dgm:pt modelId="{44DACEBD-59E9-5643-8425-01317BAA5073}" type="sibTrans" cxnId="{E5820990-F379-D543-88B6-4B909613CA34}">
      <dgm:prSet/>
      <dgm:spPr/>
      <dgm:t>
        <a:bodyPr/>
        <a:lstStyle/>
        <a:p>
          <a:endParaRPr lang="en-US" sz="2400"/>
        </a:p>
      </dgm:t>
    </dgm:pt>
    <dgm:pt modelId="{E358E586-EFB1-C74D-BF7B-0C0955D6797B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/>
            <a:t>Check</a:t>
          </a:r>
          <a:endParaRPr lang="en-US" sz="2800" b="1" dirty="0"/>
        </a:p>
      </dgm:t>
    </dgm:pt>
    <dgm:pt modelId="{2040F06C-E2FD-6748-8452-EF4F0F37306D}" type="parTrans" cxnId="{FFCEDA37-C5B1-C741-B2FF-11D7E943D52C}">
      <dgm:prSet/>
      <dgm:spPr/>
      <dgm:t>
        <a:bodyPr/>
        <a:lstStyle/>
        <a:p>
          <a:endParaRPr lang="en-US" sz="2400"/>
        </a:p>
      </dgm:t>
    </dgm:pt>
    <dgm:pt modelId="{1F897A92-C946-1D43-9A0D-7EE8DE769E29}" type="sibTrans" cxnId="{FFCEDA37-C5B1-C741-B2FF-11D7E943D52C}">
      <dgm:prSet/>
      <dgm:spPr/>
      <dgm:t>
        <a:bodyPr/>
        <a:lstStyle/>
        <a:p>
          <a:endParaRPr lang="en-US" sz="2400"/>
        </a:p>
      </dgm:t>
    </dgm:pt>
    <dgm:pt modelId="{26818E80-E93B-5844-9C2D-1D63DC53FAE1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/>
            <a:t>Plan</a:t>
          </a:r>
          <a:endParaRPr lang="en-US" sz="2400" b="1" dirty="0"/>
        </a:p>
      </dgm:t>
    </dgm:pt>
    <dgm:pt modelId="{6713D2EB-D95F-4A4D-8F78-DC7610CA988A}" type="parTrans" cxnId="{6A5B967E-57FA-A04B-B75E-DCA803A98435}">
      <dgm:prSet/>
      <dgm:spPr/>
      <dgm:t>
        <a:bodyPr/>
        <a:lstStyle/>
        <a:p>
          <a:endParaRPr lang="en-US" sz="2400"/>
        </a:p>
      </dgm:t>
    </dgm:pt>
    <dgm:pt modelId="{81180FB6-62AD-154D-8CF9-402B5760D5E6}" type="sibTrans" cxnId="{6A5B967E-57FA-A04B-B75E-DCA803A98435}">
      <dgm:prSet/>
      <dgm:spPr/>
      <dgm:t>
        <a:bodyPr/>
        <a:lstStyle/>
        <a:p>
          <a:endParaRPr lang="en-US" sz="2400"/>
        </a:p>
      </dgm:t>
    </dgm:pt>
    <dgm:pt modelId="{7D9AF6C2-73D5-4C44-B0D2-56270FD4630C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smtClean="0"/>
            <a:t>Analyze Business Objectives &amp; Processes and Compliance Requirements</a:t>
          </a:r>
          <a:endParaRPr lang="en-US" sz="1800" dirty="0"/>
        </a:p>
      </dgm:t>
    </dgm:pt>
    <dgm:pt modelId="{77EC3BD2-B40B-044B-8E62-B097FEF55DFA}" type="parTrans" cxnId="{D93EB5F0-2B2D-034C-A429-393BDF31A256}">
      <dgm:prSet/>
      <dgm:spPr/>
      <dgm:t>
        <a:bodyPr/>
        <a:lstStyle/>
        <a:p>
          <a:endParaRPr lang="en-US" sz="2400"/>
        </a:p>
      </dgm:t>
    </dgm:pt>
    <dgm:pt modelId="{A5D6C0EF-895B-EA4E-9E13-40A99B11E58A}" type="sibTrans" cxnId="{D93EB5F0-2B2D-034C-A429-393BDF31A256}">
      <dgm:prSet/>
      <dgm:spPr/>
      <dgm:t>
        <a:bodyPr/>
        <a:lstStyle/>
        <a:p>
          <a:endParaRPr lang="en-US" sz="2400"/>
        </a:p>
      </dgm:t>
    </dgm:pt>
    <dgm:pt modelId="{DD855379-E78B-8141-A905-201407C71501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smtClean="0"/>
            <a:t>Analyze Enterprise/High-level Risks</a:t>
          </a:r>
          <a:endParaRPr lang="en-US" sz="1800" dirty="0"/>
        </a:p>
      </dgm:t>
    </dgm:pt>
    <dgm:pt modelId="{ADD5719D-8794-414D-B70A-B062B36EB8FF}" type="parTrans" cxnId="{6988FC61-32E1-ED40-B411-F47A2D09135B}">
      <dgm:prSet/>
      <dgm:spPr/>
      <dgm:t>
        <a:bodyPr/>
        <a:lstStyle/>
        <a:p>
          <a:endParaRPr lang="en-US" sz="2400"/>
        </a:p>
      </dgm:t>
    </dgm:pt>
    <dgm:pt modelId="{C5461C79-6723-8C4A-8AA6-BF39D6675349}" type="sibTrans" cxnId="{6988FC61-32E1-ED40-B411-F47A2D09135B}">
      <dgm:prSet/>
      <dgm:spPr/>
      <dgm:t>
        <a:bodyPr/>
        <a:lstStyle/>
        <a:p>
          <a:endParaRPr lang="en-US" sz="2400"/>
        </a:p>
      </dgm:t>
    </dgm:pt>
    <dgm:pt modelId="{5E0ACC26-E1A7-5241-BC65-B1BF29E36C5D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smtClean="0"/>
            <a:t>Establish Control Objectives</a:t>
          </a:r>
          <a:endParaRPr lang="en-US" sz="1800" dirty="0"/>
        </a:p>
      </dgm:t>
    </dgm:pt>
    <dgm:pt modelId="{D7807580-05E1-F043-86D7-1BEAD72222F8}" type="parTrans" cxnId="{B7BCA2C2-1094-9D4D-8339-AB9858AE610F}">
      <dgm:prSet/>
      <dgm:spPr/>
      <dgm:t>
        <a:bodyPr/>
        <a:lstStyle/>
        <a:p>
          <a:endParaRPr lang="en-US" sz="2400"/>
        </a:p>
      </dgm:t>
    </dgm:pt>
    <dgm:pt modelId="{C4382679-D6DE-724C-AF53-376C1AC0B303}" type="sibTrans" cxnId="{B7BCA2C2-1094-9D4D-8339-AB9858AE610F}">
      <dgm:prSet/>
      <dgm:spPr/>
      <dgm:t>
        <a:bodyPr/>
        <a:lstStyle/>
        <a:p>
          <a:endParaRPr lang="en-US" sz="2400"/>
        </a:p>
      </dgm:t>
    </dgm:pt>
    <dgm:pt modelId="{757E084C-10A5-FC4D-ADD9-F7A17B01E1F0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Design Control Processes</a:t>
          </a:r>
          <a:endParaRPr lang="en-US" sz="2000" dirty="0"/>
        </a:p>
      </dgm:t>
    </dgm:pt>
    <dgm:pt modelId="{74A1E164-CFED-3B42-92EB-BAA20CC01AA9}" type="parTrans" cxnId="{F673810E-F172-0641-A251-7AE517207D2D}">
      <dgm:prSet/>
      <dgm:spPr/>
      <dgm:t>
        <a:bodyPr/>
        <a:lstStyle/>
        <a:p>
          <a:endParaRPr lang="en-US" sz="2400"/>
        </a:p>
      </dgm:t>
    </dgm:pt>
    <dgm:pt modelId="{A4EC8B91-447C-C74F-987F-D19DAF952DF3}" type="sibTrans" cxnId="{F673810E-F172-0641-A251-7AE517207D2D}">
      <dgm:prSet/>
      <dgm:spPr/>
      <dgm:t>
        <a:bodyPr/>
        <a:lstStyle/>
        <a:p>
          <a:endParaRPr lang="en-US" sz="2400"/>
        </a:p>
      </dgm:t>
    </dgm:pt>
    <dgm:pt modelId="{4B0B1E6E-3F02-1E48-A74E-094DCB38883E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Verify &amp; Test Control Processes</a:t>
          </a:r>
          <a:endParaRPr lang="en-US" sz="2000" dirty="0"/>
        </a:p>
      </dgm:t>
    </dgm:pt>
    <dgm:pt modelId="{AE3CA5B1-390C-7241-8438-0D0BD4F47274}" type="parTrans" cxnId="{653C1C74-D9C8-C446-B55B-8E0050E12999}">
      <dgm:prSet/>
      <dgm:spPr/>
      <dgm:t>
        <a:bodyPr/>
        <a:lstStyle/>
        <a:p>
          <a:endParaRPr lang="en-US" sz="2400"/>
        </a:p>
      </dgm:t>
    </dgm:pt>
    <dgm:pt modelId="{F39AD66D-CFCC-3F40-9687-4432A7F0CA12}" type="sibTrans" cxnId="{653C1C74-D9C8-C446-B55B-8E0050E12999}">
      <dgm:prSet/>
      <dgm:spPr/>
      <dgm:t>
        <a:bodyPr/>
        <a:lstStyle/>
        <a:p>
          <a:endParaRPr lang="en-US" sz="2400"/>
        </a:p>
      </dgm:t>
    </dgm:pt>
    <dgm:pt modelId="{9A8C75DE-7843-1242-B7E4-F4C6A62BFFAC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Review Performance/Effectiveness Controls  with Indicators</a:t>
          </a:r>
          <a:endParaRPr lang="en-US" sz="2000" dirty="0"/>
        </a:p>
      </dgm:t>
    </dgm:pt>
    <dgm:pt modelId="{9435F6AB-7F4E-CB4C-94A1-3C9E49415E65}" type="parTrans" cxnId="{D4077FFE-19AA-7E4B-B755-2AC3745C1534}">
      <dgm:prSet/>
      <dgm:spPr/>
      <dgm:t>
        <a:bodyPr/>
        <a:lstStyle/>
        <a:p>
          <a:endParaRPr lang="en-US" sz="2400"/>
        </a:p>
      </dgm:t>
    </dgm:pt>
    <dgm:pt modelId="{D9E63571-82AD-304B-9818-1E91F4F7B331}" type="sibTrans" cxnId="{D4077FFE-19AA-7E4B-B755-2AC3745C1534}">
      <dgm:prSet/>
      <dgm:spPr/>
      <dgm:t>
        <a:bodyPr/>
        <a:lstStyle/>
        <a:p>
          <a:endParaRPr lang="en-US" sz="2400"/>
        </a:p>
      </dgm:t>
    </dgm:pt>
    <dgm:pt modelId="{71B5A92E-9BCD-C148-A749-E60A2CEF90AB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Review Current Business Settings and Regulatory Requirements</a:t>
          </a:r>
          <a:endParaRPr lang="en-US" sz="2000" dirty="0"/>
        </a:p>
      </dgm:t>
    </dgm:pt>
    <dgm:pt modelId="{1CA1CC6A-857A-3A43-89A0-7E8036475466}" type="parTrans" cxnId="{35B9314C-FDA8-3A4F-9DAE-FA408197844C}">
      <dgm:prSet/>
      <dgm:spPr/>
      <dgm:t>
        <a:bodyPr/>
        <a:lstStyle/>
        <a:p>
          <a:endParaRPr lang="en-US" sz="2400"/>
        </a:p>
      </dgm:t>
    </dgm:pt>
    <dgm:pt modelId="{5F5C8C89-502B-9C4F-BC94-1B815049B2E3}" type="sibTrans" cxnId="{35B9314C-FDA8-3A4F-9DAE-FA408197844C}">
      <dgm:prSet/>
      <dgm:spPr/>
      <dgm:t>
        <a:bodyPr/>
        <a:lstStyle/>
        <a:p>
          <a:endParaRPr lang="en-US" sz="2400"/>
        </a:p>
      </dgm:t>
    </dgm:pt>
    <dgm:pt modelId="{E4A3C9A1-708C-9940-9990-0C4D20145AA5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anchor="b"/>
        <a:lstStyle/>
        <a:p>
          <a:pPr marL="0">
            <a:lnSpc>
              <a:spcPct val="90000"/>
            </a:lnSpc>
          </a:pPr>
          <a:r>
            <a:rPr lang="en-US" sz="2000" dirty="0" smtClean="0"/>
            <a:t>Improve Existing Controls</a:t>
          </a:r>
          <a:endParaRPr lang="en-US" sz="2000" dirty="0"/>
        </a:p>
      </dgm:t>
    </dgm:pt>
    <dgm:pt modelId="{46D2EB78-C022-704F-999C-1897B7245DA7}" type="parTrans" cxnId="{6EA5D1F6-46AF-1843-9054-E78DD73C9C71}">
      <dgm:prSet/>
      <dgm:spPr/>
      <dgm:t>
        <a:bodyPr/>
        <a:lstStyle/>
        <a:p>
          <a:endParaRPr lang="en-US" sz="2400"/>
        </a:p>
      </dgm:t>
    </dgm:pt>
    <dgm:pt modelId="{EE76D807-FDAA-AE4E-9466-8BDAD8F1B9B1}" type="sibTrans" cxnId="{6EA5D1F6-46AF-1843-9054-E78DD73C9C71}">
      <dgm:prSet/>
      <dgm:spPr/>
      <dgm:t>
        <a:bodyPr/>
        <a:lstStyle/>
        <a:p>
          <a:endParaRPr lang="en-US" sz="2400"/>
        </a:p>
      </dgm:t>
    </dgm:pt>
    <dgm:pt modelId="{23CB8A48-191C-094D-A541-EF5F8D780A7C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anchor="b"/>
        <a:lstStyle/>
        <a:p>
          <a:pPr marL="228600">
            <a:lnSpc>
              <a:spcPct val="90000"/>
            </a:lnSpc>
          </a:pPr>
          <a:r>
            <a:rPr lang="en-US" sz="2000" dirty="0" smtClean="0"/>
            <a:t>Manage Changes</a:t>
          </a:r>
          <a:endParaRPr lang="en-US" sz="2000" dirty="0"/>
        </a:p>
      </dgm:t>
    </dgm:pt>
    <dgm:pt modelId="{EAE3FD29-389D-6D43-A4B1-FE1E4B073F1A}" type="parTrans" cxnId="{04649876-1470-2047-893D-C3F863614C31}">
      <dgm:prSet/>
      <dgm:spPr/>
      <dgm:t>
        <a:bodyPr/>
        <a:lstStyle/>
        <a:p>
          <a:endParaRPr lang="en-US" sz="2400"/>
        </a:p>
      </dgm:t>
    </dgm:pt>
    <dgm:pt modelId="{94889BFB-DB0F-8145-8656-0F872DD00F8B}" type="sibTrans" cxnId="{04649876-1470-2047-893D-C3F863614C31}">
      <dgm:prSet/>
      <dgm:spPr/>
      <dgm:t>
        <a:bodyPr/>
        <a:lstStyle/>
        <a:p>
          <a:endParaRPr lang="en-US" sz="2400"/>
        </a:p>
      </dgm:t>
    </dgm:pt>
    <dgm:pt modelId="{E0A6026F-EC4C-A341-BE1F-F45EB607F360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anchor="b"/>
        <a:lstStyle/>
        <a:p>
          <a:pPr marL="228600">
            <a:lnSpc>
              <a:spcPct val="90000"/>
            </a:lnSpc>
          </a:pPr>
          <a:r>
            <a:rPr lang="en-US" sz="2000" dirty="0" smtClean="0"/>
            <a:t>Reorganize Existing and New Controls </a:t>
          </a:r>
          <a:endParaRPr lang="en-US" sz="2000" dirty="0"/>
        </a:p>
      </dgm:t>
    </dgm:pt>
    <dgm:pt modelId="{05C31199-8705-8343-A381-7D4FE764D9ED}" type="parTrans" cxnId="{99782594-FFA7-5A40-B530-9761AB58CD87}">
      <dgm:prSet/>
      <dgm:spPr/>
      <dgm:t>
        <a:bodyPr/>
        <a:lstStyle/>
        <a:p>
          <a:endParaRPr lang="en-US" sz="2400"/>
        </a:p>
      </dgm:t>
    </dgm:pt>
    <dgm:pt modelId="{7E955357-9809-9C47-A3CA-CC47885CC4B2}" type="sibTrans" cxnId="{99782594-FFA7-5A40-B530-9761AB58CD87}">
      <dgm:prSet/>
      <dgm:spPr/>
      <dgm:t>
        <a:bodyPr/>
        <a:lstStyle/>
        <a:p>
          <a:endParaRPr lang="en-US" sz="2400"/>
        </a:p>
      </dgm:t>
    </dgm:pt>
    <dgm:pt modelId="{E7D30AF8-720B-3E40-B9F3-92F45A49BB78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smtClean="0"/>
            <a:t>Specify Key Assurance Indicators</a:t>
          </a:r>
          <a:endParaRPr lang="en-US" sz="1800" dirty="0"/>
        </a:p>
      </dgm:t>
    </dgm:pt>
    <dgm:pt modelId="{889EF604-50DF-C44B-A525-E223D5E91FBD}" type="parTrans" cxnId="{4610AC15-C64F-124D-806A-B47A48C243C9}">
      <dgm:prSet/>
      <dgm:spPr/>
      <dgm:t>
        <a:bodyPr/>
        <a:lstStyle/>
        <a:p>
          <a:endParaRPr lang="en-US" sz="2400"/>
        </a:p>
      </dgm:t>
    </dgm:pt>
    <dgm:pt modelId="{AF2F588F-E498-184C-B9CE-BC312831F9CE}" type="sibTrans" cxnId="{4610AC15-C64F-124D-806A-B47A48C243C9}">
      <dgm:prSet/>
      <dgm:spPr/>
      <dgm:t>
        <a:bodyPr/>
        <a:lstStyle/>
        <a:p>
          <a:endParaRPr lang="en-US" sz="2400"/>
        </a:p>
      </dgm:t>
    </dgm:pt>
    <dgm:pt modelId="{516176D0-F4E6-4FBA-9871-D65DED5B2DB8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dirty="0" smtClean="0"/>
            <a:t>Specify Key Security Indicators</a:t>
          </a:r>
          <a:endParaRPr lang="en-US" sz="2000" dirty="0"/>
        </a:p>
      </dgm:t>
    </dgm:pt>
    <dgm:pt modelId="{3FF52FC4-D5FD-4876-BD3A-D91D5D34EECA}" type="parTrans" cxnId="{022239F8-91F2-48D4-9A30-86CEAE08C8A3}">
      <dgm:prSet/>
      <dgm:spPr/>
      <dgm:t>
        <a:bodyPr/>
        <a:lstStyle/>
        <a:p>
          <a:endParaRPr lang="it-IT"/>
        </a:p>
      </dgm:t>
    </dgm:pt>
    <dgm:pt modelId="{4759F939-4413-4C8D-8EFE-BCC6F33B1717}" type="sibTrans" cxnId="{022239F8-91F2-48D4-9A30-86CEAE08C8A3}">
      <dgm:prSet/>
      <dgm:spPr/>
      <dgm:t>
        <a:bodyPr/>
        <a:lstStyle/>
        <a:p>
          <a:endParaRPr lang="it-IT"/>
        </a:p>
      </dgm:t>
    </dgm:pt>
    <dgm:pt modelId="{7E8913CC-8CD0-4EDD-8669-E5A25476556D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 anchor="b"/>
        <a:lstStyle/>
        <a:p>
          <a:pPr marL="228600">
            <a:lnSpc>
              <a:spcPct val="90000"/>
            </a:lnSpc>
          </a:pPr>
          <a:r>
            <a:rPr lang="en-US" sz="2000" dirty="0" smtClean="0"/>
            <a:t>Introduce New Controls</a:t>
          </a:r>
          <a:endParaRPr lang="en-US" sz="2000" dirty="0"/>
        </a:p>
      </dgm:t>
    </dgm:pt>
    <dgm:pt modelId="{B299BCE3-856C-4D27-B6DC-882E076D906C}" type="parTrans" cxnId="{2808F432-99CD-465B-B325-DA1AC8AEABC6}">
      <dgm:prSet/>
      <dgm:spPr/>
    </dgm:pt>
    <dgm:pt modelId="{43E43F3F-3E18-4B29-AB71-8C07D70BA62E}" type="sibTrans" cxnId="{2808F432-99CD-465B-B325-DA1AC8AEABC6}">
      <dgm:prSet/>
      <dgm:spPr/>
    </dgm:pt>
    <dgm:pt modelId="{6DBBA979-B868-044F-8BC1-7E8D51CEF341}" type="pres">
      <dgm:prSet presAssocID="{D08288CA-DCD0-7D48-8CD6-198B87A4CBE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3A6D7-C274-6B44-9799-6F8B8E7E58BC}" type="pres">
      <dgm:prSet presAssocID="{D08288CA-DCD0-7D48-8CD6-198B87A4CBE9}" presName="matrix" presStyleCnt="0"/>
      <dgm:spPr/>
    </dgm:pt>
    <dgm:pt modelId="{2D7522DE-3554-384B-98AC-A885D093412C}" type="pres">
      <dgm:prSet presAssocID="{D08288CA-DCD0-7D48-8CD6-198B87A4CBE9}" presName="tile1" presStyleLbl="node1" presStyleIdx="0" presStyleCnt="4"/>
      <dgm:spPr/>
      <dgm:t>
        <a:bodyPr/>
        <a:lstStyle/>
        <a:p>
          <a:endParaRPr lang="en-US"/>
        </a:p>
      </dgm:t>
    </dgm:pt>
    <dgm:pt modelId="{F98E0E24-F360-5849-86E1-937401D9F40F}" type="pres">
      <dgm:prSet presAssocID="{D08288CA-DCD0-7D48-8CD6-198B87A4CB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B9A6A-9C12-5443-8B40-3354E23DF741}" type="pres">
      <dgm:prSet presAssocID="{D08288CA-DCD0-7D48-8CD6-198B87A4CBE9}" presName="tile2" presStyleLbl="node1" presStyleIdx="1" presStyleCnt="4" custLinFactNeighborX="32265" custLinFactNeighborY="-50000"/>
      <dgm:spPr/>
      <dgm:t>
        <a:bodyPr/>
        <a:lstStyle/>
        <a:p>
          <a:endParaRPr lang="en-US"/>
        </a:p>
      </dgm:t>
    </dgm:pt>
    <dgm:pt modelId="{5157A595-AC4E-6748-9F81-243189E591D3}" type="pres">
      <dgm:prSet presAssocID="{D08288CA-DCD0-7D48-8CD6-198B87A4CB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92409-3AB6-1449-AEC9-C304723EC9EE}" type="pres">
      <dgm:prSet presAssocID="{D08288CA-DCD0-7D48-8CD6-198B87A4CBE9}" presName="tile3" presStyleLbl="node1" presStyleIdx="2" presStyleCnt="4" custLinFactNeighborX="-904" custLinFactNeighborY="0"/>
      <dgm:spPr/>
      <dgm:t>
        <a:bodyPr/>
        <a:lstStyle/>
        <a:p>
          <a:endParaRPr lang="en-US"/>
        </a:p>
      </dgm:t>
    </dgm:pt>
    <dgm:pt modelId="{38FCCE71-1341-B243-A48A-6A497D140469}" type="pres">
      <dgm:prSet presAssocID="{D08288CA-DCD0-7D48-8CD6-198B87A4CB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04149-4C15-EC43-914E-A2333FC3129C}" type="pres">
      <dgm:prSet presAssocID="{D08288CA-DCD0-7D48-8CD6-198B87A4CBE9}" presName="tile4" presStyleLbl="node1" presStyleIdx="3" presStyleCnt="4"/>
      <dgm:spPr/>
      <dgm:t>
        <a:bodyPr/>
        <a:lstStyle/>
        <a:p>
          <a:endParaRPr lang="en-US"/>
        </a:p>
      </dgm:t>
    </dgm:pt>
    <dgm:pt modelId="{6BAF2227-F655-5A4C-8372-C9ED31CE0D66}" type="pres">
      <dgm:prSet presAssocID="{D08288CA-DCD0-7D48-8CD6-198B87A4CB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9CC04-8111-134A-809A-677E1CBE3D16}" type="pres">
      <dgm:prSet presAssocID="{D08288CA-DCD0-7D48-8CD6-198B87A4CBE9}" presName="centerTile" presStyleLbl="fgShp" presStyleIdx="0" presStyleCnt="1" custLinFactNeighborX="11442" custLinFactNeighborY="9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002E8-F92C-4F82-8313-9D73F9DEE5A3}" type="presOf" srcId="{5E0ACC26-E1A7-5241-BC65-B1BF29E36C5D}" destId="{F98E0E24-F360-5849-86E1-937401D9F40F}" srcOrd="1" destOrd="3" presId="urn:microsoft.com/office/officeart/2005/8/layout/matrix1"/>
    <dgm:cxn modelId="{CF9C5182-205C-4EF4-8ADD-9E951FD0860B}" type="presOf" srcId="{5E0ACC26-E1A7-5241-BC65-B1BF29E36C5D}" destId="{2D7522DE-3554-384B-98AC-A885D093412C}" srcOrd="0" destOrd="3" presId="urn:microsoft.com/office/officeart/2005/8/layout/matrix1"/>
    <dgm:cxn modelId="{16B4CFD1-1916-4B0D-B9BB-C82B4E48618D}" type="presOf" srcId="{E358E586-EFB1-C74D-BF7B-0C0955D6797B}" destId="{6BAF2227-F655-5A4C-8372-C9ED31CE0D66}" srcOrd="1" destOrd="0" presId="urn:microsoft.com/office/officeart/2005/8/layout/matrix1"/>
    <dgm:cxn modelId="{653C1C74-D9C8-C446-B55B-8E0050E12999}" srcId="{29B9EC22-BCA7-614A-A6AC-CA512F872579}" destId="{4B0B1E6E-3F02-1E48-A74E-094DCB38883E}" srcOrd="2" destOrd="0" parTransId="{AE3CA5B1-390C-7241-8438-0D0BD4F47274}" sibTransId="{F39AD66D-CFCC-3F40-9687-4432A7F0CA12}"/>
    <dgm:cxn modelId="{5AC20444-8013-4589-9621-2F7E4DE021AC}" type="presOf" srcId="{23CB8A48-191C-094D-A541-EF5F8D780A7C}" destId="{38FCCE71-1341-B243-A48A-6A497D140469}" srcOrd="1" destOrd="2" presId="urn:microsoft.com/office/officeart/2005/8/layout/matrix1"/>
    <dgm:cxn modelId="{533EDA64-992B-40C7-B394-7FB48F0B0467}" type="presOf" srcId="{516176D0-F4E6-4FBA-9871-D65DED5B2DB8}" destId="{2F2B9A6A-9C12-5443-8B40-3354E23DF741}" srcOrd="0" destOrd="2" presId="urn:microsoft.com/office/officeart/2005/8/layout/matrix1"/>
    <dgm:cxn modelId="{99BE5907-0A57-4B8F-88A6-B4464480F5FA}" type="presOf" srcId="{9A8C75DE-7843-1242-B7E4-F4C6A62BFFAC}" destId="{5E804149-4C15-EC43-914E-A2333FC3129C}" srcOrd="0" destOrd="1" presId="urn:microsoft.com/office/officeart/2005/8/layout/matrix1"/>
    <dgm:cxn modelId="{022239F8-91F2-48D4-9A30-86CEAE08C8A3}" srcId="{29B9EC22-BCA7-614A-A6AC-CA512F872579}" destId="{516176D0-F4E6-4FBA-9871-D65DED5B2DB8}" srcOrd="1" destOrd="0" parTransId="{3FF52FC4-D5FD-4876-BD3A-D91D5D34EECA}" sibTransId="{4759F939-4413-4C8D-8EFE-BCC6F33B1717}"/>
    <dgm:cxn modelId="{8A67E342-D126-4488-8846-821692ADAD95}" type="presOf" srcId="{4B0B1E6E-3F02-1E48-A74E-094DCB38883E}" destId="{2F2B9A6A-9C12-5443-8B40-3354E23DF741}" srcOrd="0" destOrd="3" presId="urn:microsoft.com/office/officeart/2005/8/layout/matrix1"/>
    <dgm:cxn modelId="{7DA94D48-D780-439C-95A6-8662D402CEB3}" type="presOf" srcId="{4B0B1E6E-3F02-1E48-A74E-094DCB38883E}" destId="{5157A595-AC4E-6748-9F81-243189E591D3}" srcOrd="1" destOrd="3" presId="urn:microsoft.com/office/officeart/2005/8/layout/matrix1"/>
    <dgm:cxn modelId="{544AA8A3-446D-7B44-B09D-1EED2FF30492}" srcId="{D08288CA-DCD0-7D48-8CD6-198B87A4CBE9}" destId="{A71FEEA7-9828-1A49-8767-0CDF9F7694CF}" srcOrd="0" destOrd="0" parTransId="{73C51499-7EEE-DC40-9FA2-8D4C92C23FDB}" sibTransId="{EFAD4BFD-858F-AC4F-BB9E-9AAF31196C10}"/>
    <dgm:cxn modelId="{DA24AF5B-A3B3-40DF-BDF3-7E3CCD32BB47}" type="presOf" srcId="{A71FEEA7-9828-1A49-8767-0CDF9F7694CF}" destId="{E1D9CC04-8111-134A-809A-677E1CBE3D16}" srcOrd="0" destOrd="0" presId="urn:microsoft.com/office/officeart/2005/8/layout/matrix1"/>
    <dgm:cxn modelId="{DDEBB984-80A5-4A18-AD6F-528333541EE8}" type="presOf" srcId="{455CA36A-6929-4942-B7F1-DACC83CF4903}" destId="{8C992409-3AB6-1449-AEC9-C304723EC9EE}" srcOrd="0" destOrd="0" presId="urn:microsoft.com/office/officeart/2005/8/layout/matrix1"/>
    <dgm:cxn modelId="{522E0A17-914A-4141-95CA-4F26A571981A}" type="presOf" srcId="{455CA36A-6929-4942-B7F1-DACC83CF4903}" destId="{38FCCE71-1341-B243-A48A-6A497D140469}" srcOrd="1" destOrd="0" presId="urn:microsoft.com/office/officeart/2005/8/layout/matrix1"/>
    <dgm:cxn modelId="{D6878AC3-B3AE-4A3B-9A50-7546748A2459}" type="presOf" srcId="{757E084C-10A5-FC4D-ADD9-F7A17B01E1F0}" destId="{2F2B9A6A-9C12-5443-8B40-3354E23DF741}" srcOrd="0" destOrd="1" presId="urn:microsoft.com/office/officeart/2005/8/layout/matrix1"/>
    <dgm:cxn modelId="{FD885FB1-19FE-4832-B30D-9F9C5B554DBE}" type="presOf" srcId="{7E8913CC-8CD0-4EDD-8669-E5A25476556D}" destId="{8C992409-3AB6-1449-AEC9-C304723EC9EE}" srcOrd="0" destOrd="3" presId="urn:microsoft.com/office/officeart/2005/8/layout/matrix1"/>
    <dgm:cxn modelId="{65040F0D-35E1-4406-95CE-CE1CFEB675AF}" type="presOf" srcId="{757E084C-10A5-FC4D-ADD9-F7A17B01E1F0}" destId="{5157A595-AC4E-6748-9F81-243189E591D3}" srcOrd="1" destOrd="1" presId="urn:microsoft.com/office/officeart/2005/8/layout/matrix1"/>
    <dgm:cxn modelId="{B7BCA2C2-1094-9D4D-8339-AB9858AE610F}" srcId="{26818E80-E93B-5844-9C2D-1D63DC53FAE1}" destId="{5E0ACC26-E1A7-5241-BC65-B1BF29E36C5D}" srcOrd="2" destOrd="0" parTransId="{D7807580-05E1-F043-86D7-1BEAD72222F8}" sibTransId="{C4382679-D6DE-724C-AF53-376C1AC0B303}"/>
    <dgm:cxn modelId="{1F1126E2-4696-40C2-A84B-A283C88FE654}" type="presOf" srcId="{E0A6026F-EC4C-A341-BE1F-F45EB607F360}" destId="{8C992409-3AB6-1449-AEC9-C304723EC9EE}" srcOrd="0" destOrd="4" presId="urn:microsoft.com/office/officeart/2005/8/layout/matrix1"/>
    <dgm:cxn modelId="{01D230DE-A0D3-41E0-82F5-D72C97606F8D}" type="presOf" srcId="{29B9EC22-BCA7-614A-A6AC-CA512F872579}" destId="{5157A595-AC4E-6748-9F81-243189E591D3}" srcOrd="1" destOrd="0" presId="urn:microsoft.com/office/officeart/2005/8/layout/matrix1"/>
    <dgm:cxn modelId="{99782594-FFA7-5A40-B530-9761AB58CD87}" srcId="{455CA36A-6929-4942-B7F1-DACC83CF4903}" destId="{E0A6026F-EC4C-A341-BE1F-F45EB607F360}" srcOrd="2" destOrd="0" parTransId="{05C31199-8705-8343-A381-7D4FE764D9ED}" sibTransId="{7E955357-9809-9C47-A3CA-CC47885CC4B2}"/>
    <dgm:cxn modelId="{6988FC61-32E1-ED40-B411-F47A2D09135B}" srcId="{26818E80-E93B-5844-9C2D-1D63DC53FAE1}" destId="{DD855379-E78B-8141-A905-201407C71501}" srcOrd="1" destOrd="0" parTransId="{ADD5719D-8794-414D-B70A-B062B36EB8FF}" sibTransId="{C5461C79-6723-8C4A-8AA6-BF39D6675349}"/>
    <dgm:cxn modelId="{C7457920-1FDA-497A-B0E1-D5993EF68655}" type="presOf" srcId="{E7D30AF8-720B-3E40-B9F3-92F45A49BB78}" destId="{F98E0E24-F360-5849-86E1-937401D9F40F}" srcOrd="1" destOrd="4" presId="urn:microsoft.com/office/officeart/2005/8/layout/matrix1"/>
    <dgm:cxn modelId="{5144CED0-47FC-48F9-94A1-C0CDCCFD3A18}" type="presOf" srcId="{26818E80-E93B-5844-9C2D-1D63DC53FAE1}" destId="{F98E0E24-F360-5849-86E1-937401D9F40F}" srcOrd="1" destOrd="0" presId="urn:microsoft.com/office/officeart/2005/8/layout/matrix1"/>
    <dgm:cxn modelId="{AA5E576B-3856-47F0-9325-F7CC4B393639}" type="presOf" srcId="{E7D30AF8-720B-3E40-B9F3-92F45A49BB78}" destId="{2D7522DE-3554-384B-98AC-A885D093412C}" srcOrd="0" destOrd="4" presId="urn:microsoft.com/office/officeart/2005/8/layout/matrix1"/>
    <dgm:cxn modelId="{97A09474-712C-4785-ACE6-7BA8F716EDF1}" type="presOf" srcId="{71B5A92E-9BCD-C148-A749-E60A2CEF90AB}" destId="{5E804149-4C15-EC43-914E-A2333FC3129C}" srcOrd="0" destOrd="2" presId="urn:microsoft.com/office/officeart/2005/8/layout/matrix1"/>
    <dgm:cxn modelId="{00C802E3-0910-4E5C-B861-849B66C38DC3}" type="presOf" srcId="{DD855379-E78B-8141-A905-201407C71501}" destId="{F98E0E24-F360-5849-86E1-937401D9F40F}" srcOrd="1" destOrd="2" presId="urn:microsoft.com/office/officeart/2005/8/layout/matrix1"/>
    <dgm:cxn modelId="{8CDB04C3-9F4B-44F4-8AF8-AD162BF7E237}" type="presOf" srcId="{E358E586-EFB1-C74D-BF7B-0C0955D6797B}" destId="{5E804149-4C15-EC43-914E-A2333FC3129C}" srcOrd="0" destOrd="0" presId="urn:microsoft.com/office/officeart/2005/8/layout/matrix1"/>
    <dgm:cxn modelId="{0B3E6B14-F639-4A57-B56A-98FC91245753}" type="presOf" srcId="{7D9AF6C2-73D5-4C44-B0D2-56270FD4630C}" destId="{F98E0E24-F360-5849-86E1-937401D9F40F}" srcOrd="1" destOrd="1" presId="urn:microsoft.com/office/officeart/2005/8/layout/matrix1"/>
    <dgm:cxn modelId="{1A38C90F-9A14-4228-8E89-44E6C715AB56}" type="presOf" srcId="{26818E80-E93B-5844-9C2D-1D63DC53FAE1}" destId="{2D7522DE-3554-384B-98AC-A885D093412C}" srcOrd="0" destOrd="0" presId="urn:microsoft.com/office/officeart/2005/8/layout/matrix1"/>
    <dgm:cxn modelId="{D93EB5F0-2B2D-034C-A429-393BDF31A256}" srcId="{26818E80-E93B-5844-9C2D-1D63DC53FAE1}" destId="{7D9AF6C2-73D5-4C44-B0D2-56270FD4630C}" srcOrd="0" destOrd="0" parTransId="{77EC3BD2-B40B-044B-8E62-B097FEF55DFA}" sibTransId="{A5D6C0EF-895B-EA4E-9E13-40A99B11E58A}"/>
    <dgm:cxn modelId="{46E440D0-9A9B-4DCD-BDE4-AC3105B5A97A}" type="presOf" srcId="{7E8913CC-8CD0-4EDD-8669-E5A25476556D}" destId="{38FCCE71-1341-B243-A48A-6A497D140469}" srcOrd="1" destOrd="3" presId="urn:microsoft.com/office/officeart/2005/8/layout/matrix1"/>
    <dgm:cxn modelId="{2808F432-99CD-465B-B325-DA1AC8AEABC6}" srcId="{23CB8A48-191C-094D-A541-EF5F8D780A7C}" destId="{7E8913CC-8CD0-4EDD-8669-E5A25476556D}" srcOrd="0" destOrd="0" parTransId="{B299BCE3-856C-4D27-B6DC-882E076D906C}" sibTransId="{43E43F3F-3E18-4B29-AB71-8C07D70BA62E}"/>
    <dgm:cxn modelId="{F673810E-F172-0641-A251-7AE517207D2D}" srcId="{29B9EC22-BCA7-614A-A6AC-CA512F872579}" destId="{757E084C-10A5-FC4D-ADD9-F7A17B01E1F0}" srcOrd="0" destOrd="0" parTransId="{74A1E164-CFED-3B42-92EB-BAA20CC01AA9}" sibTransId="{A4EC8B91-447C-C74F-987F-D19DAF952DF3}"/>
    <dgm:cxn modelId="{35B9314C-FDA8-3A4F-9DAE-FA408197844C}" srcId="{E358E586-EFB1-C74D-BF7B-0C0955D6797B}" destId="{71B5A92E-9BCD-C148-A749-E60A2CEF90AB}" srcOrd="1" destOrd="0" parTransId="{1CA1CC6A-857A-3A43-89A0-7E8036475466}" sibTransId="{5F5C8C89-502B-9C4F-BC94-1B815049B2E3}"/>
    <dgm:cxn modelId="{D4077FFE-19AA-7E4B-B755-2AC3745C1534}" srcId="{E358E586-EFB1-C74D-BF7B-0C0955D6797B}" destId="{9A8C75DE-7843-1242-B7E4-F4C6A62BFFAC}" srcOrd="0" destOrd="0" parTransId="{9435F6AB-7F4E-CB4C-94A1-3C9E49415E65}" sibTransId="{D9E63571-82AD-304B-9818-1E91F4F7B331}"/>
    <dgm:cxn modelId="{EE5D9D9E-B2AA-F04C-B6D9-7938DDCF69BA}" srcId="{A71FEEA7-9828-1A49-8767-0CDF9F7694CF}" destId="{29B9EC22-BCA7-614A-A6AC-CA512F872579}" srcOrd="1" destOrd="0" parTransId="{C494272C-13F2-B749-A22B-1448DA195483}" sibTransId="{A953FC4B-2D2B-2F4B-B5D0-A599B7B48123}"/>
    <dgm:cxn modelId="{D8E4D60A-E28E-4E6F-83FE-4BD4B59DEDD9}" type="presOf" srcId="{29B9EC22-BCA7-614A-A6AC-CA512F872579}" destId="{2F2B9A6A-9C12-5443-8B40-3354E23DF741}" srcOrd="0" destOrd="0" presId="urn:microsoft.com/office/officeart/2005/8/layout/matrix1"/>
    <dgm:cxn modelId="{C7ACD810-D3A1-49CB-B627-6C3378091CB6}" type="presOf" srcId="{D08288CA-DCD0-7D48-8CD6-198B87A4CBE9}" destId="{6DBBA979-B868-044F-8BC1-7E8D51CEF341}" srcOrd="0" destOrd="0" presId="urn:microsoft.com/office/officeart/2005/8/layout/matrix1"/>
    <dgm:cxn modelId="{4610AC15-C64F-124D-806A-B47A48C243C9}" srcId="{26818E80-E93B-5844-9C2D-1D63DC53FAE1}" destId="{E7D30AF8-720B-3E40-B9F3-92F45A49BB78}" srcOrd="3" destOrd="0" parTransId="{889EF604-50DF-C44B-A525-E223D5E91FBD}" sibTransId="{AF2F588F-E498-184C-B9CE-BC312831F9CE}"/>
    <dgm:cxn modelId="{1B091680-F366-49CA-BC83-3C449C4A0B3B}" type="presOf" srcId="{7D9AF6C2-73D5-4C44-B0D2-56270FD4630C}" destId="{2D7522DE-3554-384B-98AC-A885D093412C}" srcOrd="0" destOrd="1" presId="urn:microsoft.com/office/officeart/2005/8/layout/matrix1"/>
    <dgm:cxn modelId="{B65A11E0-A2A7-4425-8305-162C4ABE4DDD}" type="presOf" srcId="{9A8C75DE-7843-1242-B7E4-F4C6A62BFFAC}" destId="{6BAF2227-F655-5A4C-8372-C9ED31CE0D66}" srcOrd="1" destOrd="1" presId="urn:microsoft.com/office/officeart/2005/8/layout/matrix1"/>
    <dgm:cxn modelId="{21BC19B5-3E55-415F-8638-F3EA64409DC8}" type="presOf" srcId="{E0A6026F-EC4C-A341-BE1F-F45EB607F360}" destId="{38FCCE71-1341-B243-A48A-6A497D140469}" srcOrd="1" destOrd="4" presId="urn:microsoft.com/office/officeart/2005/8/layout/matrix1"/>
    <dgm:cxn modelId="{E5820990-F379-D543-88B6-4B909613CA34}" srcId="{A71FEEA7-9828-1A49-8767-0CDF9F7694CF}" destId="{455CA36A-6929-4942-B7F1-DACC83CF4903}" srcOrd="2" destOrd="0" parTransId="{9C62F305-0C46-284B-9EE5-35A69A3416D8}" sibTransId="{44DACEBD-59E9-5643-8425-01317BAA5073}"/>
    <dgm:cxn modelId="{FFCEDA37-C5B1-C741-B2FF-11D7E943D52C}" srcId="{A71FEEA7-9828-1A49-8767-0CDF9F7694CF}" destId="{E358E586-EFB1-C74D-BF7B-0C0955D6797B}" srcOrd="3" destOrd="0" parTransId="{2040F06C-E2FD-6748-8452-EF4F0F37306D}" sibTransId="{1F897A92-C946-1D43-9A0D-7EE8DE769E29}"/>
    <dgm:cxn modelId="{3ED21F2A-8F9E-448D-9E42-45D7FC7494F4}" type="presOf" srcId="{E4A3C9A1-708C-9940-9990-0C4D20145AA5}" destId="{38FCCE71-1341-B243-A48A-6A497D140469}" srcOrd="1" destOrd="1" presId="urn:microsoft.com/office/officeart/2005/8/layout/matrix1"/>
    <dgm:cxn modelId="{C6C3C294-00F2-4E22-BB40-70AC57DDC164}" type="presOf" srcId="{516176D0-F4E6-4FBA-9871-D65DED5B2DB8}" destId="{5157A595-AC4E-6748-9F81-243189E591D3}" srcOrd="1" destOrd="2" presId="urn:microsoft.com/office/officeart/2005/8/layout/matrix1"/>
    <dgm:cxn modelId="{6A5B967E-57FA-A04B-B75E-DCA803A98435}" srcId="{A71FEEA7-9828-1A49-8767-0CDF9F7694CF}" destId="{26818E80-E93B-5844-9C2D-1D63DC53FAE1}" srcOrd="0" destOrd="0" parTransId="{6713D2EB-D95F-4A4D-8F78-DC7610CA988A}" sibTransId="{81180FB6-62AD-154D-8CF9-402B5760D5E6}"/>
    <dgm:cxn modelId="{04649876-1470-2047-893D-C3F863614C31}" srcId="{455CA36A-6929-4942-B7F1-DACC83CF4903}" destId="{23CB8A48-191C-094D-A541-EF5F8D780A7C}" srcOrd="1" destOrd="0" parTransId="{EAE3FD29-389D-6D43-A4B1-FE1E4B073F1A}" sibTransId="{94889BFB-DB0F-8145-8656-0F872DD00F8B}"/>
    <dgm:cxn modelId="{6EA5D1F6-46AF-1843-9054-E78DD73C9C71}" srcId="{455CA36A-6929-4942-B7F1-DACC83CF4903}" destId="{E4A3C9A1-708C-9940-9990-0C4D20145AA5}" srcOrd="0" destOrd="0" parTransId="{46D2EB78-C022-704F-999C-1897B7245DA7}" sibTransId="{EE76D807-FDAA-AE4E-9466-8BDAD8F1B9B1}"/>
    <dgm:cxn modelId="{CC9A1704-3AE1-45E0-8A3C-EF92A8BBF1C6}" type="presOf" srcId="{E4A3C9A1-708C-9940-9990-0C4D20145AA5}" destId="{8C992409-3AB6-1449-AEC9-C304723EC9EE}" srcOrd="0" destOrd="1" presId="urn:microsoft.com/office/officeart/2005/8/layout/matrix1"/>
    <dgm:cxn modelId="{18C088E8-21C3-4B93-9102-71932648B327}" type="presOf" srcId="{DD855379-E78B-8141-A905-201407C71501}" destId="{2D7522DE-3554-384B-98AC-A885D093412C}" srcOrd="0" destOrd="2" presId="urn:microsoft.com/office/officeart/2005/8/layout/matrix1"/>
    <dgm:cxn modelId="{E012AACA-1E76-4976-8387-F73332AE5023}" type="presOf" srcId="{23CB8A48-191C-094D-A541-EF5F8D780A7C}" destId="{8C992409-3AB6-1449-AEC9-C304723EC9EE}" srcOrd="0" destOrd="2" presId="urn:microsoft.com/office/officeart/2005/8/layout/matrix1"/>
    <dgm:cxn modelId="{1792909F-E761-4554-9FBD-CA0F5740D582}" type="presOf" srcId="{71B5A92E-9BCD-C148-A749-E60A2CEF90AB}" destId="{6BAF2227-F655-5A4C-8372-C9ED31CE0D66}" srcOrd="1" destOrd="2" presId="urn:microsoft.com/office/officeart/2005/8/layout/matrix1"/>
    <dgm:cxn modelId="{7A087B75-4CDD-4905-8BAA-AFBDF3F743FA}" type="presParOf" srcId="{6DBBA979-B868-044F-8BC1-7E8D51CEF341}" destId="{96F3A6D7-C274-6B44-9799-6F8B8E7E58BC}" srcOrd="0" destOrd="0" presId="urn:microsoft.com/office/officeart/2005/8/layout/matrix1"/>
    <dgm:cxn modelId="{773E0346-A2DA-42E7-84B4-58678A13393F}" type="presParOf" srcId="{96F3A6D7-C274-6B44-9799-6F8B8E7E58BC}" destId="{2D7522DE-3554-384B-98AC-A885D093412C}" srcOrd="0" destOrd="0" presId="urn:microsoft.com/office/officeart/2005/8/layout/matrix1"/>
    <dgm:cxn modelId="{2FCBF29D-BEA0-4ABE-9855-2A984E6E6F42}" type="presParOf" srcId="{96F3A6D7-C274-6B44-9799-6F8B8E7E58BC}" destId="{F98E0E24-F360-5849-86E1-937401D9F40F}" srcOrd="1" destOrd="0" presId="urn:microsoft.com/office/officeart/2005/8/layout/matrix1"/>
    <dgm:cxn modelId="{E48E9F2B-6BEB-44A0-B2F7-F48407C1333C}" type="presParOf" srcId="{96F3A6D7-C274-6B44-9799-6F8B8E7E58BC}" destId="{2F2B9A6A-9C12-5443-8B40-3354E23DF741}" srcOrd="2" destOrd="0" presId="urn:microsoft.com/office/officeart/2005/8/layout/matrix1"/>
    <dgm:cxn modelId="{96B223B4-6143-4643-84FD-2ABC38791E90}" type="presParOf" srcId="{96F3A6D7-C274-6B44-9799-6F8B8E7E58BC}" destId="{5157A595-AC4E-6748-9F81-243189E591D3}" srcOrd="3" destOrd="0" presId="urn:microsoft.com/office/officeart/2005/8/layout/matrix1"/>
    <dgm:cxn modelId="{75AC5704-C684-4E9A-9B1E-0530D2CED843}" type="presParOf" srcId="{96F3A6D7-C274-6B44-9799-6F8B8E7E58BC}" destId="{8C992409-3AB6-1449-AEC9-C304723EC9EE}" srcOrd="4" destOrd="0" presId="urn:microsoft.com/office/officeart/2005/8/layout/matrix1"/>
    <dgm:cxn modelId="{7E66BB33-F6DB-4D0D-8A47-D70C6AA1FA78}" type="presParOf" srcId="{96F3A6D7-C274-6B44-9799-6F8B8E7E58BC}" destId="{38FCCE71-1341-B243-A48A-6A497D140469}" srcOrd="5" destOrd="0" presId="urn:microsoft.com/office/officeart/2005/8/layout/matrix1"/>
    <dgm:cxn modelId="{9346FF23-B75C-49A7-BF19-015908FF1648}" type="presParOf" srcId="{96F3A6D7-C274-6B44-9799-6F8B8E7E58BC}" destId="{5E804149-4C15-EC43-914E-A2333FC3129C}" srcOrd="6" destOrd="0" presId="urn:microsoft.com/office/officeart/2005/8/layout/matrix1"/>
    <dgm:cxn modelId="{24A7569B-E69C-42F7-A53E-EC0A0212CFFB}" type="presParOf" srcId="{96F3A6D7-C274-6B44-9799-6F8B8E7E58BC}" destId="{6BAF2227-F655-5A4C-8372-C9ED31CE0D66}" srcOrd="7" destOrd="0" presId="urn:microsoft.com/office/officeart/2005/8/layout/matrix1"/>
    <dgm:cxn modelId="{F590E3E9-9DFA-48E4-94F4-B3319D15F40F}" type="presParOf" srcId="{6DBBA979-B868-044F-8BC1-7E8D51CEF341}" destId="{E1D9CC04-8111-134A-809A-677E1CBE3D16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73A318-1BED-7F49-960E-2AB6447BF519}">
      <dsp:nvSpPr>
        <dsp:cNvPr id="0" name=""/>
        <dsp:cNvSpPr/>
      </dsp:nvSpPr>
      <dsp:spPr>
        <a:xfrm>
          <a:off x="2820193" y="58042"/>
          <a:ext cx="2786062" cy="278606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Governance</a:t>
          </a:r>
          <a:endParaRPr lang="en-US" sz="2400" kern="1200" dirty="0"/>
        </a:p>
      </dsp:txBody>
      <dsp:txXfrm>
        <a:off x="3191668" y="545603"/>
        <a:ext cx="2043112" cy="1253728"/>
      </dsp:txXfrm>
    </dsp:sp>
    <dsp:sp modelId="{C5705505-97CF-2F40-B2A8-079C6D97D29B}">
      <dsp:nvSpPr>
        <dsp:cNvPr id="0" name=""/>
        <dsp:cNvSpPr/>
      </dsp:nvSpPr>
      <dsp:spPr>
        <a:xfrm>
          <a:off x="3825497" y="1799332"/>
          <a:ext cx="2786062" cy="278606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Risk Management</a:t>
          </a:r>
          <a:endParaRPr lang="en-US" sz="2400" kern="1200" dirty="0"/>
        </a:p>
      </dsp:txBody>
      <dsp:txXfrm>
        <a:off x="4677568" y="2519065"/>
        <a:ext cx="1671637" cy="1532334"/>
      </dsp:txXfrm>
    </dsp:sp>
    <dsp:sp modelId="{BC540FB3-E126-DF4D-9484-285DC399B18C}">
      <dsp:nvSpPr>
        <dsp:cNvPr id="0" name=""/>
        <dsp:cNvSpPr/>
      </dsp:nvSpPr>
      <dsp:spPr>
        <a:xfrm>
          <a:off x="1814889" y="1799332"/>
          <a:ext cx="2786062" cy="278606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Compliance</a:t>
          </a:r>
          <a:endParaRPr lang="en-US" sz="2400" kern="1200" dirty="0"/>
        </a:p>
      </dsp:txBody>
      <dsp:txXfrm>
        <a:off x="2077243" y="2519065"/>
        <a:ext cx="1671637" cy="15323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522DE-3554-384B-98AC-A885D093412C}">
      <dsp:nvSpPr>
        <dsp:cNvPr id="0" name=""/>
        <dsp:cNvSpPr/>
      </dsp:nvSpPr>
      <dsp:spPr>
        <a:xfrm rot="16200000">
          <a:off x="887412" y="-887412"/>
          <a:ext cx="2438400" cy="421322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Plan</a:t>
          </a:r>
          <a:endParaRPr lang="en-US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Analyze Business Objectives &amp; Processes and Compliance Requirements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Analyze Enterprise/High-level Risks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Establish Control Objectives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Specify Key Assurance Indicators</a:t>
          </a:r>
          <a:endParaRPr lang="en-US" sz="1800" kern="1200" dirty="0"/>
        </a:p>
      </dsp:txBody>
      <dsp:txXfrm rot="16200000">
        <a:off x="1192212" y="-1192212"/>
        <a:ext cx="1828800" cy="4213225"/>
      </dsp:txXfrm>
    </dsp:sp>
    <dsp:sp modelId="{2F2B9A6A-9C12-5443-8B40-3354E23DF741}">
      <dsp:nvSpPr>
        <dsp:cNvPr id="0" name=""/>
        <dsp:cNvSpPr/>
      </dsp:nvSpPr>
      <dsp:spPr>
        <a:xfrm>
          <a:off x="4213225" y="0"/>
          <a:ext cx="4213225" cy="24384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Do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Design Control Processes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Specify Key Security Indicators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Verify &amp; Test Control Processes</a:t>
          </a:r>
          <a:endParaRPr lang="en-US" sz="2000" kern="1200" dirty="0"/>
        </a:p>
      </dsp:txBody>
      <dsp:txXfrm>
        <a:off x="4213225" y="0"/>
        <a:ext cx="4213225" cy="1828800"/>
      </dsp:txXfrm>
    </dsp:sp>
    <dsp:sp modelId="{8C992409-3AB6-1449-AEC9-C304723EC9EE}">
      <dsp:nvSpPr>
        <dsp:cNvPr id="0" name=""/>
        <dsp:cNvSpPr/>
      </dsp:nvSpPr>
      <dsp:spPr>
        <a:xfrm rot="10800000">
          <a:off x="0" y="2438400"/>
          <a:ext cx="4213225" cy="24384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Act</a:t>
          </a:r>
          <a:endParaRPr lang="en-US" sz="2800" b="1" kern="1200" dirty="0"/>
        </a:p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Improve Existing Controls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Manage Changes</a:t>
          </a:r>
          <a:endParaRPr lang="en-US" sz="2000" kern="1200" dirty="0"/>
        </a:p>
        <a:p>
          <a:pPr marL="2286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Introduce New Controls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Reorganize Existing and New Controls </a:t>
          </a:r>
          <a:endParaRPr lang="en-US" sz="2000" kern="1200" dirty="0"/>
        </a:p>
      </dsp:txBody>
      <dsp:txXfrm rot="10800000">
        <a:off x="0" y="3047999"/>
        <a:ext cx="4213225" cy="1828800"/>
      </dsp:txXfrm>
    </dsp:sp>
    <dsp:sp modelId="{5E804149-4C15-EC43-914E-A2333FC3129C}">
      <dsp:nvSpPr>
        <dsp:cNvPr id="0" name=""/>
        <dsp:cNvSpPr/>
      </dsp:nvSpPr>
      <dsp:spPr>
        <a:xfrm rot="5400000">
          <a:off x="5100637" y="1550987"/>
          <a:ext cx="2438400" cy="421322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Check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Review Performance/Effectiveness Controls  with Indicators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Review Current Business Settings and Regulatory Requirements</a:t>
          </a:r>
          <a:endParaRPr lang="en-US" sz="2000" kern="1200" dirty="0"/>
        </a:p>
      </dsp:txBody>
      <dsp:txXfrm rot="5400000">
        <a:off x="5405437" y="1855787"/>
        <a:ext cx="1828800" cy="4213225"/>
      </dsp:txXfrm>
    </dsp:sp>
    <dsp:sp modelId="{E1D9CC04-8111-134A-809A-677E1CBE3D16}">
      <dsp:nvSpPr>
        <dsp:cNvPr id="0" name=""/>
        <dsp:cNvSpPr/>
      </dsp:nvSpPr>
      <dsp:spPr>
        <a:xfrm>
          <a:off x="3238503" y="1840675"/>
          <a:ext cx="2527935" cy="1219200"/>
        </a:xfrm>
        <a:prstGeom prst="round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GRC Process</a:t>
          </a:r>
          <a:endParaRPr lang="en-US" sz="2800" kern="1200" dirty="0"/>
        </a:p>
      </dsp:txBody>
      <dsp:txXfrm>
        <a:off x="3238503" y="1840675"/>
        <a:ext cx="2527935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69979-C36E-48E0-AD2D-557181922624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62243-AC86-4C1F-9B4E-2B20ADB8F64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37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18275-7613-4F26-9635-7D6CB595F3CF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Outsourcing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038EB2-3680-294C-8416-3858754BFDB9}" type="slidenum">
              <a:rPr lang="en-GB"/>
              <a:pPr/>
              <a:t>41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Establish Control Objectives based on the result of risk assessment process.</a:t>
            </a:r>
          </a:p>
          <a:p>
            <a:pPr eaLnBrk="1" hangingPunct="1"/>
            <a:r>
              <a:rPr lang="en-GB" dirty="0">
                <a:latin typeface="Arial" charset="0"/>
              </a:rPr>
              <a:t>Control Objectives can be derived as risk responses against unacceptable risks to the business objectives,</a:t>
            </a:r>
          </a:p>
          <a:p>
            <a:pPr eaLnBrk="1" hangingPunct="1"/>
            <a:r>
              <a:rPr lang="en-GB" dirty="0">
                <a:latin typeface="Arial" charset="0"/>
              </a:rPr>
              <a:t>or they can be derived as a consequence particular regulatory compliances/law</a:t>
            </a: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r>
              <a:rPr lang="en-GB" b="1" dirty="0">
                <a:latin typeface="Arial" charset="0"/>
              </a:rPr>
              <a:t>Example of COs</a:t>
            </a:r>
            <a:r>
              <a:rPr lang="en-GB" dirty="0">
                <a:latin typeface="Arial" charset="0"/>
              </a:rPr>
              <a:t>:</a:t>
            </a:r>
          </a:p>
          <a:p>
            <a:pPr eaLnBrk="1" hangingPunct="1"/>
            <a:r>
              <a:rPr lang="en-GB" i="1" dirty="0">
                <a:latin typeface="Arial" charset="0"/>
              </a:rPr>
              <a:t>by using the </a:t>
            </a:r>
            <a:r>
              <a:rPr lang="en-GB" i="1" u="sng" dirty="0">
                <a:latin typeface="Arial" charset="0"/>
              </a:rPr>
              <a:t>graphical workbench</a:t>
            </a:r>
            <a:r>
              <a:rPr lang="en-GB" i="1" dirty="0">
                <a:latin typeface="Arial" charset="0"/>
              </a:rPr>
              <a:t>, MASTER analysts model the COs and associated risks. The analysis and refinement process of COs are fully supported by the workbench</a:t>
            </a:r>
          </a:p>
          <a:p>
            <a:pPr eaLnBrk="1" hangingPunct="1">
              <a:buFontTx/>
              <a:buAutoNum type="arabicPeriod"/>
            </a:pPr>
            <a:r>
              <a:rPr lang="en-GB" dirty="0">
                <a:latin typeface="Arial" charset="0"/>
              </a:rPr>
              <a:t>To get all prescription be reimbursed by </a:t>
            </a:r>
            <a:r>
              <a:rPr lang="en-GB" dirty="0" err="1">
                <a:latin typeface="Arial" charset="0"/>
              </a:rPr>
              <a:t>Regione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di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Lombardia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  <a:sym typeface="Wingdings" charset="2"/>
              </a:rPr>
              <a:t></a:t>
            </a:r>
            <a:r>
              <a:rPr lang="en-GB" dirty="0">
                <a:latin typeface="Arial" charset="0"/>
                <a:sym typeface="Wingdings" charset="2"/>
              </a:rPr>
              <a:t> Business Objective</a:t>
            </a:r>
          </a:p>
          <a:p>
            <a:pPr marL="719541" lvl="1" indent="-239847"/>
            <a:r>
              <a:rPr lang="en-GB" dirty="0">
                <a:latin typeface="Arial" charset="0"/>
                <a:sym typeface="Wingdings" charset="2"/>
              </a:rPr>
              <a:t>1.1. Ensure all delivered drugs are recorded</a:t>
            </a:r>
          </a:p>
          <a:p>
            <a:pPr marL="719541" lvl="1" indent="-239847"/>
            <a:r>
              <a:rPr lang="en-GB" dirty="0">
                <a:latin typeface="Arial" charset="0"/>
                <a:sym typeface="Wingdings" charset="2"/>
              </a:rPr>
              <a:t>1.2. Ensure File F reports are generated correctly (according to the all delivered drugs records)</a:t>
            </a:r>
          </a:p>
          <a:p>
            <a:pPr marL="719541" lvl="1" indent="-239847"/>
            <a:r>
              <a:rPr lang="en-GB" dirty="0">
                <a:latin typeface="Arial" charset="0"/>
                <a:sym typeface="Wingdings" charset="2"/>
              </a:rPr>
              <a:t>1.3. Ensure there is no “illegal” modification to the records and the File F report</a:t>
            </a:r>
          </a:p>
          <a:p>
            <a:pPr marL="719541" lvl="1" indent="-239847"/>
            <a:r>
              <a:rPr lang="en-GB" dirty="0">
                <a:latin typeface="Arial" charset="0"/>
                <a:sym typeface="Wingdings" charset="2"/>
              </a:rPr>
              <a:t>		1.3.1. Authenticate (and verify permission) each access to the dispensation module </a:t>
            </a:r>
            <a:r>
              <a:rPr lang="en-GB" dirty="0" err="1">
                <a:latin typeface="Arial" charset="0"/>
                <a:sym typeface="Wingdings" charset="2"/>
              </a:rPr>
              <a:t></a:t>
            </a:r>
            <a:r>
              <a:rPr lang="en-GB" dirty="0">
                <a:latin typeface="Arial" charset="0"/>
                <a:sym typeface="Wingdings" charset="2"/>
              </a:rPr>
              <a:t> it is the module that enters the delivered drugs</a:t>
            </a:r>
          </a:p>
          <a:p>
            <a:pPr marL="719541" lvl="1" indent="-239847"/>
            <a:r>
              <a:rPr lang="en-GB" dirty="0">
                <a:latin typeface="Arial" charset="0"/>
                <a:sym typeface="Wingdings" charset="2"/>
              </a:rPr>
              <a:t>          1.3.2. Prevent any modification to the File F report</a:t>
            </a:r>
          </a:p>
          <a:p>
            <a:pPr eaLnBrk="1" hangingPunct="1">
              <a:buFontTx/>
              <a:buAutoNum type="arabicPeriod"/>
            </a:pPr>
            <a:r>
              <a:rPr lang="en-GB" dirty="0">
                <a:latin typeface="Arial" charset="0"/>
                <a:sym typeface="Wingdings" charset="2"/>
              </a:rPr>
              <a:t>All personal data related to the patients should not be shared for proposes other than the treatment purposes </a:t>
            </a:r>
            <a:r>
              <a:rPr lang="en-GB" dirty="0" err="1">
                <a:latin typeface="Arial" charset="0"/>
                <a:sym typeface="Wingdings" charset="2"/>
              </a:rPr>
              <a:t></a:t>
            </a:r>
            <a:r>
              <a:rPr lang="en-GB" dirty="0">
                <a:latin typeface="Arial" charset="0"/>
                <a:sym typeface="Wingdings" charset="2"/>
              </a:rPr>
              <a:t> Italian data protection</a:t>
            </a:r>
          </a:p>
          <a:p>
            <a:pPr eaLnBrk="1" hangingPunct="1">
              <a:buFontTx/>
              <a:buAutoNum type="arabicPeriod"/>
            </a:pPr>
            <a:endParaRPr lang="en-GB" dirty="0">
              <a:latin typeface="Arial" charset="0"/>
              <a:sym typeface="Wingdings" charset="2"/>
            </a:endParaRPr>
          </a:p>
          <a:p>
            <a:pPr eaLnBrk="1" hangingPunct="1"/>
            <a:r>
              <a:rPr lang="en-GB" dirty="0">
                <a:latin typeface="Arial" charset="0"/>
                <a:sym typeface="Wingdings" charset="2"/>
              </a:rPr>
              <a:t>Those control objectives are refined into smaller, more detail, and more concrete COs, because:</a:t>
            </a:r>
          </a:p>
          <a:p>
            <a:pPr eaLnBrk="1" hangingPunct="1">
              <a:buFontTx/>
              <a:buAutoNum type="arabicPeriod"/>
            </a:pPr>
            <a:r>
              <a:rPr lang="en-GB" dirty="0">
                <a:latin typeface="Arial" charset="0"/>
                <a:sym typeface="Wingdings" charset="2"/>
              </a:rPr>
              <a:t>Ease to identify the necessary Control activities</a:t>
            </a:r>
          </a:p>
          <a:p>
            <a:pPr eaLnBrk="1" hangingPunct="1">
              <a:buFontTx/>
              <a:buAutoNum type="arabicPeriod"/>
            </a:pPr>
            <a:r>
              <a:rPr lang="en-GB" dirty="0">
                <a:latin typeface="Arial" charset="0"/>
              </a:rPr>
              <a:t>Ease the identification of KAI</a:t>
            </a:r>
          </a:p>
          <a:p>
            <a:pPr eaLnBrk="1" hangingPunct="1">
              <a:buFontTx/>
              <a:buAutoNum type="arabicPeriod"/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need to identify .. Who runs what??? In Y1 everything runs locally and assumed</a:t>
            </a:r>
            <a:r>
              <a:rPr lang="en-GB" baseline="0" dirty="0" smtClean="0"/>
              <a:t> to be trustworthy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wrapping</a:t>
            </a:r>
            <a:r>
              <a:rPr lang="en-US" baseline="0" dirty="0" smtClean="0"/>
              <a:t> can help us in working with legacy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07D69-DD01-214C-B0BE-C22EE7EEC953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 that</a:t>
            </a:r>
            <a:r>
              <a:rPr lang="en-US" baseline="0" dirty="0" smtClean="0"/>
              <a:t> we have covered </a:t>
            </a:r>
            <a:r>
              <a:rPr lang="en-US" b="1" baseline="0" dirty="0" smtClean="0"/>
              <a:t>all relevant risks </a:t>
            </a:r>
            <a:r>
              <a:rPr lang="en-US" baseline="0" dirty="0" smtClean="0"/>
              <a:t>and they can be controlled and managed </a:t>
            </a:r>
            <a:r>
              <a:rPr lang="en-US" b="1" baseline="0" dirty="0" smtClean="0"/>
              <a:t>automatically </a:t>
            </a:r>
            <a:r>
              <a:rPr lang="en-US" baseline="0" dirty="0" smtClean="0"/>
              <a:t>then they need to be </a:t>
            </a:r>
            <a:r>
              <a:rPr lang="en-US" baseline="0" dirty="0" err="1" smtClean="0"/>
              <a:t>precised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07D69-DD01-214C-B0BE-C22EE7EEC953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Detail and associate</a:t>
            </a:r>
            <a:r>
              <a:rPr lang="en-GB" baseline="0" dirty="0" smtClean="0"/>
              <a:t> them with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CO1: Ensure all data is complete and correct</a:t>
            </a:r>
            <a:endParaRPr lang="en-US" sz="1000" dirty="0" smtClean="0"/>
          </a:p>
          <a:p>
            <a:r>
              <a:rPr lang="en-GB" sz="1000" dirty="0" smtClean="0"/>
              <a:t>	CO1.1: Ensure A2 and A3 are performed by different actors</a:t>
            </a:r>
            <a:endParaRPr lang="en-US" sz="1000" dirty="0" smtClean="0"/>
          </a:p>
          <a:p>
            <a:r>
              <a:rPr lang="en-GB" sz="1000" dirty="0" smtClean="0"/>
              <a:t>		CO1.1.1: Assign A3 to an actor other than the performer of A2</a:t>
            </a:r>
            <a:endParaRPr lang="en-US" sz="1000" dirty="0" smtClean="0"/>
          </a:p>
          <a:p>
            <a:r>
              <a:rPr lang="en-GB" sz="1000" dirty="0" smtClean="0"/>
              <a:t>			CO1.1.2: Enforce blind review at A3</a:t>
            </a:r>
            <a:endParaRPr lang="en-US" sz="1000" dirty="0" smtClean="0"/>
          </a:p>
          <a:p>
            <a:r>
              <a:rPr lang="en-GB" sz="1000" dirty="0" smtClean="0"/>
              <a:t>	CO1.2: Ensure A4 and A3 are performed by different actors</a:t>
            </a:r>
            <a:endParaRPr lang="en-US" sz="1000" dirty="0" smtClean="0"/>
          </a:p>
          <a:p>
            <a:r>
              <a:rPr lang="en-GB" sz="1000" dirty="0" smtClean="0"/>
              <a:t>		CO1.2.1: Assign A3 to an actor other than the performer of A4 </a:t>
            </a:r>
            <a:endParaRPr lang="en-US" sz="1000" dirty="0" smtClean="0"/>
          </a:p>
          <a:p>
            <a:r>
              <a:rPr lang="en-GB" sz="1000" dirty="0" smtClean="0"/>
              <a:t>			CO1.2.2: Enforce blind review at A3</a:t>
            </a:r>
            <a:endParaRPr lang="en-US" sz="1000" dirty="0" smtClean="0"/>
          </a:p>
          <a:p>
            <a:r>
              <a:rPr lang="en-GB" sz="1000" dirty="0" smtClean="0"/>
              <a:t> 	---</a:t>
            </a:r>
            <a:endParaRPr lang="en-US" sz="1000" dirty="0" smtClean="0"/>
          </a:p>
          <a:p>
            <a:r>
              <a:rPr lang="en-GB" sz="1000" dirty="0" smtClean="0"/>
              <a:t>	CO1.3:  Digitally sign the report</a:t>
            </a:r>
            <a:endParaRPr lang="en-US" sz="1000" dirty="0" smtClean="0"/>
          </a:p>
          <a:p>
            <a:r>
              <a:rPr lang="en-GB" sz="1000" dirty="0" smtClean="0"/>
              <a:t>	CO1.4: Review the audit trail by external auditors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62243-AC86-4C1F-9B4E-2B20ADB8F64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39847" indent="-239847"/>
            <a:r>
              <a:rPr lang="en-GB" dirty="0">
                <a:latin typeface="Arial" charset="0"/>
              </a:rPr>
              <a:t>For each leaf-COs, analysts identify “at least” one control activities. </a:t>
            </a:r>
          </a:p>
          <a:p>
            <a:pPr marL="239847" indent="-239847"/>
            <a:r>
              <a:rPr lang="en-GB" i="1" dirty="0">
                <a:latin typeface="Arial" charset="0"/>
              </a:rPr>
              <a:t>MASTER analysts can look up available solutions that have been used in the </a:t>
            </a:r>
            <a:r>
              <a:rPr lang="en-GB" i="1" u="sng" dirty="0">
                <a:latin typeface="Arial" charset="0"/>
              </a:rPr>
              <a:t>repository</a:t>
            </a:r>
            <a:r>
              <a:rPr lang="en-GB" i="1" dirty="0">
                <a:latin typeface="Arial" charset="0"/>
              </a:rPr>
              <a:t> or </a:t>
            </a:r>
            <a:r>
              <a:rPr lang="en-GB" i="1" u="sng" dirty="0">
                <a:latin typeface="Arial" charset="0"/>
              </a:rPr>
              <a:t>knowledge-base</a:t>
            </a:r>
            <a:r>
              <a:rPr lang="en-GB" i="1" dirty="0">
                <a:latin typeface="Arial" charset="0"/>
              </a:rPr>
              <a:t> system. Both systems can be access from the </a:t>
            </a:r>
            <a:r>
              <a:rPr lang="en-GB" i="1" u="sng" dirty="0">
                <a:latin typeface="Arial" charset="0"/>
              </a:rPr>
              <a:t>Graphical workbench</a:t>
            </a:r>
          </a:p>
          <a:p>
            <a:pPr marL="239847" indent="-239847"/>
            <a:r>
              <a:rPr lang="en-GB" dirty="0">
                <a:latin typeface="Arial" charset="0"/>
              </a:rPr>
              <a:t>It can use some security best practices (e.g., security patterns, ISO 27002, etc) as the knowledge base of possible CAs</a:t>
            </a:r>
          </a:p>
          <a:p>
            <a:pPr marL="239847" indent="-239847"/>
            <a:endParaRPr lang="en-GB" dirty="0">
              <a:latin typeface="Arial" charset="0"/>
            </a:endParaRPr>
          </a:p>
          <a:p>
            <a:pPr marL="239847" indent="-239847"/>
            <a:r>
              <a:rPr lang="en-GB" dirty="0">
                <a:latin typeface="Arial" charset="0"/>
              </a:rPr>
              <a:t>CO 1.3.1 </a:t>
            </a:r>
            <a:r>
              <a:rPr lang="en-GB" dirty="0">
                <a:latin typeface="Arial" charset="0"/>
                <a:sym typeface="Wingdings" charset="2"/>
              </a:rPr>
              <a:t> Authenticate (and verify permission) each access to the dispensation module</a:t>
            </a:r>
            <a:endParaRPr lang="en-GB" dirty="0">
              <a:latin typeface="Arial" charset="0"/>
            </a:endParaRPr>
          </a:p>
          <a:p>
            <a:pPr marL="239847" indent="-239847"/>
            <a:r>
              <a:rPr lang="en-GB" dirty="0">
                <a:latin typeface="Arial" charset="0"/>
              </a:rPr>
              <a:t>Control Activities </a:t>
            </a:r>
            <a:r>
              <a:rPr lang="en-GB" dirty="0">
                <a:latin typeface="Arial" charset="0"/>
                <a:sym typeface="Wingdings" charset="2"/>
              </a:rPr>
              <a:t> Verify credential and permission for each access (by means of access control)</a:t>
            </a:r>
            <a:endParaRPr lang="en-GB" dirty="0">
              <a:latin typeface="Arial" charset="0"/>
            </a:endParaRPr>
          </a:p>
          <a:p>
            <a:pPr marL="239847" indent="-239847"/>
            <a:endParaRPr lang="en-GB" dirty="0">
              <a:latin typeface="Arial" charset="0"/>
            </a:endParaRPr>
          </a:p>
          <a:p>
            <a:pPr marL="239847" indent="-239847"/>
            <a:r>
              <a:rPr lang="en-GB" dirty="0">
                <a:latin typeface="Arial" charset="0"/>
              </a:rPr>
              <a:t>Design CPs and Indicators involve:</a:t>
            </a: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Design MASTER Control Processes </a:t>
            </a:r>
            <a:r>
              <a:rPr lang="en-US" dirty="0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</a:rPr>
              <a:t> Detailed how authentication and authorization process (in terms of BP Model)</a:t>
            </a: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Verify the Design of Control Processes </a:t>
            </a:r>
            <a:r>
              <a:rPr lang="en-US" dirty="0">
                <a:latin typeface="Arial" charset="0"/>
                <a:sym typeface="Wingdings" charset="2"/>
              </a:rPr>
              <a:t> Converts the design into Verification Model and verify whether the CPs will satisfy COs using techniques proposed in WP3.3</a:t>
            </a:r>
            <a:endParaRPr lang="en-US" dirty="0">
              <a:latin typeface="Arial" charset="0"/>
            </a:endParaRP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Define KAIs/KSIs</a:t>
            </a:r>
          </a:p>
          <a:p>
            <a:pPr marL="719541" lvl="1" indent="-239847"/>
            <a:r>
              <a:rPr lang="en-US" dirty="0">
                <a:latin typeface="Arial" charset="0"/>
              </a:rPr>
              <a:t>KAI: How much is the percentage of drug reimbursement from the “Regione </a:t>
            </a:r>
            <a:r>
              <a:rPr lang="en-US" dirty="0" err="1">
                <a:latin typeface="Arial" charset="0"/>
              </a:rPr>
              <a:t>Lombardia</a:t>
            </a:r>
            <a:r>
              <a:rPr lang="en-US" dirty="0">
                <a:latin typeface="Arial" charset="0"/>
              </a:rPr>
              <a:t>”?</a:t>
            </a:r>
          </a:p>
          <a:p>
            <a:pPr marL="719541" lvl="1" indent="-239847"/>
            <a:r>
              <a:rPr lang="en-US" dirty="0">
                <a:latin typeface="Arial" charset="0"/>
              </a:rPr>
              <a:t>        $ of delivered drugs : $ received from Regione</a:t>
            </a:r>
          </a:p>
          <a:p>
            <a:pPr marL="719541" lvl="1" indent="-239847"/>
            <a:r>
              <a:rPr lang="en-US" dirty="0" err="1">
                <a:latin typeface="Arial" charset="0"/>
              </a:rPr>
              <a:t>KSIcorrect</a:t>
            </a:r>
            <a:r>
              <a:rPr lang="en-US" dirty="0">
                <a:latin typeface="Arial" charset="0"/>
              </a:rPr>
              <a:t>: How many times does the “login failures” occur?</a:t>
            </a:r>
          </a:p>
          <a:p>
            <a:pPr marL="719541" lvl="1" indent="-239847"/>
            <a:r>
              <a:rPr lang="en-US" dirty="0" err="1">
                <a:latin typeface="Arial" charset="0"/>
              </a:rPr>
              <a:t>KSIcoverage</a:t>
            </a:r>
            <a:r>
              <a:rPr lang="en-US" dirty="0">
                <a:latin typeface="Arial" charset="0"/>
              </a:rPr>
              <a:t>: How much is the percentage of the invocation of “login service” over the number of request to the “dispensation module”?</a:t>
            </a:r>
          </a:p>
          <a:p>
            <a:pPr marL="239847" indent="-239847">
              <a:buFontTx/>
              <a:buChar char="•"/>
            </a:pPr>
            <a:endParaRPr lang="en-US" dirty="0">
              <a:latin typeface="Arial" charset="0"/>
            </a:endParaRPr>
          </a:p>
          <a:p>
            <a:pPr marL="239847" indent="-239847"/>
            <a:r>
              <a:rPr lang="en-US" dirty="0">
                <a:latin typeface="Arial" charset="0"/>
              </a:rPr>
              <a:t>Implement CPs and Indicators involve:</a:t>
            </a: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Implement the Control Processes </a:t>
            </a:r>
            <a:r>
              <a:rPr lang="en-US" dirty="0">
                <a:latin typeface="Arial" charset="0"/>
                <a:sym typeface="Wingdings" charset="2"/>
              </a:rPr>
              <a:t> Coding, write MASTER policies: monitoring, signaling, and enforcement</a:t>
            </a:r>
            <a:endParaRPr lang="en-US" dirty="0">
              <a:latin typeface="Arial" charset="0"/>
            </a:endParaRP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Implement the Indicators </a:t>
            </a:r>
            <a:r>
              <a:rPr lang="en-US" dirty="0">
                <a:latin typeface="Arial" charset="0"/>
                <a:sym typeface="Wingdings" charset="2"/>
              </a:rPr>
              <a:t> write assessment and monitoring policies</a:t>
            </a:r>
            <a:endParaRPr lang="en-US" dirty="0">
              <a:latin typeface="Arial" charset="0"/>
            </a:endParaRP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Test Control Processes and Indicators </a:t>
            </a:r>
            <a:r>
              <a:rPr lang="en-US" dirty="0">
                <a:latin typeface="Arial" charset="0"/>
                <a:sym typeface="Wingdings" charset="2"/>
              </a:rPr>
              <a:t> test the implementations in the </a:t>
            </a:r>
            <a:r>
              <a:rPr lang="en-US" dirty="0" err="1">
                <a:latin typeface="Arial" charset="0"/>
                <a:sym typeface="Wingdings" charset="2"/>
              </a:rPr>
              <a:t>testbed</a:t>
            </a:r>
            <a:endParaRPr lang="en-US" dirty="0">
              <a:latin typeface="Arial" charset="0"/>
            </a:endParaRPr>
          </a:p>
          <a:p>
            <a:pPr marL="239847" indent="-239847">
              <a:buFontTx/>
              <a:buChar char="•"/>
            </a:pPr>
            <a:r>
              <a:rPr lang="en-US" dirty="0">
                <a:latin typeface="Arial" charset="0"/>
              </a:rPr>
              <a:t>Deploy Control Processes and Indicators </a:t>
            </a:r>
            <a:r>
              <a:rPr lang="en-US" dirty="0">
                <a:latin typeface="Arial" charset="0"/>
                <a:sym typeface="Wingdings" charset="2"/>
              </a:rPr>
              <a:t> deploy the implementations</a:t>
            </a:r>
            <a:endParaRPr lang="en-US" dirty="0">
              <a:latin typeface="Arial" charset="0"/>
            </a:endParaRPr>
          </a:p>
          <a:p>
            <a:pPr marL="239847" indent="-239847">
              <a:buFontTx/>
              <a:buChar char="•"/>
            </a:pPr>
            <a:r>
              <a:rPr lang="en-US" dirty="0" err="1">
                <a:latin typeface="Arial" charset="0"/>
              </a:rPr>
              <a:t>Posteori</a:t>
            </a:r>
            <a:r>
              <a:rPr lang="en-US" dirty="0">
                <a:latin typeface="Arial" charset="0"/>
              </a:rPr>
              <a:t> Verification of the Design of Control Processes </a:t>
            </a:r>
            <a:r>
              <a:rPr lang="en-US" dirty="0">
                <a:latin typeface="Arial" charset="0"/>
                <a:sym typeface="Wingdings" charset="2"/>
              </a:rPr>
              <a:t> take the “actual” historical traces (from A6 ETL-</a:t>
            </a:r>
            <a:r>
              <a:rPr lang="en-US" dirty="0" err="1">
                <a:latin typeface="Arial" charset="0"/>
                <a:sym typeface="Wingdings" charset="2"/>
              </a:rPr>
              <a:t>Datawarehouse</a:t>
            </a:r>
            <a:r>
              <a:rPr lang="en-US" dirty="0">
                <a:latin typeface="Arial" charset="0"/>
                <a:sym typeface="Wingdings" charset="2"/>
              </a:rPr>
              <a:t>) and try to run on the design of CP. It is useful to verify whether our design assumptions are correct with respect to the actual operation.</a:t>
            </a:r>
            <a:endParaRPr lang="en-GB" dirty="0">
              <a:latin typeface="Arial" charset="0"/>
            </a:endParaRPr>
          </a:p>
          <a:p>
            <a:pPr marL="239847" indent="-239847"/>
            <a:endParaRPr lang="en-US" dirty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6B9D9-F5E9-7F4B-903F-82A2D28B2879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might cover the most of control objectives.. But I believe there are some others… niches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07D69-DD01-214C-B0BE-C22EE7EEC953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18275-7613-4F26-9635-7D6CB595F3CF}" type="slidenum">
              <a:rPr lang="it-IT" smtClean="0">
                <a:ea typeface="ＭＳ Ｐゴシック" pitchFamily="34" charset="-128"/>
              </a:rPr>
              <a:pPr/>
              <a:t>7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review process will take the report generated from A6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</a:rPr>
              <a:t>Business Process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aim at identifying whether the </a:t>
            </a:r>
            <a:r>
              <a:rPr lang="en-US" dirty="0" err="1">
                <a:latin typeface="Arial" charset="0"/>
                <a:sym typeface="Wingdings" charset="2"/>
              </a:rPr>
              <a:t>BPs</a:t>
            </a:r>
            <a:r>
              <a:rPr lang="en-US" dirty="0">
                <a:latin typeface="Arial" charset="0"/>
                <a:sym typeface="Wingdings" charset="2"/>
              </a:rPr>
              <a:t> are executed as we expected</a:t>
            </a:r>
          </a:p>
          <a:p>
            <a:pPr eaLnBrk="1" hangingPunct="1"/>
            <a:r>
              <a:rPr lang="en-US" dirty="0">
                <a:latin typeface="Arial" charset="0"/>
                <a:sym typeface="Wingdings" charset="2"/>
              </a:rPr>
              <a:t>  </a:t>
            </a:r>
            <a:r>
              <a:rPr lang="en-US" dirty="0" err="1">
                <a:latin typeface="Arial" charset="0"/>
                <a:sym typeface="Wingdings" charset="2"/>
              </a:rPr>
              <a:t>KAIs</a:t>
            </a:r>
            <a:r>
              <a:rPr lang="en-US" dirty="0">
                <a:latin typeface="Arial" charset="0"/>
                <a:sym typeface="Wingdings" charset="2"/>
              </a:rPr>
              <a:t> are the central of this review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sym typeface="Wingdings" charset="2"/>
              </a:rPr>
              <a:t>Control Process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aim to evaluate the performance of </a:t>
            </a:r>
            <a:r>
              <a:rPr lang="en-US" dirty="0" err="1">
                <a:latin typeface="Arial" charset="0"/>
                <a:sym typeface="Wingdings" charset="2"/>
              </a:rPr>
              <a:t>CPs</a:t>
            </a:r>
            <a:r>
              <a:rPr lang="en-US" dirty="0">
                <a:latin typeface="Arial" charset="0"/>
                <a:sym typeface="Wingdings" charset="2"/>
              </a:rPr>
              <a:t>. </a:t>
            </a:r>
          </a:p>
          <a:p>
            <a:pPr eaLnBrk="1" hangingPunct="1"/>
            <a:r>
              <a:rPr lang="en-US" dirty="0">
                <a:latin typeface="Arial" charset="0"/>
                <a:sym typeface="Wingdings" charset="2"/>
              </a:rPr>
              <a:t>  </a:t>
            </a:r>
            <a:r>
              <a:rPr lang="en-US" dirty="0" err="1">
                <a:latin typeface="Arial" charset="0"/>
                <a:sym typeface="Wingdings" charset="2"/>
              </a:rPr>
              <a:t>KSIs</a:t>
            </a:r>
            <a:r>
              <a:rPr lang="en-US" dirty="0">
                <a:latin typeface="Arial" charset="0"/>
                <a:sym typeface="Wingdings" charset="2"/>
              </a:rPr>
              <a:t> are the central</a:t>
            </a:r>
          </a:p>
          <a:p>
            <a:pPr eaLnBrk="1" hangingPunct="1"/>
            <a:r>
              <a:rPr lang="en-US" dirty="0">
                <a:latin typeface="Arial" charset="0"/>
                <a:sym typeface="Wingdings" charset="2"/>
              </a:rPr>
              <a:t>  It also tries to relate how </a:t>
            </a:r>
            <a:r>
              <a:rPr lang="en-US" dirty="0" err="1">
                <a:latin typeface="Arial" charset="0"/>
                <a:sym typeface="Wingdings" charset="2"/>
              </a:rPr>
              <a:t>CPs</a:t>
            </a:r>
            <a:r>
              <a:rPr lang="en-US" dirty="0">
                <a:latin typeface="Arial" charset="0"/>
                <a:sym typeface="Wingdings" charset="2"/>
              </a:rPr>
              <a:t> protect </a:t>
            </a:r>
            <a:r>
              <a:rPr lang="en-US" dirty="0" err="1">
                <a:latin typeface="Arial" charset="0"/>
                <a:sym typeface="Wingdings" charset="2"/>
              </a:rPr>
              <a:t>BPs</a:t>
            </a:r>
            <a:r>
              <a:rPr lang="en-US" dirty="0">
                <a:latin typeface="Arial" charset="0"/>
                <a:sym typeface="Wingdings" charset="2"/>
              </a:rPr>
              <a:t>, or in other words how </a:t>
            </a:r>
            <a:r>
              <a:rPr lang="en-US" dirty="0" err="1">
                <a:latin typeface="Arial" charset="0"/>
                <a:sym typeface="Wingdings" charset="2"/>
              </a:rPr>
              <a:t>KSIs</a:t>
            </a:r>
            <a:r>
              <a:rPr lang="en-US" dirty="0">
                <a:latin typeface="Arial" charset="0"/>
                <a:sym typeface="Wingdings" charset="2"/>
              </a:rPr>
              <a:t> are correlated with </a:t>
            </a:r>
            <a:r>
              <a:rPr lang="en-US" dirty="0" err="1">
                <a:latin typeface="Arial" charset="0"/>
                <a:sym typeface="Wingdings" charset="2"/>
              </a:rPr>
              <a:t>KAIs</a:t>
            </a:r>
            <a:r>
              <a:rPr lang="en-US" dirty="0">
                <a:latin typeface="Arial" charset="0"/>
                <a:sym typeface="Wingdings" charset="2"/>
              </a:rPr>
              <a:t>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effectiveness review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sym typeface="Wingdings" charset="2"/>
              </a:rPr>
              <a:t>Manual Controls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aim to evaluate how Manual controls affect the performance </a:t>
            </a:r>
            <a:r>
              <a:rPr lang="en-US" dirty="0" err="1">
                <a:latin typeface="Arial" charset="0"/>
                <a:sym typeface="Wingdings" charset="2"/>
              </a:rPr>
              <a:t>CPs</a:t>
            </a:r>
            <a:r>
              <a:rPr lang="en-US" dirty="0">
                <a:latin typeface="Arial" charset="0"/>
                <a:sym typeface="Wingdings" charset="2"/>
              </a:rPr>
              <a:t> and identify the possibility to make the control “more” automatic.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sym typeface="Wingdings" charset="2"/>
              </a:rPr>
              <a:t>Risk Assessment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revise the risk profile of the company based on the reports generated by risk component and compliance analysis (in A6).</a:t>
            </a:r>
          </a:p>
          <a:p>
            <a:pPr eaLnBrk="1" hangingPunct="1"/>
            <a:r>
              <a:rPr lang="en-US" dirty="0">
                <a:latin typeface="Arial" charset="0"/>
                <a:sym typeface="Wingdings" charset="2"/>
              </a:rPr>
              <a:t>  Ideally, if we have a good score in </a:t>
            </a:r>
            <a:r>
              <a:rPr lang="en-US" dirty="0" err="1">
                <a:latin typeface="Arial" charset="0"/>
                <a:sym typeface="Wingdings" charset="2"/>
              </a:rPr>
              <a:t>KAIs</a:t>
            </a:r>
            <a:r>
              <a:rPr lang="en-US" dirty="0">
                <a:latin typeface="Arial" charset="0"/>
                <a:sym typeface="Wingdings" charset="2"/>
              </a:rPr>
              <a:t> and </a:t>
            </a:r>
            <a:r>
              <a:rPr lang="en-US" dirty="0" err="1">
                <a:latin typeface="Arial" charset="0"/>
                <a:sym typeface="Wingdings" charset="2"/>
              </a:rPr>
              <a:t>KSIs</a:t>
            </a:r>
            <a:r>
              <a:rPr lang="en-US" dirty="0">
                <a:latin typeface="Arial" charset="0"/>
                <a:sym typeface="Wingdings" charset="2"/>
              </a:rPr>
              <a:t> then.. It should be we have mitigated our risks.</a:t>
            </a:r>
          </a:p>
          <a:p>
            <a:pPr eaLnBrk="1" hangingPunct="1"/>
            <a:r>
              <a:rPr lang="en-US" dirty="0">
                <a:latin typeface="Arial" charset="0"/>
                <a:sym typeface="Wingdings" charset="2"/>
              </a:rPr>
              <a:t>  However, this assumption needs to be verified in the real operation, because it is not necessarily always true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sym typeface="Wingdings" charset="2"/>
              </a:rPr>
              <a:t>Relevancy of COs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new regulations might be introduced or there are significant changes in the business context</a:t>
            </a:r>
          </a:p>
          <a:p>
            <a:pPr eaLnBrk="1" hangingPunct="1"/>
            <a:endParaRPr lang="en-US" dirty="0">
              <a:latin typeface="Arial" charset="0"/>
              <a:sym typeface="Wingdings" charset="2"/>
            </a:endParaRPr>
          </a:p>
          <a:p>
            <a:pPr eaLnBrk="1" hangingPunct="1"/>
            <a:r>
              <a:rPr lang="en-US" dirty="0">
                <a:latin typeface="Arial" charset="0"/>
                <a:sym typeface="Wingdings" charset="2"/>
              </a:rPr>
              <a:t>  </a:t>
            </a:r>
            <a:endParaRPr lang="en-US" dirty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3A57D-2806-9842-8F44-5E192C6BDD10}" type="slidenum">
              <a:rPr lang="en-GB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This phase of methodology aims at improving the MASTER system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Arial" charset="0"/>
              </a:rPr>
              <a:t>To correct CPs or Indicators that behave different from the intended designs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Arial" charset="0"/>
              </a:rPr>
              <a:t>To mitigate/prevent some new threats, that are initially not counted, from occur</a:t>
            </a:r>
          </a:p>
          <a:p>
            <a:pPr eaLnBrk="1" hangingPunct="1">
              <a:buFontTx/>
              <a:buChar char="-"/>
            </a:pPr>
            <a:r>
              <a:rPr lang="en-US">
                <a:latin typeface="Arial" charset="0"/>
              </a:rPr>
              <a:t>To augment the existing MASTER system with a set of new control objectives (and its related CPs and indicators)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3B366-C935-A44A-846C-485D1F836DDA}" type="slidenum">
              <a:rPr lang="en-GB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CO1: Ensure all data is complete and correct</a:t>
            </a:r>
            <a:endParaRPr lang="en-US" sz="1000" dirty="0" smtClean="0"/>
          </a:p>
          <a:p>
            <a:r>
              <a:rPr lang="en-GB" sz="1000" dirty="0" smtClean="0"/>
              <a:t>	CO1.1: Ensure A2 and A3 are performed by different actors</a:t>
            </a:r>
            <a:endParaRPr lang="en-US" sz="1000" dirty="0" smtClean="0"/>
          </a:p>
          <a:p>
            <a:r>
              <a:rPr lang="en-GB" sz="1000" dirty="0" smtClean="0"/>
              <a:t>		CO1.1.1: Assign A3 to an actor other than the performer of A2</a:t>
            </a:r>
            <a:endParaRPr lang="en-US" sz="1000" dirty="0" smtClean="0"/>
          </a:p>
          <a:p>
            <a:r>
              <a:rPr lang="en-GB" sz="1000" dirty="0" smtClean="0"/>
              <a:t>			CO1.1.2: Enforce blind review at A3</a:t>
            </a:r>
            <a:endParaRPr lang="en-US" sz="1000" dirty="0" smtClean="0"/>
          </a:p>
          <a:p>
            <a:r>
              <a:rPr lang="en-GB" sz="1000" dirty="0" smtClean="0"/>
              <a:t>	CO1.2: Ensure A4 and A3 are performed by different actors</a:t>
            </a:r>
            <a:endParaRPr lang="en-US" sz="1000" dirty="0" smtClean="0"/>
          </a:p>
          <a:p>
            <a:r>
              <a:rPr lang="en-GB" sz="1000" dirty="0" smtClean="0"/>
              <a:t>		CO1.2.1: Assign A3 to an actor other than the performer of A4 </a:t>
            </a:r>
            <a:endParaRPr lang="en-US" sz="1000" dirty="0" smtClean="0"/>
          </a:p>
          <a:p>
            <a:r>
              <a:rPr lang="en-GB" sz="1000" dirty="0" smtClean="0"/>
              <a:t>			CO1.2.2: Enforce blind review at A3</a:t>
            </a:r>
            <a:endParaRPr lang="en-US" sz="1000" dirty="0" smtClean="0"/>
          </a:p>
          <a:p>
            <a:r>
              <a:rPr lang="en-GB" sz="1000" dirty="0" smtClean="0"/>
              <a:t> 	---</a:t>
            </a:r>
            <a:endParaRPr lang="en-US" sz="1000" dirty="0" smtClean="0"/>
          </a:p>
          <a:p>
            <a:r>
              <a:rPr lang="en-GB" sz="1000" dirty="0" smtClean="0"/>
              <a:t>	CO1.3:  Digitally sign the report</a:t>
            </a:r>
            <a:endParaRPr lang="en-US" sz="1000" dirty="0" smtClean="0"/>
          </a:p>
          <a:p>
            <a:r>
              <a:rPr lang="en-GB" sz="1000" dirty="0" smtClean="0"/>
              <a:t>	CO1.4: Review the audit trail by external auditors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CO1: Ensure all data is complete and correct</a:t>
            </a:r>
            <a:endParaRPr lang="en-US" sz="1000" dirty="0" smtClean="0"/>
          </a:p>
          <a:p>
            <a:r>
              <a:rPr lang="en-GB" sz="1000" dirty="0" smtClean="0"/>
              <a:t>	CO1.1: Ensure A2 and A3 are performed by different actors</a:t>
            </a:r>
            <a:endParaRPr lang="en-US" sz="1000" dirty="0" smtClean="0"/>
          </a:p>
          <a:p>
            <a:r>
              <a:rPr lang="en-GB" sz="1000" dirty="0" smtClean="0"/>
              <a:t>		CO1.1.1: Assign A3 to an actor other than the performer of A2</a:t>
            </a:r>
            <a:endParaRPr lang="en-US" sz="1000" dirty="0" smtClean="0"/>
          </a:p>
          <a:p>
            <a:r>
              <a:rPr lang="en-GB" sz="1000" dirty="0" smtClean="0"/>
              <a:t>			CO1.1.2: Enforce blind review at A3</a:t>
            </a:r>
            <a:endParaRPr lang="en-US" sz="1000" dirty="0" smtClean="0"/>
          </a:p>
          <a:p>
            <a:r>
              <a:rPr lang="en-GB" sz="1000" dirty="0" smtClean="0"/>
              <a:t>	CO1.2: Ensure A4 and A3 are performed by different actors</a:t>
            </a:r>
            <a:endParaRPr lang="en-US" sz="1000" dirty="0" smtClean="0"/>
          </a:p>
          <a:p>
            <a:r>
              <a:rPr lang="en-GB" sz="1000" dirty="0" smtClean="0"/>
              <a:t>		CO1.2.1: Assign A3 to an actor other than the performer of A4 </a:t>
            </a:r>
            <a:endParaRPr lang="en-US" sz="1000" dirty="0" smtClean="0"/>
          </a:p>
          <a:p>
            <a:r>
              <a:rPr lang="en-GB" sz="1000" dirty="0" smtClean="0"/>
              <a:t>			CO1.2.2: Enforce blind review at A3</a:t>
            </a:r>
            <a:endParaRPr lang="en-US" sz="1000" dirty="0" smtClean="0"/>
          </a:p>
          <a:p>
            <a:r>
              <a:rPr lang="en-GB" sz="1000" dirty="0" smtClean="0"/>
              <a:t> 	---</a:t>
            </a:r>
            <a:endParaRPr lang="en-US" sz="1000" dirty="0" smtClean="0"/>
          </a:p>
          <a:p>
            <a:r>
              <a:rPr lang="en-GB" sz="1000" dirty="0" smtClean="0"/>
              <a:t>	CO1.3:  Digitally sign the report</a:t>
            </a:r>
            <a:endParaRPr lang="en-US" sz="1000" dirty="0" smtClean="0"/>
          </a:p>
          <a:p>
            <a:r>
              <a:rPr lang="en-GB" sz="1000" dirty="0" smtClean="0"/>
              <a:t>	CO1.4: Review the audit trail by external auditors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100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6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F6ACE-CE71-4424-BD17-4C22CB3A7867}" type="slidenum">
              <a:rPr lang="en-US"/>
              <a:pPr/>
              <a:t>115</a:t>
            </a:fld>
            <a:endParaRPr lang="en-US"/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909820" y="742950"/>
            <a:ext cx="5015959" cy="371647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939" tIns="47969" rIns="95939" bIns="47969" anchor="ctr"/>
          <a:lstStyle/>
          <a:p>
            <a:endParaRPr lang="en-US"/>
          </a:p>
        </p:txBody>
      </p:sp>
      <p:sp>
        <p:nvSpPr>
          <p:cNvPr id="181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7787" y="4705350"/>
            <a:ext cx="4998432" cy="445942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18275-7613-4F26-9635-7D6CB595F3CF}" type="slidenum">
              <a:rPr lang="it-IT" smtClean="0">
                <a:ea typeface="ＭＳ Ｐゴシック" pitchFamily="34" charset="-128"/>
              </a:rPr>
              <a:pPr/>
              <a:t>12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Risk is the trickiest</a:t>
            </a:r>
            <a:r>
              <a:rPr lang="en-GB" baseline="0" dirty="0" smtClean="0"/>
              <a:t> one since </a:t>
            </a:r>
            <a:r>
              <a:rPr lang="en-US" sz="1300" dirty="0" smtClean="0"/>
              <a:t>can be seen as an exercise in understanding and controlling the risk of running a business</a:t>
            </a:r>
          </a:p>
          <a:p>
            <a:endParaRPr lang="en-US" sz="1300" dirty="0" smtClean="0"/>
          </a:p>
          <a:p>
            <a:r>
              <a:rPr lang="en-US" sz="1300" dirty="0" smtClean="0"/>
              <a:t>Anyone… disagrees with these?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0165-DD98-CF42-9313-325DAFAA20C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SOP – Standard</a:t>
            </a:r>
            <a:r>
              <a:rPr lang="en-GB" baseline="0" dirty="0" smtClean="0"/>
              <a:t> Operating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0165-DD98-CF42-9313-325DAFAA20C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BPO = business process outsourcing</a:t>
            </a: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>
            <a:prstTxWarp prst="textNoShape">
              <a:avLst/>
            </a:prstTxWarp>
          </a:bodyPr>
          <a:lstStyle/>
          <a:p>
            <a:pPr algn="r"/>
            <a:fld id="{00707FD6-7B16-E741-A362-5D94BCD1F574}" type="slidenum">
              <a:rPr lang="en-GB" sz="1300"/>
              <a:pPr algn="r"/>
              <a:t>20</a:t>
            </a:fld>
            <a:endParaRPr lang="en-GB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1 well</a:t>
            </a:r>
            <a:r>
              <a:rPr lang="en-US" baseline="0" noProof="0" dirty="0" smtClean="0"/>
              <a:t> implemented security controls assure the compliance, the mitigation of risks and also facilitate the governance: e.g. assuring integrity and availability of financial documents helps the GRC strategy (see slide 5)</a:t>
            </a:r>
            <a:endParaRPr lang="en-US" noProof="0" dirty="0" smtClean="0"/>
          </a:p>
          <a:p>
            <a:r>
              <a:rPr lang="en-US" noProof="0" dirty="0" smtClean="0"/>
              <a:t>2</a:t>
            </a:r>
            <a:r>
              <a:rPr lang="en-US" baseline="0" noProof="0" dirty="0" smtClean="0"/>
              <a:t> meaning that we trust that our BP is respecting the compliance and the governance issues and also is mitigating the risks involved</a:t>
            </a:r>
            <a:endParaRPr lang="en-US" noProof="0" dirty="0" smtClean="0"/>
          </a:p>
          <a:p>
            <a:r>
              <a:rPr lang="en-US" noProof="0" dirty="0" smtClean="0"/>
              <a:t>3 e.g. assuring compliance to the “data protection code” means also</a:t>
            </a:r>
            <a:r>
              <a:rPr lang="en-US" baseline="0" noProof="0" dirty="0" smtClean="0"/>
              <a:t> to have a more secure system</a:t>
            </a: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0165-DD98-CF42-9313-325DAFAA20C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main actor in this methodology is </a:t>
            </a:r>
            <a:r>
              <a:rPr lang="en-US" b="1" dirty="0">
                <a:latin typeface="Arial" charset="0"/>
              </a:rPr>
              <a:t>MASTER analysts </a:t>
            </a:r>
            <a:r>
              <a:rPr lang="en-US" dirty="0">
                <a:latin typeface="Arial" charset="0"/>
              </a:rPr>
              <a:t>that aim to improve and assess continuously the level of compliance and security of business processes.</a:t>
            </a:r>
          </a:p>
          <a:p>
            <a:pPr eaLnBrk="1" hangingPunct="1"/>
            <a:r>
              <a:rPr lang="en-US" dirty="0">
                <a:latin typeface="Arial" charset="0"/>
              </a:rPr>
              <a:t>However, there are other actors that might involve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charset="0"/>
              </a:rPr>
              <a:t>Business owners and top managements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for approving MASTER initiatives, and define the business objectives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charset="0"/>
                <a:sym typeface="Wingdings" charset="2"/>
              </a:rPr>
              <a:t>Legal department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interpret regulatory compliance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charset="0"/>
                <a:sym typeface="Wingdings" charset="2"/>
              </a:rPr>
              <a:t>IT Staff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identify the existing controls and verify the operability of new controls</a:t>
            </a:r>
          </a:p>
          <a:p>
            <a:pPr eaLnBrk="1" hangingPunct="1">
              <a:buFontTx/>
              <a:buChar char="-"/>
            </a:pPr>
            <a:r>
              <a:rPr lang="en-US" dirty="0">
                <a:latin typeface="Arial" charset="0"/>
                <a:sym typeface="Wingdings" charset="2"/>
              </a:rPr>
              <a:t>Business Staff (as the owner of </a:t>
            </a:r>
            <a:r>
              <a:rPr lang="en-US" dirty="0" err="1">
                <a:latin typeface="Arial" charset="0"/>
                <a:sym typeface="Wingdings" charset="2"/>
              </a:rPr>
              <a:t>BPs</a:t>
            </a:r>
            <a:r>
              <a:rPr lang="en-US" dirty="0">
                <a:latin typeface="Arial" charset="0"/>
                <a:sym typeface="Wingdings" charset="2"/>
              </a:rPr>
              <a:t>) </a:t>
            </a:r>
            <a:r>
              <a:rPr lang="en-US" dirty="0" err="1">
                <a:latin typeface="Arial" charset="0"/>
                <a:sym typeface="Wingdings" charset="2"/>
              </a:rPr>
              <a:t></a:t>
            </a:r>
            <a:r>
              <a:rPr lang="en-US" dirty="0">
                <a:latin typeface="Arial" charset="0"/>
                <a:sym typeface="Wingdings" charset="2"/>
              </a:rPr>
              <a:t> to define important properties of </a:t>
            </a:r>
            <a:r>
              <a:rPr lang="en-US" dirty="0" err="1">
                <a:latin typeface="Arial" charset="0"/>
                <a:sym typeface="Wingdings" charset="2"/>
              </a:rPr>
              <a:t>BPs</a:t>
            </a:r>
            <a:r>
              <a:rPr lang="en-US" dirty="0">
                <a:latin typeface="Arial" charset="0"/>
                <a:sym typeface="Wingdings" charset="2"/>
              </a:rPr>
              <a:t> and possible “meaningful” indicators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91EC2-2EEC-2B47-87BE-DF6D8B373F8F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MASTER adopts the paradigm of </a:t>
            </a:r>
            <a:r>
              <a:rPr lang="en-GB" b="1" i="1" dirty="0" smtClean="0"/>
              <a:t>compliance by</a:t>
            </a:r>
            <a:r>
              <a:rPr lang="en-GB" b="1" i="1" baseline="0" dirty="0" smtClean="0"/>
              <a:t> control</a:t>
            </a:r>
            <a:r>
              <a:rPr lang="en-GB" i="1" baseline="0" dirty="0" smtClean="0"/>
              <a:t> </a:t>
            </a:r>
            <a:r>
              <a:rPr lang="en-GB" i="0" baseline="0" dirty="0" smtClean="0"/>
              <a:t> and not the one by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862A-7713-F94E-A07B-BEBF793FDE0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_SC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73375"/>
            <a:ext cx="5562600" cy="116522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3200" b="1" cap="all" baseline="0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419600"/>
            <a:ext cx="2209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CONTRIBUTIONS</a:t>
            </a:r>
            <a:endParaRPr lang="it-IT" dirty="0"/>
          </a:p>
        </p:txBody>
      </p:sp>
      <p:pic>
        <p:nvPicPr>
          <p:cNvPr id="11" name="Picture 9" descr="eng_nero_2r_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2195512" cy="701675"/>
          </a:xfrm>
          <a:prstGeom prst="rect">
            <a:avLst/>
          </a:prstGeom>
          <a:noFill/>
        </p:spPr>
      </p:pic>
      <p:pic>
        <p:nvPicPr>
          <p:cNvPr id="10" name="Picture 9" descr="FP7-ANIKETO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304800"/>
            <a:ext cx="2860431" cy="609600"/>
          </a:xfrm>
          <a:prstGeom prst="rect">
            <a:avLst/>
          </a:prstGeom>
        </p:spPr>
      </p:pic>
      <p:pic>
        <p:nvPicPr>
          <p:cNvPr id="12" name="Picture 11" descr="FP7-NESSO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3400" y="2057400"/>
            <a:ext cx="1822704" cy="591312"/>
          </a:xfrm>
          <a:prstGeom prst="rect">
            <a:avLst/>
          </a:prstGeom>
        </p:spPr>
      </p:pic>
      <p:pic>
        <p:nvPicPr>
          <p:cNvPr id="15" name="Picture 9" descr="MASTER_larg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2268537" cy="654050"/>
          </a:xfrm>
          <a:prstGeom prst="rect">
            <a:avLst/>
          </a:prstGeom>
          <a:noFill/>
        </p:spPr>
      </p:pic>
      <p:pic>
        <p:nvPicPr>
          <p:cNvPr id="16" name="Picture 8" descr="FP7-gen-CMYK.eps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5715000"/>
            <a:ext cx="841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4495800"/>
            <a:ext cx="56388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000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SUBTITLE TEXT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2321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429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63976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1066800"/>
            <a:ext cx="842645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Clr>
                <a:srgbClr val="00A600"/>
              </a:buClr>
              <a:buFont typeface="Wingdings" pitchFamily="2" charset="2"/>
              <a:buChar char="q"/>
              <a:defRPr sz="26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400">
                <a:latin typeface="Arial Narrow"/>
                <a:cs typeface="Arial Narrow"/>
              </a:defRPr>
            </a:lvl2pPr>
            <a:lvl3pPr marL="533400" indent="-177800">
              <a:defRPr sz="2200">
                <a:latin typeface="Arial Narrow"/>
                <a:cs typeface="Arial Narrow"/>
              </a:defRPr>
            </a:lvl3pPr>
            <a:lvl4pPr marL="812800" indent="-279400">
              <a:defRPr sz="18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6" name="Date Placeholder 6"/>
          <p:cNvSpPr>
            <a:spLocks noGrp="1"/>
          </p:cNvSpPr>
          <p:nvPr>
            <p:ph type="dt" sz="quarter" idx="10"/>
          </p:nvPr>
        </p:nvSpPr>
        <p:spPr bwMode="auto">
          <a:xfrm>
            <a:off x="4229100" y="6230938"/>
            <a:ext cx="12573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 bwMode="auto">
          <a:xfrm>
            <a:off x="78486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Picture 9" descr="eng_nero_2r_un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95512" cy="70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48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SC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429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3434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Clr>
                <a:srgbClr val="00A600"/>
              </a:buClr>
              <a:buFont typeface="Wingdings" pitchFamily="2" charset="2"/>
              <a:buChar char="q"/>
              <a:defRPr sz="26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400">
                <a:latin typeface="Arial Narrow"/>
                <a:cs typeface="Arial Narrow"/>
              </a:defRPr>
            </a:lvl2pPr>
            <a:lvl3pPr marL="533400" indent="-177800">
              <a:defRPr sz="2200">
                <a:latin typeface="Arial Narrow"/>
                <a:cs typeface="Arial Narrow"/>
              </a:defRPr>
            </a:lvl3pPr>
            <a:lvl4pPr marL="812800" indent="-279400">
              <a:defRPr sz="18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6" name="Date Placeholder 6"/>
          <p:cNvSpPr>
            <a:spLocks noGrp="1"/>
          </p:cNvSpPr>
          <p:nvPr>
            <p:ph type="dt" sz="quarter" idx="10"/>
          </p:nvPr>
        </p:nvSpPr>
        <p:spPr bwMode="auto">
          <a:xfrm>
            <a:off x="4229100" y="6230938"/>
            <a:ext cx="11049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3CA11F24-F855-45A7-AACC-A28CD64C84A5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 bwMode="auto">
          <a:xfrm>
            <a:off x="78486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724400" y="1066800"/>
            <a:ext cx="4114800" cy="472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4248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ogo_SC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429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201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8350" cy="2971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pitchFamily="2" charset="2"/>
              <a:buChar char="q"/>
              <a:defRPr sz="2600" b="1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2400">
                <a:latin typeface="Arial Narrow"/>
                <a:cs typeface="Arial Narrow"/>
              </a:defRPr>
            </a:lvl2pPr>
            <a:lvl3pPr marL="533400" indent="-177800">
              <a:defRPr sz="2200">
                <a:latin typeface="Arial Narrow"/>
                <a:cs typeface="Arial Narrow"/>
              </a:defRPr>
            </a:lvl3pPr>
            <a:lvl4pPr marL="812800" indent="-279400">
              <a:defRPr sz="18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381000" y="4343400"/>
            <a:ext cx="8229600" cy="1447800"/>
          </a:xfrm>
          <a:prstGeom prst="rect">
            <a:avLst/>
          </a:prstGeom>
          <a:solidFill>
            <a:srgbClr val="9BD85D"/>
          </a:solidFill>
        </p:spPr>
        <p:txBody>
          <a:bodyPr vert="horz" lIns="180000" tIns="180000" rIns="180000" bIns="180000"/>
          <a:lstStyle>
            <a:lvl1pPr>
              <a:buClr>
                <a:srgbClr val="00A600"/>
              </a:buClr>
              <a:buFont typeface="Wingdings" charset="2"/>
              <a:buNone/>
              <a:defRPr sz="1800" b="0">
                <a:solidFill>
                  <a:srgbClr val="00A600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81000" y="4346575"/>
            <a:ext cx="8382000" cy="1447800"/>
          </a:xfrm>
          <a:prstGeom prst="rect">
            <a:avLst/>
          </a:prstGeom>
          <a:solidFill>
            <a:srgbClr val="9BD85D"/>
          </a:solidFill>
        </p:spPr>
        <p:txBody>
          <a:bodyPr vert="horz" lIns="180000" tIns="180000" rIns="180000" bIns="180000"/>
          <a:lstStyle>
            <a:lvl1pPr>
              <a:buClr>
                <a:srgbClr val="00A600"/>
              </a:buClr>
              <a:buFont typeface="Wingdings" charset="2"/>
              <a:buNone/>
              <a:defRPr sz="2000" b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4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2E90974-FC35-4129-8496-EC8B7297ADF6}" type="datetime4">
              <a:rPr lang="en-US" smtClean="0"/>
              <a:pPr/>
              <a:t>August 31, 2011</a:t>
            </a:fld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5"/>
          </p:nvPr>
        </p:nvSpPr>
        <p:spPr bwMode="auto">
          <a:xfrm>
            <a:off x="78486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20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SC_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81000" y="6019800"/>
            <a:ext cx="8458200" cy="1588"/>
          </a:xfrm>
          <a:prstGeom prst="line">
            <a:avLst/>
          </a:prstGeom>
          <a:ln w="12700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752725"/>
          <a:ext cx="8229600" cy="216503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</a:rPr>
                        <a:t>Lorem ipsum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</a:rPr>
                        <a:t>Lorem ipsum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600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</a:rPr>
                        <a:t>Lorem ipsum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600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639762"/>
          </a:xfrm>
          <a:prstGeom prst="rect">
            <a:avLst/>
          </a:prstGeom>
        </p:spPr>
        <p:txBody>
          <a:bodyPr vert="horz"/>
          <a:lstStyle>
            <a:lvl1pPr algn="l">
              <a:defRPr sz="3200" b="1" cap="all">
                <a:solidFill>
                  <a:srgbClr val="00A6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00A600"/>
              </a:buClr>
              <a:buFont typeface="Wingdings" charset="2"/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1pPr>
            <a:lvl2pPr marL="355600" indent="-355600">
              <a:buClr>
                <a:srgbClr val="00A600"/>
              </a:buClr>
              <a:buFont typeface="Wingdings" charset="2"/>
              <a:buChar char="ü"/>
              <a:defRPr sz="1800">
                <a:latin typeface="Arial Narrow"/>
                <a:cs typeface="Arial Narrow"/>
              </a:defRPr>
            </a:lvl2pPr>
            <a:lvl3pPr marL="533400" indent="-177800">
              <a:defRPr sz="1600">
                <a:latin typeface="Arial Narrow"/>
                <a:cs typeface="Arial Narrow"/>
              </a:defRPr>
            </a:lvl3pPr>
            <a:lvl4pPr marL="812800" indent="-279400">
              <a:defRPr sz="1400">
                <a:latin typeface="Arial Narrow"/>
                <a:cs typeface="Arial Narrow"/>
              </a:defRPr>
            </a:lvl4pPr>
            <a:lvl5pPr>
              <a:defRPr sz="14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 bwMode="auto">
          <a:xfrm>
            <a:off x="7924800" y="6230938"/>
            <a:ext cx="914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F46EB6D4-B23D-400E-9533-5A34FAC214A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quarter" idx="11"/>
          </p:nvPr>
        </p:nvSpPr>
        <p:spPr bwMode="auto">
          <a:xfrm>
            <a:off x="4229100" y="6230938"/>
            <a:ext cx="838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F7F7F"/>
                </a:solidFill>
                <a:latin typeface="Arial Narrow" pitchFamily="-65" charset="0"/>
                <a:ea typeface="ＭＳ Ｐゴシック" pitchFamily="-65" charset="-128"/>
                <a:cs typeface="+mn-cs"/>
              </a:defRPr>
            </a:lvl1pPr>
          </a:lstStyle>
          <a:p>
            <a:fld id="{8E69E5EB-8D6C-4DB5-9F56-B675055BDDD8}" type="datetime4">
              <a:rPr lang="en-US" smtClean="0"/>
              <a:pPr/>
              <a:t>August 31, 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74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5" y="260350"/>
            <a:ext cx="8462963" cy="10223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1376363"/>
            <a:ext cx="8462963" cy="430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6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63" r:id="rId4"/>
    <p:sldLayoutId id="2147483664" r:id="rId5"/>
    <p:sldLayoutId id="2147483689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hyperlink" Target="http://www.photos.com/en/search/close-up?eqvc=119450&amp;oid=4937977&amp;a=&amp;pt=&amp;k_mode=all&amp;k_exc=&amp;cid=&amp;date=&amp;ct_search=&amp;k_var=pharmacy&amp;bl=/en/search/index?f_h=1&amp;f_i=1&amp;f_o=1&amp;f_v=1&amp;f_b=1&amp;f_c=1&amp;k_var=pharmacy&amp;k_mode=all&amp;big=1&amp;ppage=1&amp;srch=Searching...&amp;first=1&amp;&amp;ofirst=&amp;srch=Y&amp;hoid=468b14fcca7a85d7fa6f0684ea157f34" TargetMode="Externa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wmf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7.jpeg"/><Relationship Id="rId7" Type="http://schemas.openxmlformats.org/officeDocument/2006/relationships/hyperlink" Target="http://www.photos.com/en/search/close-up?eqvc=119450&amp;oid=4937977&amp;a=&amp;pt=&amp;k_mode=all&amp;k_exc=&amp;cid=&amp;date=&amp;ct_search=&amp;k_var=pharmacy&amp;bl=/en/search/index?f_h=1&amp;f_i=1&amp;f_o=1&amp;f_v=1&amp;f_b=1&amp;f_c=1&amp;k_var=pharmacy&amp;k_mode=all&amp;big=1&amp;ppage=1&amp;srch=Searching...&amp;first=1&amp;&amp;ofirst=&amp;srch=Y&amp;hoid=468b14fcca7a85d7fa6f0684ea157f3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wmf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7.jpeg"/><Relationship Id="rId7" Type="http://schemas.openxmlformats.org/officeDocument/2006/relationships/hyperlink" Target="http://www.photos.com/en/search/close-up?eqvc=119450&amp;oid=4937977&amp;a=&amp;pt=&amp;k_mode=all&amp;k_exc=&amp;cid=&amp;date=&amp;ct_search=&amp;k_var=pharmacy&amp;bl=/en/search/index?f_h=1&amp;f_i=1&amp;f_o=1&amp;f_v=1&amp;f_b=1&amp;f_c=1&amp;k_var=pharmacy&amp;k_mode=all&amp;big=1&amp;ppage=1&amp;srch=Searching...&amp;first=1&amp;&amp;ofirst=&amp;srch=Y&amp;hoid=468b14fcca7a85d7fa6f0684ea157f3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wmf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e-change-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7.jpeg"/><Relationship Id="rId7" Type="http://schemas.openxmlformats.org/officeDocument/2006/relationships/hyperlink" Target="http://www.photos.com/en/search/close-up?eqvc=119450&amp;oid=4937977&amp;a=&amp;pt=&amp;k_mode=all&amp;k_exc=&amp;cid=&amp;date=&amp;ct_search=&amp;k_var=pharmacy&amp;bl=/en/search/index?f_h=1&amp;f_i=1&amp;f_o=1&amp;f_v=1&amp;f_b=1&amp;f_c=1&amp;k_var=pharmacy&amp;k_mode=all&amp;big=1&amp;ppage=1&amp;srch=Searching...&amp;first=1&amp;&amp;ofirst=&amp;srch=Y&amp;hoid=468b14fcca7a85d7fa6f0684ea157f3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7.wmf"/><Relationship Id="rId9" Type="http://schemas.openxmlformats.org/officeDocument/2006/relationships/image" Target="../media/image3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MANAGING GRC SECURITY FOR SERVICES </a:t>
            </a:r>
            <a:br>
              <a:rPr lang="en-US" smtClean="0"/>
            </a:br>
            <a:r>
              <a:rPr lang="en-US" smtClean="0"/>
              <a:t>IN SOCIO-TECHNICAL SYSTEMS</a:t>
            </a:r>
            <a:endParaRPr lang="hu-HU" dirty="0"/>
          </a:p>
        </p:txBody>
      </p:sp>
      <p:sp>
        <p:nvSpPr>
          <p:cNvPr id="10243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Fabio Massacci</a:t>
            </a:r>
          </a:p>
          <a:p>
            <a:r>
              <a:rPr lang="en-US" dirty="0" smtClean="0"/>
              <a:t>Yudistira Asnar</a:t>
            </a:r>
          </a:p>
          <a:p>
            <a:r>
              <a:rPr lang="en-US" dirty="0" smtClean="0"/>
              <a:t>Elda Paja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Fabio Massacci</a:t>
            </a:r>
          </a:p>
          <a:p>
            <a:r>
              <a:rPr lang="en-US" smtClean="0"/>
              <a:t>http://www.disi.unitn.it/~massacci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41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NonAcademic Experience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European Treasurer of Service Civil International</a:t>
            </a:r>
          </a:p>
          <a:p>
            <a:pPr lvl="1"/>
            <a:r>
              <a:rPr lang="it-IT" dirty="0" smtClean="0"/>
              <a:t>NGO with consulatative status at UNESCO, Council of Europe, member of European Youth Forum</a:t>
            </a:r>
          </a:p>
          <a:p>
            <a:r>
              <a:rPr lang="it-IT" dirty="0" smtClean="0"/>
              <a:t>Deputy Rector for ICT Procurements and Services</a:t>
            </a:r>
          </a:p>
          <a:p>
            <a:pPr lvl="1"/>
            <a:r>
              <a:rPr lang="it-IT" dirty="0" smtClean="0"/>
              <a:t>7 years…</a:t>
            </a:r>
          </a:p>
          <a:p>
            <a:pPr lvl="1"/>
            <a:r>
              <a:rPr lang="it-IT" dirty="0" smtClean="0"/>
              <a:t>1 CIO and 70+ people to manage</a:t>
            </a:r>
          </a:p>
          <a:p>
            <a:pPr lvl="1"/>
            <a:r>
              <a:rPr lang="it-IT" dirty="0" smtClean="0"/>
              <a:t>5+MEuro/Year budget for services (MAN, server farms) and outsourcing contracts (SAP)</a:t>
            </a:r>
          </a:p>
          <a:p>
            <a:pPr lvl="1"/>
            <a:r>
              <a:rPr lang="it-IT" dirty="0" smtClean="0"/>
              <a:t>While most professors are “suppliers” of technology (by research of consultancy work) this made me one of the few “customer” of IT technology and the perspective is different… </a:t>
            </a:r>
          </a:p>
          <a:p>
            <a:pPr lvl="2"/>
            <a:r>
              <a:rPr lang="it-IT" dirty="0" smtClean="0"/>
              <a:t>Ask yourself what is a company like Adobe, Apple, Google, IBM, Microsoft, Oracle, SAP etc. for you?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loud 110"/>
          <p:cNvSpPr/>
          <p:nvPr/>
        </p:nvSpPr>
        <p:spPr bwMode="auto">
          <a:xfrm>
            <a:off x="107950" y="4013501"/>
            <a:ext cx="7729541" cy="799799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Further Refinement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we use Goal Refinement?</a:t>
            </a:r>
            <a:endParaRPr lang="en-GB" dirty="0"/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Here</a:t>
            </a:r>
            <a:endParaRPr lang="it-IT" dirty="0"/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6710-8FDD-4FBB-BC51-F3FE7BD82C60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88560" y="1312080"/>
            <a:ext cx="2035582" cy="581486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Business Objective: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Obtain Drugs Reimbursement</a:t>
            </a:r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6090441" y="1312081"/>
            <a:ext cx="1747050" cy="630765"/>
          </a:xfrm>
          <a:prstGeom prst="accentCallout1">
            <a:avLst>
              <a:gd name="adj1" fmla="val 28083"/>
              <a:gd name="adj2" fmla="val -6778"/>
              <a:gd name="adj3" fmla="val 34959"/>
              <a:gd name="adj4" fmla="val -52187"/>
            </a:avLst>
          </a:prstGeom>
          <a:solidFill>
            <a:srgbClr val="EEECE1"/>
          </a:solidFill>
          <a:ln w="1905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vert="horz" wrap="square" lIns="18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Regulation: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Respect Patient’s Privacy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 rot="5400000">
            <a:off x="5252170" y="-368980"/>
            <a:ext cx="367126" cy="4803519"/>
          </a:xfrm>
          <a:prstGeom prst="rightBrace">
            <a:avLst>
              <a:gd name="adj1" fmla="val 110235"/>
              <a:gd name="adj2" fmla="val 30231"/>
            </a:avLst>
          </a:prstGeom>
          <a:noFill/>
          <a:ln w="44450">
            <a:solidFill>
              <a:srgbClr val="4A7EBB"/>
            </a:solidFill>
            <a:round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Explosion 1 46"/>
          <p:cNvSpPr/>
          <p:nvPr/>
        </p:nvSpPr>
        <p:spPr bwMode="auto">
          <a:xfrm>
            <a:off x="5833209" y="3485262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sp>
        <p:nvSpPr>
          <p:cNvPr id="48" name="Explosion 1 47"/>
          <p:cNvSpPr/>
          <p:nvPr/>
        </p:nvSpPr>
        <p:spPr bwMode="auto">
          <a:xfrm>
            <a:off x="6090440" y="2794303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cxnSp>
        <p:nvCxnSpPr>
          <p:cNvPr id="50" name="Straight Connector 49"/>
          <p:cNvCxnSpPr>
            <a:stCxn id="48" idx="2"/>
          </p:cNvCxnSpPr>
          <p:nvPr/>
        </p:nvCxnSpPr>
        <p:spPr bwMode="auto">
          <a:xfrm rot="5400000">
            <a:off x="5959607" y="3248642"/>
            <a:ext cx="474480" cy="20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>
            <a:stCxn id="48" idx="0"/>
            <a:endCxn id="17" idx="1"/>
          </p:cNvCxnSpPr>
          <p:nvPr/>
        </p:nvCxnSpPr>
        <p:spPr bwMode="auto">
          <a:xfrm rot="16200000" flipV="1">
            <a:off x="6125887" y="2475798"/>
            <a:ext cx="577961" cy="59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3193182" y="5245100"/>
            <a:ext cx="1819513" cy="507568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1682985" y="27656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</a:t>
            </a:r>
          </a:p>
        </p:txBody>
      </p:sp>
      <p:cxnSp>
        <p:nvCxnSpPr>
          <p:cNvPr id="58" name="Straight Connector 57"/>
          <p:cNvCxnSpPr>
            <a:stCxn id="48" idx="2"/>
            <a:endCxn id="61" idx="0"/>
          </p:cNvCxnSpPr>
          <p:nvPr/>
        </p:nvCxnSpPr>
        <p:spPr bwMode="auto">
          <a:xfrm rot="16200000" flipH="1">
            <a:off x="6349781" y="3059271"/>
            <a:ext cx="421678" cy="526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Explosion 1 60"/>
          <p:cNvSpPr/>
          <p:nvPr/>
        </p:nvSpPr>
        <p:spPr bwMode="auto">
          <a:xfrm>
            <a:off x="6470039" y="3533481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sp>
        <p:nvSpPr>
          <p:cNvPr id="65" name="Explosion 1 64"/>
          <p:cNvSpPr/>
          <p:nvPr/>
        </p:nvSpPr>
        <p:spPr bwMode="auto">
          <a:xfrm>
            <a:off x="5124142" y="3374731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cxnSp>
        <p:nvCxnSpPr>
          <p:cNvPr id="69" name="Straight Arrow Connector 68"/>
          <p:cNvCxnSpPr>
            <a:stCxn id="57" idx="6"/>
            <a:endCxn id="48" idx="1"/>
          </p:cNvCxnSpPr>
          <p:nvPr/>
        </p:nvCxnSpPr>
        <p:spPr bwMode="auto">
          <a:xfrm flipV="1">
            <a:off x="2447180" y="2920936"/>
            <a:ext cx="3643260" cy="22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1236067" y="34555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1.1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2104886" y="34555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1.2</a:t>
            </a:r>
          </a:p>
        </p:txBody>
      </p:sp>
      <p:cxnSp>
        <p:nvCxnSpPr>
          <p:cNvPr id="78" name="Straight Connector 77"/>
          <p:cNvCxnSpPr>
            <a:stCxn id="75" idx="0"/>
            <a:endCxn id="57" idx="4"/>
          </p:cNvCxnSpPr>
          <p:nvPr/>
        </p:nvCxnSpPr>
        <p:spPr bwMode="auto">
          <a:xfrm rot="5400000" flipH="1" flipV="1">
            <a:off x="1674257" y="3064689"/>
            <a:ext cx="334732" cy="446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6" idx="0"/>
            <a:endCxn id="57" idx="4"/>
          </p:cNvCxnSpPr>
          <p:nvPr/>
        </p:nvCxnSpPr>
        <p:spPr bwMode="auto">
          <a:xfrm rot="16200000" flipV="1">
            <a:off x="2108668" y="3077197"/>
            <a:ext cx="334732" cy="421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>
            <a:stCxn id="75" idx="7"/>
            <a:endCxn id="61" idx="0"/>
          </p:cNvCxnSpPr>
          <p:nvPr/>
        </p:nvCxnSpPr>
        <p:spPr bwMode="auto">
          <a:xfrm rot="16200000" flipH="1">
            <a:off x="4343192" y="1052682"/>
            <a:ext cx="25955" cy="4935642"/>
          </a:xfrm>
          <a:prstGeom prst="curvedConnector3">
            <a:avLst>
              <a:gd name="adj1" fmla="val -10811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2"/>
          <p:cNvCxnSpPr>
            <a:stCxn id="76" idx="4"/>
            <a:endCxn id="47" idx="2"/>
          </p:cNvCxnSpPr>
          <p:nvPr/>
        </p:nvCxnSpPr>
        <p:spPr bwMode="auto">
          <a:xfrm rot="5400000" flipH="1" flipV="1">
            <a:off x="4259541" y="2030205"/>
            <a:ext cx="7919" cy="3553035"/>
          </a:xfrm>
          <a:prstGeom prst="curvedConnector3">
            <a:avLst>
              <a:gd name="adj1" fmla="val -288672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5" idx="2"/>
            <a:endCxn id="75" idx="5"/>
          </p:cNvCxnSpPr>
          <p:nvPr/>
        </p:nvCxnSpPr>
        <p:spPr bwMode="auto">
          <a:xfrm rot="5400000">
            <a:off x="3576432" y="2004148"/>
            <a:ext cx="66437" cy="3442602"/>
          </a:xfrm>
          <a:prstGeom prst="curvedConnector3">
            <a:avLst>
              <a:gd name="adj1" fmla="val 5223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5" name="Oval 94"/>
          <p:cNvSpPr/>
          <p:nvPr/>
        </p:nvSpPr>
        <p:spPr bwMode="auto">
          <a:xfrm>
            <a:off x="274001" y="3197147"/>
            <a:ext cx="764195" cy="355168"/>
          </a:xfrm>
          <a:prstGeom prst="ellipse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2</a:t>
            </a:r>
          </a:p>
        </p:txBody>
      </p:sp>
      <p:cxnSp>
        <p:nvCxnSpPr>
          <p:cNvPr id="97" name="Straight Arrow Connector 82"/>
          <p:cNvCxnSpPr>
            <a:stCxn id="95" idx="7"/>
          </p:cNvCxnSpPr>
          <p:nvPr/>
        </p:nvCxnSpPr>
        <p:spPr bwMode="auto">
          <a:xfrm rot="16200000" flipH="1">
            <a:off x="2970717" y="1204724"/>
            <a:ext cx="184665" cy="4273536"/>
          </a:xfrm>
          <a:prstGeom prst="curvedConnector5">
            <a:avLst>
              <a:gd name="adj1" fmla="val -48141"/>
              <a:gd name="adj2" fmla="val 45049"/>
              <a:gd name="adj3" fmla="val -6505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6200000" flipH="1">
            <a:off x="365350" y="3698001"/>
            <a:ext cx="725453" cy="396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5" idx="4"/>
          </p:cNvCxnSpPr>
          <p:nvPr/>
        </p:nvCxnSpPr>
        <p:spPr bwMode="auto">
          <a:xfrm rot="16200000" flipH="1">
            <a:off x="1432797" y="3996049"/>
            <a:ext cx="435556" cy="64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76" idx="4"/>
          </p:cNvCxnSpPr>
          <p:nvPr/>
        </p:nvCxnSpPr>
        <p:spPr bwMode="auto">
          <a:xfrm rot="16200000" flipH="1">
            <a:off x="2269207" y="4028457"/>
            <a:ext cx="435556" cy="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27"/>
          <p:cNvGrpSpPr/>
          <p:nvPr/>
        </p:nvGrpSpPr>
        <p:grpSpPr>
          <a:xfrm>
            <a:off x="655775" y="4838269"/>
            <a:ext cx="1160585" cy="1177643"/>
            <a:chOff x="710423" y="4838268"/>
            <a:chExt cx="1257300" cy="117764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059343" y="5708134"/>
              <a:ext cx="54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1</a:t>
              </a:r>
              <a:endParaRPr lang="en-GB" sz="1400" dirty="0"/>
            </a:p>
          </p:txBody>
        </p:sp>
      </p:grpSp>
      <p:grpSp>
        <p:nvGrpSpPr>
          <p:cNvPr id="4" name="Group 128"/>
          <p:cNvGrpSpPr/>
          <p:nvPr/>
        </p:nvGrpSpPr>
        <p:grpSpPr>
          <a:xfrm>
            <a:off x="2104886" y="4838269"/>
            <a:ext cx="1160585" cy="1177643"/>
            <a:chOff x="710423" y="4838268"/>
            <a:chExt cx="1257300" cy="117764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2</a:t>
              </a:r>
              <a:endParaRPr lang="en-GB" sz="1400" dirty="0"/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3551572" y="5119313"/>
            <a:ext cx="1160585" cy="1177643"/>
            <a:chOff x="710423" y="4838268"/>
            <a:chExt cx="1257300" cy="1177643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3</a:t>
              </a:r>
              <a:endParaRPr lang="en-GB" sz="1400" dirty="0"/>
            </a:p>
          </p:txBody>
        </p:sp>
      </p:grpSp>
      <p:cxnSp>
        <p:nvCxnSpPr>
          <p:cNvPr id="138" name="Straight Connector 137"/>
          <p:cNvCxnSpPr>
            <a:stCxn id="47" idx="2"/>
          </p:cNvCxnSpPr>
          <p:nvPr/>
        </p:nvCxnSpPr>
        <p:spPr bwMode="auto">
          <a:xfrm rot="5400000">
            <a:off x="5934649" y="3908132"/>
            <a:ext cx="21073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65" idx="2"/>
          </p:cNvCxnSpPr>
          <p:nvPr/>
        </p:nvCxnSpPr>
        <p:spPr bwMode="auto">
          <a:xfrm rot="16200000" flipH="1">
            <a:off x="5170316" y="3852865"/>
            <a:ext cx="32127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61" idx="2"/>
          </p:cNvCxnSpPr>
          <p:nvPr/>
        </p:nvCxnSpPr>
        <p:spPr bwMode="auto">
          <a:xfrm rot="5400000">
            <a:off x="6565618" y="3902272"/>
            <a:ext cx="162520" cy="59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25" idx="0"/>
          </p:cNvCxnSpPr>
          <p:nvPr/>
        </p:nvCxnSpPr>
        <p:spPr bwMode="auto">
          <a:xfrm rot="5400000" flipH="1" flipV="1">
            <a:off x="1115633" y="4717895"/>
            <a:ext cx="240868" cy="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30" idx="0"/>
          </p:cNvCxnSpPr>
          <p:nvPr/>
        </p:nvCxnSpPr>
        <p:spPr bwMode="auto">
          <a:xfrm rot="16200000" flipV="1">
            <a:off x="2564845" y="4717934"/>
            <a:ext cx="240074" cy="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>
            <a:stCxn id="133" idx="0"/>
          </p:cNvCxnSpPr>
          <p:nvPr/>
        </p:nvCxnSpPr>
        <p:spPr bwMode="auto">
          <a:xfrm rot="16200000" flipV="1">
            <a:off x="3868635" y="4856083"/>
            <a:ext cx="52111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148"/>
          <p:cNvGrpSpPr/>
          <p:nvPr/>
        </p:nvGrpSpPr>
        <p:grpSpPr>
          <a:xfrm>
            <a:off x="5199818" y="5163847"/>
            <a:ext cx="1160585" cy="1177643"/>
            <a:chOff x="710423" y="4838268"/>
            <a:chExt cx="1257300" cy="1177643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4</a:t>
              </a:r>
              <a:endParaRPr lang="en-GB" sz="1400" dirty="0"/>
            </a:p>
          </p:txBody>
        </p:sp>
      </p:grpSp>
      <p:cxnSp>
        <p:nvCxnSpPr>
          <p:cNvPr id="152" name="Straight Connector 151"/>
          <p:cNvCxnSpPr/>
          <p:nvPr/>
        </p:nvCxnSpPr>
        <p:spPr bwMode="auto">
          <a:xfrm rot="16200000" flipV="1">
            <a:off x="5516881" y="4900617"/>
            <a:ext cx="52111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side-effects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capture relations among different business objectives? 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Archive Prescription sheet </a:t>
            </a:r>
            <a:r>
              <a:rPr lang="en-US" dirty="0" smtClean="0"/>
              <a:t>in the </a:t>
            </a:r>
            <a:r>
              <a:rPr lang="en-US" i="1" dirty="0" smtClean="0"/>
              <a:t>Drug Reimbursement process </a:t>
            </a:r>
            <a:r>
              <a:rPr lang="en-US" dirty="0" smtClean="0"/>
              <a:t>may help to </a:t>
            </a:r>
            <a:r>
              <a:rPr lang="en-US" i="1" dirty="0" smtClean="0"/>
              <a:t>Verify Drug Reimbursement Data </a:t>
            </a:r>
            <a:r>
              <a:rPr lang="en-US" dirty="0" smtClean="0"/>
              <a:t>in the </a:t>
            </a:r>
            <a:r>
              <a:rPr lang="en-US" i="1" dirty="0" smtClean="0"/>
              <a:t>Report Generation phase</a:t>
            </a:r>
          </a:p>
          <a:p>
            <a:r>
              <a:rPr lang="en-US" dirty="0" smtClean="0"/>
              <a:t>Contribution link (between goals and tasks)</a:t>
            </a:r>
          </a:p>
          <a:p>
            <a:pPr lvl="1"/>
            <a:r>
              <a:rPr lang="en-US" b="1" dirty="0" smtClean="0"/>
              <a:t>Strong Positive </a:t>
            </a:r>
            <a:r>
              <a:rPr lang="en-US" dirty="0" smtClean="0"/>
              <a:t>(++)</a:t>
            </a:r>
          </a:p>
          <a:p>
            <a:pPr lvl="1"/>
            <a:r>
              <a:rPr lang="en-US" b="1" dirty="0" smtClean="0"/>
              <a:t>Positive</a:t>
            </a:r>
            <a:r>
              <a:rPr lang="en-US" dirty="0" smtClean="0"/>
              <a:t> (+)</a:t>
            </a:r>
          </a:p>
          <a:p>
            <a:pPr lvl="1"/>
            <a:r>
              <a:rPr lang="en-US" b="1" dirty="0" smtClean="0"/>
              <a:t>Negative</a:t>
            </a:r>
            <a:r>
              <a:rPr lang="en-US" dirty="0" smtClean="0"/>
              <a:t> (-)</a:t>
            </a:r>
          </a:p>
          <a:p>
            <a:pPr lvl="1"/>
            <a:r>
              <a:rPr lang="en-US" b="1" dirty="0" smtClean="0"/>
              <a:t>Strong Negative </a:t>
            </a:r>
            <a:r>
              <a:rPr lang="en-US" dirty="0" smtClean="0"/>
              <a:t>(--)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5" name="Picture 4" descr="Contribution-graph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250" y="3429000"/>
            <a:ext cx="1568450" cy="244336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7AB7369-F03D-4940-9F4B-278D1E9E5F59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REASONING ABOUT COMPLIANCE - 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Once we have a model we can reason about it</a:t>
            </a:r>
          </a:p>
          <a:p>
            <a:pPr lvl="1"/>
            <a:r>
              <a:rPr lang="it-IT" dirty="0" smtClean="0"/>
              <a:t>We can transform “What the boss wants to know” into a “formal property” of the model graph</a:t>
            </a:r>
          </a:p>
          <a:p>
            <a:r>
              <a:rPr lang="it-IT" dirty="0" smtClean="0"/>
              <a:t>“What the boss want to know”</a:t>
            </a:r>
          </a:p>
          <a:p>
            <a:pPr lvl="1"/>
            <a:r>
              <a:rPr lang="it-IT" dirty="0" smtClean="0"/>
              <a:t>Did we covered all compliance goals with appropriate control processes?</a:t>
            </a:r>
          </a:p>
          <a:p>
            <a:r>
              <a:rPr lang="it-IT" dirty="0" smtClean="0"/>
              <a:t>Reasoning about Goal Satisfaction</a:t>
            </a:r>
          </a:p>
          <a:p>
            <a:pPr lvl="1"/>
            <a:r>
              <a:rPr lang="it-IT" dirty="0" smtClean="0"/>
              <a:t>Is there an hyperpath with the roots in the compliance goals and all leaves ending with a control process?</a:t>
            </a:r>
          </a:p>
          <a:p>
            <a:r>
              <a:rPr lang="it-IT" dirty="0" smtClean="0"/>
              <a:t>Important: formal methods have to be invisible!</a:t>
            </a:r>
          </a:p>
          <a:p>
            <a:pPr lvl="1"/>
            <a:r>
              <a:rPr lang="it-IT" dirty="0" smtClean="0"/>
              <a:t>Never show formal result but map result back to the graphical model</a:t>
            </a:r>
          </a:p>
          <a:p>
            <a:pPr lvl="1"/>
            <a:r>
              <a:rPr lang="it-IT" dirty="0" smtClean="0"/>
              <a:t>For example mark uncovered goals in red.</a:t>
            </a:r>
          </a:p>
          <a:p>
            <a:pPr lvl="1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 of RESPONSIBILITIES (EXECUTION)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Transfering</a:t>
            </a:r>
            <a:r>
              <a:rPr lang="en-US" dirty="0" smtClean="0"/>
              <a:t> of objectives from one actor to another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err="1" smtClean="0"/>
              <a:t>depender</a:t>
            </a:r>
            <a:r>
              <a:rPr lang="en-US" b="1" dirty="0" smtClean="0"/>
              <a:t> </a:t>
            </a:r>
            <a:r>
              <a:rPr lang="en-US" dirty="0" smtClean="0"/>
              <a:t>appoints another actor (the </a:t>
            </a:r>
            <a:r>
              <a:rPr lang="en-US" b="1" dirty="0" err="1" smtClean="0"/>
              <a:t>dependee</a:t>
            </a:r>
            <a:r>
              <a:rPr lang="en-US" dirty="0" smtClean="0"/>
              <a:t>) to achieve  a goal or furnish a resource (</a:t>
            </a:r>
            <a:r>
              <a:rPr lang="en-US" b="1" dirty="0" err="1" smtClean="0"/>
              <a:t>dependum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Bob is not capable to get prescribed by his own, he depends on Alice to achieve his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5" name="Picture 4" descr="delegation-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975" y="3416300"/>
            <a:ext cx="4210050" cy="287005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F387287-9A0B-4289-B0A7-EF8C9848EC07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Tangible and INTANGIBLE RESOURCES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Resources can be of different kind</a:t>
            </a:r>
          </a:p>
          <a:p>
            <a:pPr lvl="1"/>
            <a:r>
              <a:rPr lang="it-IT" dirty="0" smtClean="0"/>
              <a:t>Intangible resources</a:t>
            </a:r>
          </a:p>
          <a:p>
            <a:pPr lvl="2"/>
            <a:r>
              <a:rPr lang="it-IT" dirty="0" smtClean="0"/>
              <a:t>Patient’s name and date of birth, the status of the drug reimboursement</a:t>
            </a:r>
          </a:p>
          <a:p>
            <a:pPr lvl="1"/>
            <a:r>
              <a:rPr lang="it-IT" dirty="0" smtClean="0"/>
              <a:t>Tangible resources</a:t>
            </a:r>
          </a:p>
          <a:p>
            <a:pPr lvl="2"/>
            <a:r>
              <a:rPr lang="it-IT" dirty="0" smtClean="0"/>
              <a:t>A file with the patient’s data, a printed dispensation sheet</a:t>
            </a:r>
          </a:p>
          <a:p>
            <a:r>
              <a:rPr lang="en-GB" dirty="0" smtClean="0"/>
              <a:t>What you can do with resources?</a:t>
            </a:r>
          </a:p>
          <a:p>
            <a:pPr lvl="1"/>
            <a:r>
              <a:rPr lang="en-GB" dirty="0" smtClean="0"/>
              <a:t>Resources can be part of other resources of the same type</a:t>
            </a:r>
          </a:p>
          <a:p>
            <a:pPr lvl="1"/>
            <a:r>
              <a:rPr lang="en-GB" dirty="0" smtClean="0"/>
              <a:t>Intangible resources can be made tangible</a:t>
            </a:r>
          </a:p>
          <a:p>
            <a:pPr lvl="2"/>
            <a:r>
              <a:rPr lang="en-GB" dirty="0" smtClean="0"/>
              <a:t>This is the moment in which you start having security problems!</a:t>
            </a:r>
          </a:p>
          <a:p>
            <a:pPr lvl="1"/>
            <a:r>
              <a:rPr lang="en-GB" dirty="0" smtClean="0"/>
              <a:t>Resources can be used to </a:t>
            </a:r>
            <a:r>
              <a:rPr lang="en-GB" dirty="0" err="1" smtClean="0"/>
              <a:t>fulfill</a:t>
            </a:r>
            <a:r>
              <a:rPr lang="en-GB" dirty="0" smtClean="0"/>
              <a:t> goals or can be delegated to actors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Resources</a:t>
            </a:r>
            <a:endParaRPr lang="it-IT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42900" y="1066800"/>
            <a:ext cx="8426450" cy="533400"/>
          </a:xfrm>
        </p:spPr>
        <p:txBody>
          <a:bodyPr/>
          <a:lstStyle/>
          <a:p>
            <a:r>
              <a:rPr lang="it-IT" dirty="0" smtClean="0"/>
              <a:t>Patient’s application for eligibiliy of reimboursement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6" name="Picture 4" descr="resource-view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524000"/>
            <a:ext cx="861161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629400" y="3581400"/>
            <a:ext cx="1447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Patient Claim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Reasoning About Compliance - 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Key Security and Privacy Requirements</a:t>
            </a:r>
          </a:p>
          <a:p>
            <a:pPr lvl="1"/>
            <a:r>
              <a:rPr lang="it-IT" smtClean="0"/>
              <a:t>EU Legislation’s Data Minimization Principle</a:t>
            </a:r>
          </a:p>
          <a:p>
            <a:pPr lvl="1"/>
            <a:r>
              <a:rPr lang="it-IT" smtClean="0"/>
              <a:t>Schroeder’s Least Privilege</a:t>
            </a:r>
          </a:p>
          <a:p>
            <a:r>
              <a:rPr lang="it-IT" smtClean="0"/>
              <a:t>What the Boss wants to know:</a:t>
            </a:r>
          </a:p>
          <a:p>
            <a:pPr lvl="1"/>
            <a:r>
              <a:rPr lang="en-US" smtClean="0"/>
              <a:t>Employees should not be granted access to resources they do not need.</a:t>
            </a:r>
          </a:p>
          <a:p>
            <a:pPr lvl="2"/>
            <a:r>
              <a:rPr lang="en-US" smtClean="0"/>
              <a:t>They can only do mischief with them</a:t>
            </a:r>
          </a:p>
          <a:p>
            <a:pPr lvl="1"/>
            <a:r>
              <a:rPr lang="en-US" smtClean="0"/>
              <a:t>Permissions to execute activities or manage resources is consistent with the objectives assigned to the employee by the organization</a:t>
            </a:r>
          </a:p>
          <a:p>
            <a:r>
              <a:rPr lang="en-US" smtClean="0"/>
              <a:t>Need-to-Know Satisfaction</a:t>
            </a:r>
          </a:p>
          <a:p>
            <a:pPr lvl="1"/>
            <a:r>
              <a:rPr lang="en-US" smtClean="0"/>
              <a:t>IF there is a delegation path of resources that arrives to an actor </a:t>
            </a:r>
          </a:p>
          <a:p>
            <a:pPr lvl="1"/>
            <a:r>
              <a:rPr lang="en-US" smtClean="0"/>
              <a:t>THEN the resources is needed for a goal assigned to the actor</a:t>
            </a:r>
          </a:p>
          <a:p>
            <a:pPr lvl="1"/>
            <a:r>
              <a:rPr lang="en-US" smtClean="0"/>
              <a:t> AND the goal has been delegated to the actor from the root goal for which the resource has been obtained.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Need-To-KNOW Example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The patient submitted his personal data to the hospital for the purpose of drug dispensation</a:t>
            </a:r>
          </a:p>
          <a:p>
            <a:r>
              <a:rPr lang="it-IT" smtClean="0"/>
              <a:t>The Resource Path</a:t>
            </a:r>
          </a:p>
          <a:p>
            <a:pPr lvl="1"/>
            <a:r>
              <a:rPr lang="it-IT" smtClean="0"/>
              <a:t>Personal data made tangible by inserting into in File-F record</a:t>
            </a:r>
          </a:p>
          <a:p>
            <a:pPr lvl="1"/>
            <a:r>
              <a:rPr lang="it-IT" smtClean="0"/>
              <a:t>Hospital share File-F record with External Ambulatory and Clinical Unit</a:t>
            </a:r>
          </a:p>
          <a:p>
            <a:r>
              <a:rPr lang="it-IT" smtClean="0"/>
              <a:t>The Goal Delegation Path</a:t>
            </a:r>
          </a:p>
          <a:p>
            <a:pPr lvl="1"/>
            <a:r>
              <a:rPr lang="it-IT" smtClean="0"/>
              <a:t>Hospital breaks goal of Drug Dispensation to prescription of drug and physical dispensation of drug</a:t>
            </a:r>
          </a:p>
          <a:p>
            <a:pPr lvl="1"/>
            <a:r>
              <a:rPr lang="it-IT" smtClean="0"/>
              <a:t>Hospital delegates prescription of drug to External Ambulatory</a:t>
            </a:r>
          </a:p>
          <a:p>
            <a:pPr lvl="1"/>
            <a:r>
              <a:rPr lang="it-IT" smtClean="0"/>
              <a:t>Hospital delegates physical dispensation to Pharmacy</a:t>
            </a:r>
          </a:p>
          <a:p>
            <a:r>
              <a:rPr lang="it-IT" smtClean="0"/>
              <a:t>Need-to-know (and compliance with EU law) is violated!</a:t>
            </a:r>
          </a:p>
          <a:p>
            <a:pPr lvl="1"/>
            <a:r>
              <a:rPr lang="it-IT" smtClean="0"/>
              <a:t>The Clinical Unit has no business with drug dispensation! </a:t>
            </a:r>
          </a:p>
          <a:p>
            <a:pPr lvl="1"/>
            <a:r>
              <a:rPr lang="it-IT" smtClean="0"/>
              <a:t>Either ask patient’s consent for more purposes or restrict File-F sharing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Trust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Trust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ternary relation represents expectations/beliefs of an actor (the trustor) concerning the behavior of another actor (the trustee). The object (e.g., goal or resource) around which a trust relation centers is called trustum	</a:t>
            </a:r>
          </a:p>
          <a:p>
            <a:pPr lvl="1"/>
            <a:r>
              <a:rPr lang="en-US" smtClean="0"/>
              <a:t>E.g., the patient trust the Operational Unit of the Hospital to manage his/her personal data; the Operational Unit trust the doctors in using the patient’s data</a:t>
            </a:r>
          </a:p>
          <a:p>
            <a:r>
              <a:rPr lang="en-US" smtClean="0"/>
              <a:t>Trust of permission: </a:t>
            </a:r>
          </a:p>
          <a:p>
            <a:pPr lvl="1"/>
            <a:r>
              <a:rPr lang="en-US" smtClean="0"/>
              <a:t>not abuse of the permission </a:t>
            </a:r>
          </a:p>
          <a:p>
            <a:r>
              <a:rPr lang="en-US" smtClean="0"/>
              <a:t>Trust of execution: </a:t>
            </a:r>
          </a:p>
          <a:p>
            <a:pPr lvl="1"/>
            <a:r>
              <a:rPr lang="en-US" smtClean="0"/>
              <a:t>Expected to achieve the delegated goal </a:t>
            </a:r>
            <a:endParaRPr lang="en-US" dirty="0" smtClean="0"/>
          </a:p>
        </p:txBody>
      </p:sp>
      <p:pic>
        <p:nvPicPr>
          <p:cNvPr id="5" name="Picture 4" descr="trust-scenari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86200"/>
            <a:ext cx="4015740" cy="191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7163A44-10B8-4B15-BF94-A5042CD06409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COMPLIANCE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Trust and Delegation</a:t>
            </a:r>
          </a:p>
          <a:p>
            <a:pPr lvl="1"/>
            <a:r>
              <a:rPr lang="en-US" dirty="0" smtClean="0"/>
              <a:t>When we delegate a goal to an actor do we trust him to achieve it?</a:t>
            </a:r>
          </a:p>
          <a:p>
            <a:pPr lvl="1"/>
            <a:r>
              <a:rPr lang="en-US" dirty="0" smtClean="0"/>
              <a:t>When we delegate a resource to an actor do we trust him not to misuse it?</a:t>
            </a:r>
          </a:p>
          <a:p>
            <a:pPr lvl="2"/>
            <a:r>
              <a:rPr lang="en-US" dirty="0" smtClean="0"/>
              <a:t>This is different than need-to-know. The actor might still need access to the resource but might still use it for other purposes</a:t>
            </a:r>
          </a:p>
          <a:p>
            <a:pPr lvl="1"/>
            <a:r>
              <a:rPr lang="en-US" dirty="0" smtClean="0"/>
              <a:t>In business practice it is very frequent to have </a:t>
            </a:r>
            <a:r>
              <a:rPr lang="en-US" dirty="0" err="1" smtClean="0"/>
              <a:t>untrusted</a:t>
            </a:r>
            <a:r>
              <a:rPr lang="en-US" dirty="0" smtClean="0"/>
              <a:t> delegation</a:t>
            </a:r>
          </a:p>
          <a:p>
            <a:pPr lvl="2"/>
            <a:r>
              <a:rPr lang="en-US" dirty="0" smtClean="0"/>
              <a:t>E.g. “Global outsourcing” packages: you get a very good deal on network management but you also need to buy PC fleet management</a:t>
            </a:r>
          </a:p>
          <a:p>
            <a:r>
              <a:rPr lang="en-US" dirty="0" smtClean="0"/>
              <a:t>Explicit Representation of Trust leads to the first control-risk analysis to solve </a:t>
            </a:r>
          </a:p>
          <a:p>
            <a:pPr lvl="1"/>
            <a:r>
              <a:rPr lang="en-US" dirty="0" err="1" smtClean="0"/>
              <a:t>Untrusted</a:t>
            </a:r>
            <a:r>
              <a:rPr lang="en-US" dirty="0" smtClean="0"/>
              <a:t> Delegation</a:t>
            </a:r>
          </a:p>
          <a:p>
            <a:pPr lvl="1"/>
            <a:r>
              <a:rPr lang="en-US" dirty="0" smtClean="0"/>
              <a:t>Trusted Organizational Base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24290F0-BB1A-4681-A178-3731E7E78E98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SEVEN DEGREES OF SEPARATION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914400"/>
            <a:ext cx="6483350" cy="510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Academic at University</a:t>
            </a:r>
          </a:p>
          <a:p>
            <a:pPr marL="704850" lvl="2" indent="-514350"/>
            <a:r>
              <a:rPr lang="it-IT" sz="1600" dirty="0" smtClean="0"/>
              <a:t>Great company you really want to work with to transform your ideas into beautiful products that everybody will use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Researcher in Industry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Member of Production Group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Marketing Salesman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Maintenance scapegoat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Customer’s IT Technician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Responsible for Business Unit</a:t>
            </a:r>
          </a:p>
          <a:p>
            <a:pPr marL="514350" indent="-514350"/>
            <a:r>
              <a:rPr lang="it-IT" sz="2800" dirty="0" smtClean="0"/>
              <a:t>“The Customer” who shells money</a:t>
            </a:r>
            <a:endParaRPr lang="en-US" sz="2400" dirty="0" smtClean="0"/>
          </a:p>
          <a:p>
            <a:pPr marL="704850" lvl="2" indent="-514350"/>
            <a:r>
              <a:rPr lang="en-US" sz="1600" dirty="0" smtClean="0"/>
              <a:t>Vampire swallowing lots of your hardly earned money in change of ugly products that are not really what you needed</a:t>
            </a:r>
            <a:endParaRPr lang="it-IT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reccia circolare a destra 4"/>
          <p:cNvSpPr/>
          <p:nvPr/>
        </p:nvSpPr>
        <p:spPr>
          <a:xfrm>
            <a:off x="1981200" y="2743200"/>
            <a:ext cx="304800" cy="414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ccia circolare a destra 8"/>
          <p:cNvSpPr/>
          <p:nvPr/>
        </p:nvSpPr>
        <p:spPr>
          <a:xfrm>
            <a:off x="1977008" y="1143000"/>
            <a:ext cx="308992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ccia circolare a destra 9"/>
          <p:cNvSpPr/>
          <p:nvPr/>
        </p:nvSpPr>
        <p:spPr>
          <a:xfrm>
            <a:off x="1981200" y="2209800"/>
            <a:ext cx="304800" cy="414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ccia circolare a destra 10"/>
          <p:cNvSpPr/>
          <p:nvPr/>
        </p:nvSpPr>
        <p:spPr>
          <a:xfrm>
            <a:off x="1905000" y="3276600"/>
            <a:ext cx="304800" cy="414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ccia circolare a destra 11"/>
          <p:cNvSpPr/>
          <p:nvPr/>
        </p:nvSpPr>
        <p:spPr>
          <a:xfrm>
            <a:off x="1905000" y="3810000"/>
            <a:ext cx="304800" cy="414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ccia circolare a destra 12"/>
          <p:cNvSpPr/>
          <p:nvPr/>
        </p:nvSpPr>
        <p:spPr>
          <a:xfrm>
            <a:off x="1905000" y="4343400"/>
            <a:ext cx="304800" cy="414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ccia circolare a destra 13"/>
          <p:cNvSpPr/>
          <p:nvPr/>
        </p:nvSpPr>
        <p:spPr>
          <a:xfrm>
            <a:off x="1905000" y="4876800"/>
            <a:ext cx="304800" cy="414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ccia circolare a destra 14"/>
          <p:cNvSpPr/>
          <p:nvPr/>
        </p:nvSpPr>
        <p:spPr>
          <a:xfrm>
            <a:off x="968896" y="1219200"/>
            <a:ext cx="859904" cy="4114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2002-2009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Immagine 16" descr="Parach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810766" cy="81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Reasoning About Compliance – IV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What the boss wants to know: </a:t>
            </a:r>
          </a:p>
          <a:p>
            <a:pPr lvl="1"/>
            <a:r>
              <a:rPr lang="it-IT" dirty="0" smtClean="0"/>
              <a:t>do we depend for the achievement of our critical goals from an untrusted actors?</a:t>
            </a:r>
          </a:p>
          <a:p>
            <a:r>
              <a:rPr lang="it-IT" dirty="0" smtClean="0"/>
              <a:t>Untrusted Delegation</a:t>
            </a:r>
          </a:p>
          <a:p>
            <a:pPr lvl="1"/>
            <a:r>
              <a:rPr lang="it-IT" dirty="0" smtClean="0"/>
              <a:t>There is a delegation path from the critical goal to an actor </a:t>
            </a:r>
          </a:p>
          <a:p>
            <a:pPr lvl="1"/>
            <a:r>
              <a:rPr lang="it-IT" dirty="0" smtClean="0"/>
              <a:t>BUT there is NO trust path from the key stakeholders to that actor</a:t>
            </a:r>
          </a:p>
          <a:p>
            <a:r>
              <a:rPr lang="it-IT" dirty="0" smtClean="0"/>
              <a:t>Solution 1: Add a Trust delegation link</a:t>
            </a:r>
          </a:p>
          <a:p>
            <a:pPr lvl="1"/>
            <a:r>
              <a:rPr lang="it-IT" dirty="0" smtClean="0"/>
              <a:t>Well...this is equivalent to say “We don’t know if this guy is reliable, so let’s assume it is.”</a:t>
            </a:r>
          </a:p>
          <a:p>
            <a:pPr lvl="2"/>
            <a:r>
              <a:rPr lang="it-IT" dirty="0" smtClean="0"/>
              <a:t>A classical student’s solution. Add the link and security errors go away</a:t>
            </a:r>
          </a:p>
          <a:p>
            <a:pPr lvl="1"/>
            <a:r>
              <a:rPr lang="it-IT" dirty="0" smtClean="0"/>
              <a:t>Sometime it is ok but beware it changes the Trusted Organizational Base!</a:t>
            </a:r>
          </a:p>
          <a:p>
            <a:r>
              <a:rPr lang="it-IT" dirty="0" smtClean="0"/>
              <a:t>Solution 2: First risk to consider in the spiral phase!</a:t>
            </a:r>
          </a:p>
          <a:p>
            <a:pPr lvl="1"/>
            <a:r>
              <a:rPr lang="it-IT" dirty="0" smtClean="0"/>
              <a:t>Under which circumstances will the actor fail to deliver? </a:t>
            </a:r>
          </a:p>
          <a:p>
            <a:pPr lvl="1"/>
            <a:r>
              <a:rPr lang="it-IT" dirty="0" smtClean="0"/>
              <a:t>Do we have a control mechanisms/countermeasure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Reasoning About COMPLIANCE - 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Remember the mother and the father</a:t>
            </a:r>
          </a:p>
          <a:p>
            <a:pPr lvl="1"/>
            <a:r>
              <a:rPr lang="it-IT" dirty="0" smtClean="0"/>
              <a:t>A Trusted Component is not something that is secure. It is something against which we plan no defence</a:t>
            </a:r>
          </a:p>
          <a:p>
            <a:r>
              <a:rPr lang="it-IT" dirty="0" smtClean="0"/>
              <a:t>Trusted Organizational Base</a:t>
            </a:r>
          </a:p>
          <a:p>
            <a:pPr lvl="1"/>
            <a:r>
              <a:rPr lang="it-IT" dirty="0" smtClean="0"/>
              <a:t>The actors that are trusted to deliver the objectives assigned to them</a:t>
            </a:r>
          </a:p>
          <a:p>
            <a:pPr lvl="1"/>
            <a:r>
              <a:rPr lang="it-IT" dirty="0" smtClean="0"/>
              <a:t>TOB must be validated and justified</a:t>
            </a:r>
          </a:p>
          <a:p>
            <a:pPr lvl="2"/>
            <a:r>
              <a:rPr lang="it-IT" dirty="0" smtClean="0"/>
              <a:t>Legal protection (supplier trusted because there are huge fines in the contract for late delivery)</a:t>
            </a:r>
          </a:p>
          <a:p>
            <a:pPr lvl="2"/>
            <a:r>
              <a:rPr lang="it-IT" dirty="0" smtClean="0"/>
              <a:t>Social protection (reputation of supplier more valuable than the money he might obtain by mismanaging)</a:t>
            </a:r>
          </a:p>
          <a:p>
            <a:pPr lvl="2"/>
            <a:r>
              <a:rPr lang="it-IT" dirty="0" smtClean="0"/>
              <a:t>Ethical protection (normal behavior would consider unthinkable not to deliver)</a:t>
            </a:r>
          </a:p>
          <a:p>
            <a:pPr lvl="3"/>
            <a:r>
              <a:rPr lang="it-IT" dirty="0" smtClean="0"/>
              <a:t>But beware that what is normal might change significantly from place to place</a:t>
            </a:r>
          </a:p>
          <a:p>
            <a:pPr lvl="3"/>
            <a:r>
              <a:rPr lang="it-IT" dirty="0" smtClean="0"/>
              <a:t>What works for China and Italy might not work for Germany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BASED RISK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Risk </a:t>
            </a:r>
            <a:r>
              <a:rPr lang="en-US" dirty="0" smtClean="0"/>
              <a:t>is defined as an event that has a negative impact on the satisfaction of one or more goals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i="1" dirty="0" smtClean="0"/>
              <a:t>Delay in sending Reimbursement report </a:t>
            </a:r>
            <a:r>
              <a:rPr lang="en-US" dirty="0" smtClean="0"/>
              <a:t>to </a:t>
            </a:r>
            <a:r>
              <a:rPr lang="en-US" i="1" dirty="0" smtClean="0"/>
              <a:t>the HealthCare Authority </a:t>
            </a:r>
            <a:r>
              <a:rPr lang="en-US" dirty="0" smtClean="0"/>
              <a:t>can be considered as a risk as it may hamper the goal </a:t>
            </a:r>
            <a:r>
              <a:rPr lang="en-US" i="1" dirty="0" smtClean="0"/>
              <a:t>Being Reimbursement</a:t>
            </a:r>
          </a:p>
          <a:p>
            <a:r>
              <a:rPr lang="en-US" dirty="0" smtClean="0"/>
              <a:t>Unwanted incidents might impact goals</a:t>
            </a:r>
          </a:p>
          <a:p>
            <a:r>
              <a:rPr lang="en-US" dirty="0" smtClean="0"/>
              <a:t>Can recalculate goal satisfaction based on events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5" name="Picture 4" descr="event-affecting-multiple-go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7550" y="4146716"/>
            <a:ext cx="3295650" cy="213978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299A290-A30E-4951-B700-44DE69EA0E79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COMPLIANCE - V</a:t>
            </a:r>
            <a:endParaRPr lang="en-US" dirty="0"/>
          </a:p>
        </p:txBody>
      </p:sp>
      <p:pic>
        <p:nvPicPr>
          <p:cNvPr id="8550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990600"/>
            <a:ext cx="4686688" cy="4800600"/>
          </a:xfrm>
          <a:noFill/>
          <a:ln/>
        </p:spPr>
      </p:pic>
      <p:sp>
        <p:nvSpPr>
          <p:cNvPr id="855043" name="Rectangle 3"/>
          <p:cNvSpPr>
            <a:spLocks noGrp="1" noChangeArrowheads="1"/>
          </p:cNvSpPr>
          <p:nvPr>
            <p:ph idx="12"/>
          </p:nvPr>
        </p:nvSpPr>
        <p:spPr>
          <a:xfrm>
            <a:off x="228600" y="1066800"/>
            <a:ext cx="4267200" cy="4876800"/>
          </a:xfrm>
          <a:noFill/>
        </p:spPr>
        <p:txBody>
          <a:bodyPr/>
          <a:lstStyle/>
          <a:p>
            <a:r>
              <a:rPr lang="en-US" sz="2800" dirty="0">
                <a:solidFill>
                  <a:schemeClr val="hlink"/>
                </a:solidFill>
              </a:rPr>
              <a:t>Goal</a:t>
            </a:r>
            <a:endParaRPr lang="en-US" sz="2800" dirty="0"/>
          </a:p>
          <a:p>
            <a:pPr lvl="1"/>
            <a:r>
              <a:rPr lang="en-US" sz="2400" dirty="0"/>
              <a:t>“thing” that need to be achieved</a:t>
            </a:r>
          </a:p>
          <a:p>
            <a:r>
              <a:rPr lang="en-US" sz="2800" dirty="0">
                <a:solidFill>
                  <a:schemeClr val="hlink"/>
                </a:solidFill>
              </a:rPr>
              <a:t>Event</a:t>
            </a:r>
          </a:p>
          <a:p>
            <a:pPr lvl="1"/>
            <a:r>
              <a:rPr lang="en-US" sz="2400" dirty="0"/>
              <a:t>“uncertain circumstance” that affect the goal layer</a:t>
            </a:r>
          </a:p>
          <a:p>
            <a:r>
              <a:rPr lang="en-US" sz="2800" dirty="0" smtClean="0">
                <a:solidFill>
                  <a:schemeClr val="hlink"/>
                </a:solidFill>
              </a:rPr>
              <a:t>Treatment or Control</a:t>
            </a:r>
            <a:endParaRPr lang="en-US" sz="2800" dirty="0"/>
          </a:p>
          <a:p>
            <a:pPr lvl="1"/>
            <a:r>
              <a:rPr lang="en-US" sz="2400" dirty="0" smtClean="0"/>
              <a:t>Security controls </a:t>
            </a:r>
            <a:r>
              <a:rPr lang="en-US" sz="2400" dirty="0"/>
              <a:t>to treat events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fld id="{C0E3E37A-A4A9-4631-9406-4C8B676AED68}" type="datetime4">
              <a:rPr lang="en-US" smtClean="0"/>
              <a:pPr/>
              <a:t>August 31,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113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57200" y="4648200"/>
            <a:ext cx="3352800" cy="1143000"/>
            <a:chOff x="274001" y="2765613"/>
            <a:chExt cx="6722506" cy="1247889"/>
          </a:xfrm>
        </p:grpSpPr>
        <p:sp>
          <p:nvSpPr>
            <p:cNvPr id="7" name="Explosion 1 6"/>
            <p:cNvSpPr/>
            <p:nvPr/>
          </p:nvSpPr>
          <p:spPr bwMode="auto">
            <a:xfrm>
              <a:off x="5833209" y="3485262"/>
              <a:ext cx="526468" cy="317500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Risk</a:t>
              </a:r>
            </a:p>
          </p:txBody>
        </p:sp>
        <p:sp>
          <p:nvSpPr>
            <p:cNvPr id="8" name="Explosion 1 7"/>
            <p:cNvSpPr/>
            <p:nvPr/>
          </p:nvSpPr>
          <p:spPr bwMode="auto">
            <a:xfrm>
              <a:off x="6090440" y="2794303"/>
              <a:ext cx="526468" cy="317500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Risk</a:t>
              </a:r>
            </a:p>
          </p:txBody>
        </p:sp>
        <p:cxnSp>
          <p:nvCxnSpPr>
            <p:cNvPr id="9" name="Straight Connector 8"/>
            <p:cNvCxnSpPr>
              <a:stCxn id="8" idx="2"/>
            </p:cNvCxnSpPr>
            <p:nvPr/>
          </p:nvCxnSpPr>
          <p:spPr bwMode="auto">
            <a:xfrm rot="5400000">
              <a:off x="5959607" y="3248642"/>
              <a:ext cx="474480" cy="200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1682985" y="2765613"/>
              <a:ext cx="764195" cy="355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 1</a:t>
              </a:r>
            </a:p>
          </p:txBody>
        </p:sp>
        <p:cxnSp>
          <p:nvCxnSpPr>
            <p:cNvPr id="11" name="Straight Connector 10"/>
            <p:cNvCxnSpPr>
              <a:stCxn id="8" idx="2"/>
              <a:endCxn id="12" idx="0"/>
            </p:cNvCxnSpPr>
            <p:nvPr/>
          </p:nvCxnSpPr>
          <p:spPr bwMode="auto">
            <a:xfrm rot="16200000" flipH="1">
              <a:off x="6349781" y="3059271"/>
              <a:ext cx="421678" cy="526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Explosion 1 11"/>
            <p:cNvSpPr/>
            <p:nvPr/>
          </p:nvSpPr>
          <p:spPr bwMode="auto">
            <a:xfrm>
              <a:off x="6470039" y="3533481"/>
              <a:ext cx="526468" cy="317500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Risk</a:t>
              </a:r>
            </a:p>
          </p:txBody>
        </p:sp>
        <p:sp>
          <p:nvSpPr>
            <p:cNvPr id="13" name="Explosion 1 12"/>
            <p:cNvSpPr/>
            <p:nvPr/>
          </p:nvSpPr>
          <p:spPr bwMode="auto">
            <a:xfrm>
              <a:off x="5124142" y="3374731"/>
              <a:ext cx="526468" cy="317500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Risk</a:t>
              </a:r>
            </a:p>
          </p:txBody>
        </p:sp>
        <p:cxnSp>
          <p:nvCxnSpPr>
            <p:cNvPr id="14" name="Straight Arrow Connector 13"/>
            <p:cNvCxnSpPr>
              <a:stCxn id="10" idx="6"/>
              <a:endCxn id="8" idx="1"/>
            </p:cNvCxnSpPr>
            <p:nvPr/>
          </p:nvCxnSpPr>
          <p:spPr bwMode="auto">
            <a:xfrm flipV="1">
              <a:off x="2447180" y="2920936"/>
              <a:ext cx="3643260" cy="222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1236067" y="3455513"/>
              <a:ext cx="764195" cy="355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 1.1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104886" y="3455513"/>
              <a:ext cx="764195" cy="355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 1.2</a:t>
              </a:r>
            </a:p>
          </p:txBody>
        </p:sp>
        <p:cxnSp>
          <p:nvCxnSpPr>
            <p:cNvPr id="17" name="Straight Connector 16"/>
            <p:cNvCxnSpPr>
              <a:stCxn id="15" idx="0"/>
              <a:endCxn id="10" idx="4"/>
            </p:cNvCxnSpPr>
            <p:nvPr/>
          </p:nvCxnSpPr>
          <p:spPr bwMode="auto">
            <a:xfrm rot="5400000" flipH="1" flipV="1">
              <a:off x="1674257" y="3064689"/>
              <a:ext cx="334732" cy="446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6" idx="0"/>
              <a:endCxn id="10" idx="4"/>
            </p:cNvCxnSpPr>
            <p:nvPr/>
          </p:nvCxnSpPr>
          <p:spPr bwMode="auto">
            <a:xfrm rot="16200000" flipV="1">
              <a:off x="2108668" y="3077197"/>
              <a:ext cx="334732" cy="4219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82"/>
            <p:cNvCxnSpPr>
              <a:stCxn id="15" idx="7"/>
              <a:endCxn id="12" idx="0"/>
            </p:cNvCxnSpPr>
            <p:nvPr/>
          </p:nvCxnSpPr>
          <p:spPr bwMode="auto">
            <a:xfrm rot="16200000" flipH="1">
              <a:off x="4343192" y="1052682"/>
              <a:ext cx="25955" cy="4935642"/>
            </a:xfrm>
            <a:prstGeom prst="curvedConnector3">
              <a:avLst>
                <a:gd name="adj1" fmla="val -108115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82"/>
            <p:cNvCxnSpPr>
              <a:stCxn id="16" idx="4"/>
              <a:endCxn id="7" idx="2"/>
            </p:cNvCxnSpPr>
            <p:nvPr/>
          </p:nvCxnSpPr>
          <p:spPr bwMode="auto">
            <a:xfrm rot="5400000" flipH="1" flipV="1">
              <a:off x="4259541" y="2030205"/>
              <a:ext cx="7919" cy="3553035"/>
            </a:xfrm>
            <a:prstGeom prst="curvedConnector3">
              <a:avLst>
                <a:gd name="adj1" fmla="val -288672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89"/>
            <p:cNvCxnSpPr>
              <a:stCxn id="13" idx="2"/>
              <a:endCxn id="15" idx="5"/>
            </p:cNvCxnSpPr>
            <p:nvPr/>
          </p:nvCxnSpPr>
          <p:spPr bwMode="auto">
            <a:xfrm rot="5400000">
              <a:off x="3576432" y="2004148"/>
              <a:ext cx="66437" cy="3442602"/>
            </a:xfrm>
            <a:prstGeom prst="curvedConnector3">
              <a:avLst>
                <a:gd name="adj1" fmla="val 52237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274001" y="3197147"/>
              <a:ext cx="764195" cy="355168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 2</a:t>
              </a:r>
            </a:p>
          </p:txBody>
        </p:sp>
        <p:cxnSp>
          <p:nvCxnSpPr>
            <p:cNvPr id="23" name="Straight Arrow Connector 82"/>
            <p:cNvCxnSpPr>
              <a:stCxn id="22" idx="7"/>
            </p:cNvCxnSpPr>
            <p:nvPr/>
          </p:nvCxnSpPr>
          <p:spPr bwMode="auto">
            <a:xfrm rot="16200000" flipH="1">
              <a:off x="2970717" y="1204724"/>
              <a:ext cx="184665" cy="4273536"/>
            </a:xfrm>
            <a:prstGeom prst="curvedConnector5">
              <a:avLst>
                <a:gd name="adj1" fmla="val -48141"/>
                <a:gd name="adj2" fmla="val 45049"/>
                <a:gd name="adj3" fmla="val -6505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 bwMode="auto">
            <a:xfrm rot="5400000">
              <a:off x="5934649" y="3908132"/>
              <a:ext cx="2107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3" idx="2"/>
            </p:cNvCxnSpPr>
            <p:nvPr/>
          </p:nvCxnSpPr>
          <p:spPr bwMode="auto">
            <a:xfrm rot="16200000" flipH="1">
              <a:off x="5170316" y="3852865"/>
              <a:ext cx="32127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2" idx="2"/>
            </p:cNvCxnSpPr>
            <p:nvPr/>
          </p:nvCxnSpPr>
          <p:spPr bwMode="auto">
            <a:xfrm rot="5400000">
              <a:off x="6565618" y="3902272"/>
              <a:ext cx="162520" cy="599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for the day -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914401"/>
            <a:ext cx="8440738" cy="5029200"/>
          </a:xfrm>
        </p:spPr>
        <p:txBody>
          <a:bodyPr/>
          <a:lstStyle/>
          <a:p>
            <a:r>
              <a:rPr lang="en-US" sz="2400" dirty="0" smtClean="0"/>
              <a:t>Why we use models?</a:t>
            </a:r>
          </a:p>
          <a:p>
            <a:pPr lvl="1"/>
            <a:r>
              <a:rPr lang="en-US" sz="2000" dirty="0" smtClean="0"/>
              <a:t>because models allows us to answer more precisely to </a:t>
            </a:r>
            <a:r>
              <a:rPr lang="en-US" sz="2000" b="1" dirty="0" smtClean="0"/>
              <a:t>questions about the quality </a:t>
            </a:r>
            <a:r>
              <a:rPr lang="en-US" sz="2000" dirty="0" smtClean="0"/>
              <a:t>of final Governance, Risk and Compliance Requirements.</a:t>
            </a:r>
          </a:p>
          <a:p>
            <a:pPr lvl="2"/>
            <a:r>
              <a:rPr lang="it-IT" sz="2000" dirty="0" smtClean="0"/>
              <a:t>we can prove fulfillment of strategic goals for an actor does not depend on another untrusted actor (at least at this level of abstraction)</a:t>
            </a:r>
          </a:p>
          <a:p>
            <a:pPr lvl="2"/>
            <a:r>
              <a:rPr lang="it-IT" sz="2000" dirty="0" smtClean="0"/>
              <a:t>We cannot do the same if we just use natural language</a:t>
            </a:r>
          </a:p>
          <a:p>
            <a:pPr lvl="1"/>
            <a:r>
              <a:rPr lang="it-IT" sz="2000" dirty="0" smtClean="0"/>
              <a:t>The type of questions determine the type of models</a:t>
            </a:r>
          </a:p>
          <a:p>
            <a:pPr lvl="2"/>
            <a:r>
              <a:rPr lang="it-IT" sz="2000" dirty="0" smtClean="0"/>
              <a:t>i.e. presence of different constructs that capture different properties.</a:t>
            </a:r>
          </a:p>
          <a:p>
            <a:r>
              <a:rPr lang="it-IT" sz="2400" dirty="0" smtClean="0"/>
              <a:t>Expressiveness in Models is not free</a:t>
            </a:r>
          </a:p>
          <a:p>
            <a:pPr lvl="1"/>
            <a:r>
              <a:rPr lang="it-IT" sz="2000" dirty="0" smtClean="0"/>
              <a:t>At the beginning you must design our construct and identify reasoning procedures about it</a:t>
            </a:r>
          </a:p>
          <a:p>
            <a:pPr lvl="1"/>
            <a:r>
              <a:rPr lang="it-IT" sz="2000" dirty="0" smtClean="0"/>
              <a:t>Each and every time you draw a </a:t>
            </a:r>
            <a:r>
              <a:rPr lang="it-IT" sz="2000" dirty="0" err="1" smtClean="0"/>
              <a:t>constructl</a:t>
            </a:r>
            <a:r>
              <a:rPr lang="it-IT" sz="2000" dirty="0" smtClean="0"/>
              <a:t> for a specific application you must ask a domain expert or a stake-holder whether all real-life situations corresponding to the constructs are actually present </a:t>
            </a: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18E7BC5-E527-4947-9960-16A879611029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TOOL: http:\\sistar.disi.unitn.it</a:t>
            </a:r>
            <a:endParaRPr lang="en-GB" dirty="0"/>
          </a:p>
        </p:txBody>
      </p:sp>
      <p:sp>
        <p:nvSpPr>
          <p:cNvPr id="4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F99CEB6-46E3-4A4F-8825-23650A2AB91E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C9F6A-8047-48CD-8852-F562B17B899A}" type="slidenum">
              <a:rPr lang="en-GB"/>
              <a:pPr/>
              <a:t>115</a:t>
            </a:fld>
            <a:endParaRPr lang="en-GB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68191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INTRODUCTION TO GRC</a:t>
            </a:r>
            <a:endParaRPr lang="hu-HU" dirty="0"/>
          </a:p>
        </p:txBody>
      </p:sp>
      <p:sp>
        <p:nvSpPr>
          <p:cNvPr id="10243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Fabio Massacci</a:t>
            </a:r>
          </a:p>
          <a:p>
            <a:r>
              <a:rPr lang="en-US" dirty="0" smtClean="0"/>
              <a:t>Yudistira Asnar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Fabio Massacci</a:t>
            </a:r>
          </a:p>
          <a:p>
            <a:r>
              <a:rPr lang="en-US" smtClean="0"/>
              <a:t>http://www.disi.unitn.it/~massacci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41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Let’s Start with a Problem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Hospital San Raffaele of Milano (Italy)</a:t>
            </a:r>
          </a:p>
          <a:p>
            <a:pPr lvl="1"/>
            <a:r>
              <a:rPr lang="it-IT" smtClean="0"/>
              <a:t>Largest private medical research hospital in Italy</a:t>
            </a:r>
          </a:p>
          <a:p>
            <a:r>
              <a:rPr lang="it-IT" smtClean="0"/>
              <a:t>Private Hospitals Manage Drug Dispensation to Patients on behalf of Health Care Authority and Claim Reimboursement Afterward</a:t>
            </a:r>
          </a:p>
          <a:p>
            <a:pPr lvl="1"/>
            <a:r>
              <a:rPr lang="it-IT" smtClean="0"/>
              <a:t>Some drugs are very expensive: huge financial issues</a:t>
            </a:r>
          </a:p>
          <a:p>
            <a:pPr lvl="1"/>
            <a:r>
              <a:rPr lang="it-IT" smtClean="0"/>
              <a:t>Process is highly regulated</a:t>
            </a:r>
          </a:p>
          <a:p>
            <a:pPr lvl="1"/>
            <a:r>
              <a:rPr lang="it-IT" smtClean="0"/>
              <a:t>Many steps are run by external actors</a:t>
            </a:r>
          </a:p>
          <a:p>
            <a:r>
              <a:rPr lang="it-IT" smtClean="0"/>
              <a:t>Many privacy and security issues</a:t>
            </a:r>
          </a:p>
          <a:p>
            <a:pPr lvl="1"/>
            <a:r>
              <a:rPr lang="it-IT" smtClean="0"/>
              <a:t>Protect patient identity </a:t>
            </a:r>
          </a:p>
          <a:p>
            <a:pPr lvl="1"/>
            <a:r>
              <a:rPr lang="it-IT" smtClean="0"/>
              <a:t>Authenticate patients, doctors and nurses</a:t>
            </a:r>
          </a:p>
          <a:p>
            <a:r>
              <a:rPr lang="it-IT" smtClean="0"/>
              <a:t>Target is to “govern” the process, manage the risks and show compliance with law and show “we are in control”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D5F0522-1D54-48D1-AD34-99FE5A5A334C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GRC?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Governance</a:t>
            </a:r>
          </a:p>
          <a:p>
            <a:pPr lvl="1"/>
            <a:r>
              <a:rPr lang="en-GB" smtClean="0"/>
              <a:t>policies, laws, culture and institutions that define how an organization is managed/run and </a:t>
            </a:r>
            <a:r>
              <a:rPr lang="en-US" smtClean="0"/>
              <a:t>drives the strategy</a:t>
            </a:r>
            <a:endParaRPr lang="en-GB" smtClean="0"/>
          </a:p>
          <a:p>
            <a:r>
              <a:rPr lang="en-GB" smtClean="0"/>
              <a:t>Risk Management</a:t>
            </a:r>
          </a:p>
          <a:p>
            <a:pPr lvl="1"/>
            <a:r>
              <a:rPr lang="en-GB" smtClean="0"/>
              <a:t>the coordinated activities that direct and control an organization’s risks. </a:t>
            </a:r>
          </a:p>
          <a:p>
            <a:r>
              <a:rPr lang="en-GB" smtClean="0"/>
              <a:t>Compliance</a:t>
            </a:r>
          </a:p>
          <a:p>
            <a:pPr lvl="1"/>
            <a:r>
              <a:rPr lang="en-GB" smtClean="0"/>
              <a:t>the act of adhering to regulations as well as corporate policies and procedures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CE74534-08DF-4074-9402-4B3C6CFD6F93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C95-702C-FD44-B7C1-94CB5182EFD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GRC Examples in Drug Dispensation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42900" y="1143000"/>
          <a:ext cx="8426450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ne Callout 1 5"/>
          <p:cNvSpPr/>
          <p:nvPr/>
        </p:nvSpPr>
        <p:spPr>
          <a:xfrm>
            <a:off x="7086600" y="5181599"/>
            <a:ext cx="1905000" cy="851879"/>
          </a:xfrm>
          <a:prstGeom prst="borderCallout1">
            <a:avLst>
              <a:gd name="adj1" fmla="val 47707"/>
              <a:gd name="adj2" fmla="val -826"/>
              <a:gd name="adj3" fmla="val -7704"/>
              <a:gd name="adj4" fmla="val -5027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Likelihood and Costs of Wrong Dispensation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248400" y="1676400"/>
            <a:ext cx="2590800" cy="914400"/>
          </a:xfrm>
          <a:prstGeom prst="borderCallout1">
            <a:avLst>
              <a:gd name="adj1" fmla="val 48675"/>
              <a:gd name="adj2" fmla="val -756"/>
              <a:gd name="adj3" fmla="val 61372"/>
              <a:gd name="adj4" fmla="val -6835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Drug Dispensation, Process is managed according the Public Health Authority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342184" y="2688492"/>
            <a:ext cx="1887415" cy="644769"/>
          </a:xfrm>
          <a:prstGeom prst="borderCallout1">
            <a:avLst>
              <a:gd name="adj1" fmla="val 49976"/>
              <a:gd name="adj2" fmla="val 901"/>
              <a:gd name="adj3" fmla="val 164327"/>
              <a:gd name="adj4" fmla="val -9545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Overall Drug Claims Financial Process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162800" y="3657600"/>
            <a:ext cx="1752600" cy="990600"/>
          </a:xfrm>
          <a:prstGeom prst="borderCallout1">
            <a:avLst>
              <a:gd name="adj1" fmla="val 46558"/>
              <a:gd name="adj2" fmla="val -1766"/>
              <a:gd name="adj3" fmla="val -4569"/>
              <a:gd name="adj4" fmla="val -10961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Trade-off between Access Control Cost and Violations Impact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228601" y="4572000"/>
            <a:ext cx="1828799" cy="1109785"/>
          </a:xfrm>
          <a:prstGeom prst="borderCallout1">
            <a:avLst>
              <a:gd name="adj1" fmla="val 47348"/>
              <a:gd name="adj2" fmla="val 102805"/>
              <a:gd name="adj3" fmla="val 42189"/>
              <a:gd name="adj4" fmla="val 16330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Implementation of Security Controls Defined in EU Data Protection Law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04800" y="2971800"/>
            <a:ext cx="1736970" cy="1295400"/>
          </a:xfrm>
          <a:prstGeom prst="borderCallout1">
            <a:avLst>
              <a:gd name="adj1" fmla="val 51861"/>
              <a:gd name="adj2" fmla="val 102242"/>
              <a:gd name="adj3" fmla="val 171549"/>
              <a:gd name="adj4" fmla="val 252193"/>
            </a:avLst>
          </a:prstGeom>
          <a:noFill/>
          <a:ln w="25400" cmpd="tri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Effective Deployment of Security Controls for Drug Dispensation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457200" y="1676400"/>
            <a:ext cx="2133600" cy="1066800"/>
          </a:xfrm>
          <a:prstGeom prst="borderCallout1">
            <a:avLst>
              <a:gd name="adj1" fmla="val 50607"/>
              <a:gd name="adj2" fmla="val 99960"/>
              <a:gd name="adj3" fmla="val 192070"/>
              <a:gd name="adj4" fmla="val 16624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B050"/>
                </a:solidFill>
              </a:rPr>
              <a:t>Security &amp; Privacy Measures of Data Subject for Drug Dispensation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C0D7D50-A6B3-463A-BDD6-40B16DF5FF32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Why GRC is Important?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Huge Markets</a:t>
            </a:r>
          </a:p>
          <a:p>
            <a:pPr lvl="1"/>
            <a:r>
              <a:rPr lang="en-US" smtClean="0"/>
              <a:t>Investors in North America and Western Europe will pay a premium of 14% for companies with good governance</a:t>
            </a:r>
            <a:r>
              <a:rPr lang="it-IT" smtClean="0"/>
              <a:t> [McKinsey report]</a:t>
            </a:r>
          </a:p>
          <a:p>
            <a:pPr lvl="1"/>
            <a:r>
              <a:rPr lang="en-US" smtClean="0"/>
              <a:t>GRC market in 2008 at approximately $52.1 billion (and growing). Of this 4% in IT [Corporate Integrity report]</a:t>
            </a:r>
            <a:endParaRPr lang="it-IT" smtClean="0"/>
          </a:p>
          <a:p>
            <a:r>
              <a:rPr lang="en-GB" smtClean="0"/>
              <a:t>Companies Adopt GRC to</a:t>
            </a:r>
          </a:p>
          <a:p>
            <a:pPr lvl="1"/>
            <a:r>
              <a:rPr lang="en-GB" smtClean="0"/>
              <a:t>Comply with regulations</a:t>
            </a:r>
          </a:p>
          <a:p>
            <a:pPr lvl="1"/>
            <a:r>
              <a:rPr lang="en-GB" smtClean="0"/>
              <a:t>Avoid failing an audit</a:t>
            </a:r>
          </a:p>
          <a:p>
            <a:pPr lvl="1"/>
            <a:r>
              <a:rPr lang="en-GB" smtClean="0"/>
              <a:t>Learn from a bad experience</a:t>
            </a:r>
          </a:p>
          <a:p>
            <a:pPr lvl="1"/>
            <a:r>
              <a:rPr lang="en-GB" smtClean="0"/>
              <a:t>Managing risks</a:t>
            </a:r>
          </a:p>
          <a:p>
            <a:pPr lvl="1"/>
            <a:r>
              <a:rPr lang="en-GB" smtClean="0"/>
              <a:t>Insure, improve and optimize an existing business</a:t>
            </a:r>
          </a:p>
          <a:p>
            <a:endParaRPr lang="it-IT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575AF82-8CBF-4D11-B547-D647313227A8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Compliance Nightmare...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mtClean="0"/>
              <a:t>Many Regulation to Show Compliance with</a:t>
            </a:r>
          </a:p>
          <a:p>
            <a:pPr lvl="1"/>
            <a:r>
              <a:rPr lang="en-US" smtClean="0"/>
              <a:t>Financial Areas (Sarbanes Oxley Act, German Corporate Governance Code, Basel II, Solvency II)</a:t>
            </a:r>
          </a:p>
          <a:p>
            <a:pPr lvl="1"/>
            <a:r>
              <a:rPr lang="en-US" smtClean="0"/>
              <a:t>Privacy-related (EU Data Protection Directives, HIPAA)</a:t>
            </a:r>
          </a:p>
          <a:p>
            <a:pPr lvl="1"/>
            <a:r>
              <a:rPr lang="en-US" smtClean="0"/>
              <a:t>Environmental (Title 50 (wildlife) and Title 33 (navigable water))</a:t>
            </a:r>
          </a:p>
          <a:p>
            <a:pPr lvl="1"/>
            <a:r>
              <a:rPr lang="en-US" smtClean="0"/>
              <a:t>Security related (Toxic Substance Control Act, ITAR, Patriot Act)</a:t>
            </a:r>
          </a:p>
          <a:p>
            <a:r>
              <a:rPr lang="en-US" smtClean="0"/>
              <a:t>Many Standards to Show Compliance with</a:t>
            </a:r>
          </a:p>
          <a:p>
            <a:pPr lvl="1"/>
            <a:r>
              <a:rPr lang="en-US" smtClean="0"/>
              <a:t>COSO (Enterprise Risk Management – Integrated Framework, 2009 : Guidance on Monitoring Internal Control Systems)</a:t>
            </a:r>
          </a:p>
          <a:p>
            <a:pPr lvl="1"/>
            <a:r>
              <a:rPr lang="en-US" smtClean="0"/>
              <a:t>ISO (2700X on Information Security, 38500 on IT Corporate Governance, 31000 on Risk Management, 9000 and others on service quality)</a:t>
            </a:r>
          </a:p>
          <a:p>
            <a:pPr lvl="1"/>
            <a:r>
              <a:rPr lang="en-US" smtClean="0"/>
              <a:t>ISACA (COBIT, ValIT, Risk IT), UK OCG (ITIL v3)</a:t>
            </a:r>
          </a:p>
          <a:p>
            <a:pPr lvl="1"/>
            <a:r>
              <a:rPr lang="en-US" smtClean="0"/>
              <a:t>PCI-DSS, SAS 70</a:t>
            </a:r>
          </a:p>
          <a:p>
            <a:r>
              <a:rPr lang="en-US" smtClean="0"/>
              <a:t>Back to our Drug Dispensation</a:t>
            </a:r>
          </a:p>
          <a:p>
            <a:pPr lvl="1"/>
            <a:r>
              <a:rPr lang="en-US" smtClean="0"/>
              <a:t>100+ local, national, and international regulations</a:t>
            </a:r>
          </a:p>
          <a:p>
            <a:pPr lvl="1"/>
            <a:endParaRPr lang="en-GB" smtClean="0"/>
          </a:p>
          <a:p>
            <a:pPr lvl="2"/>
            <a:endParaRPr lang="en-US" smtClean="0"/>
          </a:p>
          <a:p>
            <a:pPr lvl="1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FC8CF3F-BBA1-479F-AE8F-E83FA94BCB3F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Why SERVICES?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Modern IT Systems are almost never designed from scratch</a:t>
            </a:r>
          </a:p>
          <a:p>
            <a:pPr lvl="1"/>
            <a:r>
              <a:rPr lang="it-IT" smtClean="0"/>
              <a:t>This is a fallacy of Software Engineering</a:t>
            </a:r>
          </a:p>
          <a:p>
            <a:pPr lvl="1"/>
            <a:r>
              <a:rPr lang="en-US" smtClean="0"/>
              <a:t>Even true for “apparently monolitic” code</a:t>
            </a:r>
            <a:endParaRPr lang="it-IT" smtClean="0"/>
          </a:p>
          <a:p>
            <a:pPr lvl="2"/>
            <a:r>
              <a:rPr lang="it-IT" smtClean="0"/>
              <a:t>ESSOS’10: Firefox code 30% is new but 70% is old</a:t>
            </a:r>
          </a:p>
          <a:p>
            <a:r>
              <a:rPr lang="it-IT" smtClean="0"/>
              <a:t>IT System Integrate existing systems via services </a:t>
            </a:r>
          </a:p>
          <a:p>
            <a:pPr lvl="1"/>
            <a:r>
              <a:rPr lang="en-US" smtClean="0"/>
              <a:t>Reusability: same business services reused for new requirements</a:t>
            </a:r>
          </a:p>
          <a:p>
            <a:pPr lvl="1"/>
            <a:r>
              <a:rPr lang="en-US" smtClean="0"/>
              <a:t>Interoperability: clients and services communicate and understand each other no matter what platform they run on </a:t>
            </a:r>
          </a:p>
          <a:p>
            <a:r>
              <a:rPr lang="it-IT" smtClean="0"/>
              <a:t>In order to manage changes</a:t>
            </a:r>
          </a:p>
          <a:p>
            <a:pPr lvl="1"/>
            <a:r>
              <a:rPr lang="en-US" smtClean="0"/>
              <a:t>Flexibility: easy to evolve application to keep up with changing business requirements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743200" cy="128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B0C11DB-1961-4A9C-B76B-25556875D298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Really Happens...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Business Processes are executed by actually invoking and passing around data from service to services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440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445985"/>
            <a:ext cx="509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[Source: </a:t>
            </a:r>
            <a:r>
              <a:rPr lang="en-US" dirty="0" smtClean="0"/>
              <a:t>SOA on an IBM platform By Ole Rasmussen, </a:t>
            </a:r>
          </a:p>
          <a:p>
            <a:r>
              <a:rPr lang="en-US" dirty="0" smtClean="0"/>
              <a:t>Microsoft </a:t>
            </a:r>
            <a:r>
              <a:rPr lang="en-US" dirty="0" err="1" smtClean="0"/>
              <a:t>Arkitekt</a:t>
            </a:r>
            <a:r>
              <a:rPr lang="en-US" dirty="0" smtClean="0"/>
              <a:t> Forum, May 2008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550D-D85C-49A5-94B4-A80844C5329A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40FE4C94-767E-C14D-8E4E-580A10D6F15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ORIGINAL PLAN of Tutorial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Presentation</a:t>
            </a:r>
          </a:p>
          <a:p>
            <a:pPr lvl="1"/>
            <a:r>
              <a:rPr lang="it-IT" dirty="0" smtClean="0"/>
              <a:t>Where actually Trento is and Who am I?</a:t>
            </a:r>
          </a:p>
          <a:p>
            <a:r>
              <a:rPr lang="it-IT" dirty="0" smtClean="0"/>
              <a:t>Motivation and Introduction (Monday)</a:t>
            </a:r>
          </a:p>
          <a:p>
            <a:pPr lvl="1"/>
            <a:r>
              <a:rPr lang="it-IT" dirty="0" smtClean="0"/>
              <a:t>What GRC really is and why it matters</a:t>
            </a:r>
          </a:p>
          <a:p>
            <a:pPr lvl="1"/>
            <a:r>
              <a:rPr lang="it-IT" dirty="0" smtClean="0"/>
              <a:t>Security issues and target</a:t>
            </a:r>
          </a:p>
          <a:p>
            <a:r>
              <a:rPr lang="it-IT" dirty="0" smtClean="0"/>
              <a:t>A GRC Methodology for managing security in services (Monday)</a:t>
            </a:r>
          </a:p>
          <a:p>
            <a:pPr lvl="1"/>
            <a:r>
              <a:rPr lang="it-IT" dirty="0" smtClean="0"/>
              <a:t>The Deming Cycle: Plan, Do, Check, Act phases</a:t>
            </a:r>
          </a:p>
          <a:p>
            <a:r>
              <a:rPr lang="it-IT" dirty="0" smtClean="0"/>
              <a:t>Security Modelling for the “Plan” (design) phase (Tuesday)</a:t>
            </a:r>
          </a:p>
          <a:p>
            <a:pPr lvl="1"/>
            <a:r>
              <a:rPr lang="it-IT" dirty="0" smtClean="0"/>
              <a:t>Socio-technical security modelling</a:t>
            </a:r>
          </a:p>
          <a:p>
            <a:r>
              <a:rPr lang="it-IT" dirty="0" smtClean="0"/>
              <a:t>Hands-on exercise (Wed-Thu in the evening)</a:t>
            </a:r>
          </a:p>
          <a:p>
            <a:pPr lvl="1"/>
            <a:r>
              <a:rPr lang="it-IT" dirty="0" smtClean="0"/>
              <a:t>You make your own security analysis in groups of 3-4</a:t>
            </a:r>
          </a:p>
          <a:p>
            <a:r>
              <a:rPr lang="it-IT" dirty="0" smtClean="0"/>
              <a:t>Bash the students (Frid)</a:t>
            </a:r>
          </a:p>
          <a:p>
            <a:pPr lvl="1"/>
            <a:r>
              <a:rPr lang="it-IT" dirty="0" smtClean="0"/>
              <a:t>You present the outcome of your analysis and I bash you…</a:t>
            </a:r>
          </a:p>
          <a:p>
            <a:r>
              <a:rPr lang="it-IT" dirty="0" smtClean="0"/>
              <a:t>But today is Wednesday…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4E4268C-6DCC-4F94-9CF5-93B5E13D2C42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Outsourcing ADDITIONAL CHALLENGES</a:t>
            </a:r>
            <a:endParaRPr lang="en-US" dirty="0"/>
          </a:p>
        </p:txBody>
      </p:sp>
      <p:sp>
        <p:nvSpPr>
          <p:cNvPr id="921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Some services are outsourced to other organisations</a:t>
            </a:r>
          </a:p>
          <a:p>
            <a:pPr lvl="1"/>
            <a:r>
              <a:rPr lang="en-GB" smtClean="0"/>
              <a:t>Reasons: cost reduction, process improvement, market structure</a:t>
            </a:r>
          </a:p>
          <a:p>
            <a:pPr lvl="1"/>
            <a:r>
              <a:rPr lang="en-US" smtClean="0"/>
              <a:t>...but client retains liability if something goes wrong</a:t>
            </a:r>
          </a:p>
          <a:p>
            <a:r>
              <a:rPr lang="en-GB" smtClean="0"/>
              <a:t>Client needs to ensure the quality of its business processes – compliance, security, trust, assurance, etc.</a:t>
            </a:r>
            <a:endParaRPr lang="en-US" smtClean="0"/>
          </a:p>
          <a:p>
            <a:pPr lvl="1"/>
            <a:r>
              <a:rPr lang="en-US" smtClean="0"/>
              <a:t>Controlling the processes from outside</a:t>
            </a:r>
          </a:p>
          <a:p>
            <a:pPr lvl="1"/>
            <a:r>
              <a:rPr lang="en-US" smtClean="0"/>
              <a:t>Require certification from the provider</a:t>
            </a:r>
          </a:p>
          <a:p>
            <a:r>
              <a:rPr lang="en-US" smtClean="0"/>
              <a:t>Provider wants to ensure compliance internally</a:t>
            </a:r>
          </a:p>
          <a:p>
            <a:pPr lvl="1"/>
            <a:r>
              <a:rPr lang="en-US" smtClean="0"/>
              <a:t>Controlling the process from inside</a:t>
            </a:r>
          </a:p>
          <a:p>
            <a:pPr lvl="1"/>
            <a:r>
              <a:rPr lang="en-US" smtClean="0"/>
              <a:t>Certification against third party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31848-D3CC-2D46-B13E-D46B121A452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27946AE-EDFD-4BC6-8DD3-1172D4CE1ED9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Drug DISPENSATION TO OUTPATIENTS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6C1C0C95-702C-FD44-B7C1-94CB5182EFD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357158" y="414956"/>
            <a:ext cx="6715172" cy="62151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571604" y="1486526"/>
            <a:ext cx="4214842" cy="40719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714612" y="2558096"/>
            <a:ext cx="1928826" cy="1857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714625" y="1843088"/>
            <a:ext cx="2000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Hospital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environment</a:t>
            </a:r>
          </a:p>
        </p:txBody>
      </p:sp>
      <p:pic>
        <p:nvPicPr>
          <p:cNvPr id="11" name="Picture 50" descr="pharmac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414588"/>
            <a:ext cx="8318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714500" y="2914650"/>
            <a:ext cx="1000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Pharmacy</a:t>
            </a:r>
          </a:p>
        </p:txBody>
      </p:sp>
      <p:pic>
        <p:nvPicPr>
          <p:cNvPr id="13" name="Immagine 12" descr="accounting offi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486025"/>
            <a:ext cx="500063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43338"/>
            <a:ext cx="8572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CasellaDiTesto 15"/>
          <p:cNvSpPr txBox="1">
            <a:spLocks noChangeArrowheads="1"/>
          </p:cNvSpPr>
          <p:nvPr/>
        </p:nvSpPr>
        <p:spPr bwMode="auto">
          <a:xfrm>
            <a:off x="4414838" y="4338638"/>
            <a:ext cx="1071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Medical Direction</a:t>
            </a:r>
          </a:p>
        </p:txBody>
      </p:sp>
      <p:sp>
        <p:nvSpPr>
          <p:cNvPr id="16" name="CasellaDiTesto 16"/>
          <p:cNvSpPr txBox="1">
            <a:spLocks noChangeArrowheads="1"/>
          </p:cNvSpPr>
          <p:nvPr/>
        </p:nvSpPr>
        <p:spPr bwMode="auto">
          <a:xfrm>
            <a:off x="2082800" y="4191000"/>
            <a:ext cx="10715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Planning &amp; Control Direction</a:t>
            </a:r>
          </a:p>
        </p:txBody>
      </p:sp>
      <p:pic>
        <p:nvPicPr>
          <p:cNvPr id="17" name="Immagine 17" descr="Planni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5675" y="3700463"/>
            <a:ext cx="72707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Immagine 18" descr="ced-serv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414838"/>
            <a:ext cx="858838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CasellaDiTesto 19"/>
          <p:cNvSpPr txBox="1">
            <a:spLocks noChangeArrowheads="1"/>
          </p:cNvSpPr>
          <p:nvPr/>
        </p:nvSpPr>
        <p:spPr bwMode="auto">
          <a:xfrm>
            <a:off x="3290888" y="4943475"/>
            <a:ext cx="1073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Informative systems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2786063" y="2557463"/>
            <a:ext cx="1928812" cy="158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2212976" y="3343275"/>
            <a:ext cx="715962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39" idx="2"/>
          </p:cNvCxnSpPr>
          <p:nvPr/>
        </p:nvCxnSpPr>
        <p:spPr>
          <a:xfrm rot="5400000">
            <a:off x="4841082" y="3647281"/>
            <a:ext cx="355600" cy="365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7" descr="j02268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4129088"/>
            <a:ext cx="11890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sellaDiTesto 38"/>
          <p:cNvSpPr txBox="1">
            <a:spLocks noChangeArrowheads="1"/>
          </p:cNvSpPr>
          <p:nvPr/>
        </p:nvSpPr>
        <p:spPr bwMode="auto">
          <a:xfrm>
            <a:off x="785813" y="4700588"/>
            <a:ext cx="1143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Pharmaceutical company</a:t>
            </a:r>
          </a:p>
        </p:txBody>
      </p:sp>
      <p:pic>
        <p:nvPicPr>
          <p:cNvPr id="25" name="Picture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801688"/>
            <a:ext cx="785812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2057400"/>
            <a:ext cx="83820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" name="CasellaDiTesto 41"/>
          <p:cNvSpPr txBox="1">
            <a:spLocks noChangeArrowheads="1"/>
          </p:cNvSpPr>
          <p:nvPr/>
        </p:nvSpPr>
        <p:spPr bwMode="auto">
          <a:xfrm>
            <a:off x="500063" y="2733675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Drugs Stock Management</a:t>
            </a:r>
          </a:p>
        </p:txBody>
      </p:sp>
      <p:sp>
        <p:nvSpPr>
          <p:cNvPr id="28" name="CasellaDiTesto 42"/>
          <p:cNvSpPr txBox="1">
            <a:spLocks noChangeArrowheads="1"/>
          </p:cNvSpPr>
          <p:nvPr/>
        </p:nvSpPr>
        <p:spPr bwMode="auto">
          <a:xfrm>
            <a:off x="1909763" y="1387475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Drugs transport</a:t>
            </a:r>
          </a:p>
        </p:txBody>
      </p:sp>
      <p:cxnSp>
        <p:nvCxnSpPr>
          <p:cNvPr id="29" name="Connettore 2 28"/>
          <p:cNvCxnSpPr>
            <a:endCxn id="27" idx="2"/>
          </p:cNvCxnSpPr>
          <p:nvPr/>
        </p:nvCxnSpPr>
        <p:spPr>
          <a:xfrm rot="16200000" flipV="1">
            <a:off x="671513" y="3563938"/>
            <a:ext cx="965200" cy="1651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rot="5400000" flipH="1" flipV="1">
            <a:off x="1266032" y="1127918"/>
            <a:ext cx="939800" cy="9191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8" idx="2"/>
          </p:cNvCxnSpPr>
          <p:nvPr/>
        </p:nvCxnSpPr>
        <p:spPr>
          <a:xfrm rot="5400000">
            <a:off x="2030413" y="1963738"/>
            <a:ext cx="765175" cy="136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51" descr="aslMilano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1200150"/>
            <a:ext cx="782637" cy="500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" name="CasellaDiTesto 52"/>
          <p:cNvSpPr txBox="1">
            <a:spLocks noChangeArrowheads="1"/>
          </p:cNvSpPr>
          <p:nvPr/>
        </p:nvSpPr>
        <p:spPr bwMode="auto">
          <a:xfrm>
            <a:off x="6786563" y="1700213"/>
            <a:ext cx="1071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Local Health Board</a:t>
            </a:r>
          </a:p>
        </p:txBody>
      </p:sp>
      <p:pic>
        <p:nvPicPr>
          <p:cNvPr id="34" name="Immagine 53" descr="logo_regione_lombardia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5314950"/>
            <a:ext cx="909638" cy="500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5" name="CasellaDiTesto 54"/>
          <p:cNvSpPr txBox="1">
            <a:spLocks noChangeArrowheads="1"/>
          </p:cNvSpPr>
          <p:nvPr/>
        </p:nvSpPr>
        <p:spPr bwMode="auto">
          <a:xfrm>
            <a:off x="7848600" y="4953000"/>
            <a:ext cx="1071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Regional Healthcare Authority</a:t>
            </a:r>
          </a:p>
        </p:txBody>
      </p:sp>
      <p:cxnSp>
        <p:nvCxnSpPr>
          <p:cNvPr id="36" name="Forma 35"/>
          <p:cNvCxnSpPr>
            <a:stCxn id="19" idx="3"/>
          </p:cNvCxnSpPr>
          <p:nvPr/>
        </p:nvCxnSpPr>
        <p:spPr>
          <a:xfrm>
            <a:off x="5429250" y="4129088"/>
            <a:ext cx="1884363" cy="1185862"/>
          </a:xfrm>
          <a:prstGeom prst="bentConnector2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endCxn id="33" idx="2"/>
          </p:cNvCxnSpPr>
          <p:nvPr/>
        </p:nvCxnSpPr>
        <p:spPr>
          <a:xfrm flipV="1">
            <a:off x="5429250" y="2132013"/>
            <a:ext cx="1893888" cy="18542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endCxn id="39" idx="1"/>
          </p:cNvCxnSpPr>
          <p:nvPr/>
        </p:nvCxnSpPr>
        <p:spPr>
          <a:xfrm flipV="1">
            <a:off x="5214938" y="1449388"/>
            <a:ext cx="1714500" cy="134937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13"/>
          <p:cNvSpPr txBox="1">
            <a:spLocks noChangeArrowheads="1"/>
          </p:cNvSpPr>
          <p:nvPr/>
        </p:nvSpPr>
        <p:spPr bwMode="auto">
          <a:xfrm>
            <a:off x="4500563" y="3057525"/>
            <a:ext cx="1071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Accounting </a:t>
            </a:r>
          </a:p>
          <a:p>
            <a:pPr algn="ctr"/>
            <a:r>
              <a:rPr lang="en-US" sz="1100" b="1">
                <a:latin typeface="Calibri" pitchFamily="34" charset="0"/>
              </a:rPr>
              <a:t>Office</a:t>
            </a:r>
          </a:p>
        </p:txBody>
      </p:sp>
      <p:cxnSp>
        <p:nvCxnSpPr>
          <p:cNvPr id="40" name="Connettore 2 39"/>
          <p:cNvCxnSpPr/>
          <p:nvPr/>
        </p:nvCxnSpPr>
        <p:spPr>
          <a:xfrm>
            <a:off x="1695450" y="2414588"/>
            <a:ext cx="233363" cy="28575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68" descr="logo_aifa_piccol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486400"/>
            <a:ext cx="793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magine 69" descr="410px-Italy-Emblem.svg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0513" y="2628900"/>
            <a:ext cx="7286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tangolo 70"/>
          <p:cNvSpPr>
            <a:spLocks noChangeArrowheads="1"/>
          </p:cNvSpPr>
          <p:nvPr/>
        </p:nvSpPr>
        <p:spPr bwMode="auto">
          <a:xfrm>
            <a:off x="2857500" y="557213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Outsourcing</a:t>
            </a:r>
            <a:endParaRPr lang="en-US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4" name="CasellaDiTesto 73"/>
          <p:cNvSpPr txBox="1">
            <a:spLocks noChangeArrowheads="1"/>
          </p:cNvSpPr>
          <p:nvPr/>
        </p:nvSpPr>
        <p:spPr bwMode="auto">
          <a:xfrm>
            <a:off x="7767638" y="3343275"/>
            <a:ext cx="1071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Ministry of Health</a:t>
            </a:r>
          </a:p>
        </p:txBody>
      </p:sp>
      <p:cxnSp>
        <p:nvCxnSpPr>
          <p:cNvPr id="45" name="Forma 44"/>
          <p:cNvCxnSpPr/>
          <p:nvPr/>
        </p:nvCxnSpPr>
        <p:spPr>
          <a:xfrm rot="10800000" flipV="1">
            <a:off x="7500938" y="3006725"/>
            <a:ext cx="409575" cy="2265363"/>
          </a:xfrm>
          <a:prstGeom prst="bentConnector2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5"/>
          <p:cNvCxnSpPr>
            <a:endCxn id="41" idx="3"/>
          </p:cNvCxnSpPr>
          <p:nvPr/>
        </p:nvCxnSpPr>
        <p:spPr>
          <a:xfrm rot="5400000">
            <a:off x="249238" y="3902075"/>
            <a:ext cx="2524125" cy="977900"/>
          </a:xfrm>
          <a:prstGeom prst="bentConnector2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rot="16200000" flipH="1">
            <a:off x="2678907" y="2878931"/>
            <a:ext cx="571500" cy="500063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rot="10800000" flipV="1">
            <a:off x="4135438" y="2798763"/>
            <a:ext cx="579437" cy="544512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73"/>
          <p:cNvSpPr txBox="1">
            <a:spLocks noChangeArrowheads="1"/>
          </p:cNvSpPr>
          <p:nvPr/>
        </p:nvSpPr>
        <p:spPr bwMode="auto">
          <a:xfrm>
            <a:off x="0" y="5029200"/>
            <a:ext cx="10715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Italian Drug Agency </a:t>
            </a:r>
          </a:p>
        </p:txBody>
      </p:sp>
      <p:pic>
        <p:nvPicPr>
          <p:cNvPr id="50" name="48 Imagen" descr="gp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71750" y="5486400"/>
            <a:ext cx="5603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CasellaDiTesto 42"/>
          <p:cNvSpPr txBox="1">
            <a:spLocks noChangeArrowheads="1"/>
          </p:cNvSpPr>
          <p:nvPr/>
        </p:nvSpPr>
        <p:spPr bwMode="auto">
          <a:xfrm>
            <a:off x="3143250" y="5629275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External Medical Ambulatory</a:t>
            </a:r>
          </a:p>
        </p:txBody>
      </p:sp>
      <p:cxnSp>
        <p:nvCxnSpPr>
          <p:cNvPr id="52" name="Connettore 2 51"/>
          <p:cNvCxnSpPr/>
          <p:nvPr/>
        </p:nvCxnSpPr>
        <p:spPr>
          <a:xfrm rot="5400000" flipH="1" flipV="1">
            <a:off x="2425700" y="4483100"/>
            <a:ext cx="1428750" cy="57785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/>
          <p:nvPr/>
        </p:nvCxnSpPr>
        <p:spPr>
          <a:xfrm rot="16200000" flipV="1">
            <a:off x="1325563" y="3986213"/>
            <a:ext cx="2357437" cy="642937"/>
          </a:xfrm>
          <a:prstGeom prst="bentConnector3">
            <a:avLst>
              <a:gd name="adj1" fmla="val 28262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magine 6" descr="doctors and nurses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47988" y="3395663"/>
            <a:ext cx="8572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8 Imagen" descr="elder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7625" y="3343275"/>
            <a:ext cx="555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ttangolo 8"/>
          <p:cNvSpPr>
            <a:spLocks noChangeArrowheads="1"/>
          </p:cNvSpPr>
          <p:nvPr/>
        </p:nvSpPr>
        <p:spPr bwMode="auto">
          <a:xfrm>
            <a:off x="3019425" y="2714625"/>
            <a:ext cx="128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Hospital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ward</a:t>
            </a:r>
          </a:p>
        </p:txBody>
      </p:sp>
      <p:sp>
        <p:nvSpPr>
          <p:cNvPr id="58" name="CasellaDiTesto 16"/>
          <p:cNvSpPr txBox="1">
            <a:spLocks noChangeArrowheads="1"/>
          </p:cNvSpPr>
          <p:nvPr/>
        </p:nvSpPr>
        <p:spPr bwMode="auto">
          <a:xfrm>
            <a:off x="2859914" y="3941782"/>
            <a:ext cx="10715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smtClean="0">
                <a:latin typeface="Calibri" pitchFamily="34" charset="0"/>
              </a:rPr>
              <a:t>Nurse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59" name="CasellaDiTesto 16"/>
          <p:cNvSpPr txBox="1">
            <a:spLocks noChangeArrowheads="1"/>
          </p:cNvSpPr>
          <p:nvPr/>
        </p:nvSpPr>
        <p:spPr bwMode="auto">
          <a:xfrm>
            <a:off x="3571882" y="4012294"/>
            <a:ext cx="10715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smtClean="0">
                <a:latin typeface="Calibri" pitchFamily="34" charset="0"/>
              </a:rPr>
              <a:t>Patient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60" name="Date Placeholder 5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444EAB4-4A8C-4E1C-B554-2FF8B8F620E5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Let’s Take a sub-sample of overall Drug Dispensation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6C1C0C95-702C-FD44-B7C1-94CB5182EFD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9" name="Rettangolo arrotondato 8"/>
          <p:cNvSpPr/>
          <p:nvPr/>
        </p:nvSpPr>
        <p:spPr>
          <a:xfrm>
            <a:off x="473442" y="1272222"/>
            <a:ext cx="8468945" cy="51034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4632" y="2010414"/>
            <a:ext cx="1783011" cy="37637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560153" y="1785198"/>
            <a:ext cx="4814693" cy="40189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581912" y="2234382"/>
            <a:ext cx="3578488" cy="29982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" name="8 Imagen" descr="e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913" y="2234382"/>
            <a:ext cx="654225" cy="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magine 16" descr="doc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279" y="3605517"/>
            <a:ext cx="608821" cy="9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CasellaDiTesto 35"/>
          <p:cNvSpPr txBox="1">
            <a:spLocks noChangeArrowheads="1"/>
          </p:cNvSpPr>
          <p:nvPr/>
        </p:nvSpPr>
        <p:spPr bwMode="auto">
          <a:xfrm>
            <a:off x="473442" y="4586857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Doctor</a:t>
            </a: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446" y="1885748"/>
            <a:ext cx="892739" cy="71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041" y="3682759"/>
            <a:ext cx="978246" cy="8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CasellaDiTesto 56"/>
          <p:cNvSpPr txBox="1">
            <a:spLocks noChangeArrowheads="1"/>
          </p:cNvSpPr>
          <p:nvPr/>
        </p:nvSpPr>
        <p:spPr bwMode="auto">
          <a:xfrm>
            <a:off x="7699768" y="4536787"/>
            <a:ext cx="1041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Drugs Stock Management</a:t>
            </a:r>
          </a:p>
        </p:txBody>
      </p:sp>
      <p:sp>
        <p:nvSpPr>
          <p:cNvPr id="22" name="CasellaDiTesto 57"/>
          <p:cNvSpPr txBox="1">
            <a:spLocks noChangeArrowheads="1"/>
          </p:cNvSpPr>
          <p:nvPr/>
        </p:nvSpPr>
        <p:spPr bwMode="auto">
          <a:xfrm>
            <a:off x="7575747" y="1454861"/>
            <a:ext cx="1041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Drugs transport</a:t>
            </a:r>
          </a:p>
        </p:txBody>
      </p:sp>
      <p:cxnSp>
        <p:nvCxnSpPr>
          <p:cNvPr id="23" name="Connettore 2 22"/>
          <p:cNvCxnSpPr>
            <a:stCxn id="19" idx="1"/>
          </p:cNvCxnSpPr>
          <p:nvPr/>
        </p:nvCxnSpPr>
        <p:spPr>
          <a:xfrm rot="10800000" flipV="1">
            <a:off x="7085014" y="2244437"/>
            <a:ext cx="560432" cy="9879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89"/>
          <p:cNvSpPr txBox="1">
            <a:spLocks noChangeArrowheads="1"/>
          </p:cNvSpPr>
          <p:nvPr/>
        </p:nvSpPr>
        <p:spPr bwMode="auto">
          <a:xfrm>
            <a:off x="4556494" y="4508818"/>
            <a:ext cx="9759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Nurse</a:t>
            </a:r>
          </a:p>
        </p:txBody>
      </p:sp>
      <p:sp>
        <p:nvSpPr>
          <p:cNvPr id="25" name="Documento multiplo 24"/>
          <p:cNvSpPr/>
          <p:nvPr/>
        </p:nvSpPr>
        <p:spPr>
          <a:xfrm>
            <a:off x="2814981" y="4222238"/>
            <a:ext cx="910881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Dispensation</a:t>
            </a:r>
          </a:p>
        </p:txBody>
      </p:sp>
      <p:cxnSp>
        <p:nvCxnSpPr>
          <p:cNvPr id="26" name="Connettore 2 25"/>
          <p:cNvCxnSpPr>
            <a:stCxn id="17" idx="1"/>
            <a:endCxn id="27" idx="3"/>
          </p:cNvCxnSpPr>
          <p:nvPr/>
        </p:nvCxnSpPr>
        <p:spPr>
          <a:xfrm rot="10800000" flipV="1">
            <a:off x="4303013" y="4063512"/>
            <a:ext cx="415267" cy="4009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 descr="armadio farma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627" y="3870352"/>
            <a:ext cx="717385" cy="11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8" name="Connettore 4 30"/>
          <p:cNvCxnSpPr>
            <a:stCxn id="33" idx="1"/>
          </p:cNvCxnSpPr>
          <p:nvPr/>
        </p:nvCxnSpPr>
        <p:spPr>
          <a:xfrm rot="10800000" flipV="1">
            <a:off x="4232277" y="3644952"/>
            <a:ext cx="2158096" cy="1203514"/>
          </a:xfrm>
          <a:prstGeom prst="bentConnector3">
            <a:avLst>
              <a:gd name="adj1" fmla="val 4051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cumento multiplo 28"/>
          <p:cNvSpPr/>
          <p:nvPr/>
        </p:nvSpPr>
        <p:spPr>
          <a:xfrm>
            <a:off x="1312229" y="4649854"/>
            <a:ext cx="845818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Prescription</a:t>
            </a:r>
          </a:p>
        </p:txBody>
      </p:sp>
      <p:sp>
        <p:nvSpPr>
          <p:cNvPr id="30" name="CasellaDiTesto 89"/>
          <p:cNvSpPr txBox="1">
            <a:spLocks noChangeArrowheads="1"/>
          </p:cNvSpPr>
          <p:nvPr/>
        </p:nvSpPr>
        <p:spPr bwMode="auto">
          <a:xfrm>
            <a:off x="6328144" y="2975293"/>
            <a:ext cx="9759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Pharmacy </a:t>
            </a:r>
          </a:p>
        </p:txBody>
      </p:sp>
      <p:cxnSp>
        <p:nvCxnSpPr>
          <p:cNvPr id="31" name="Connettore 2 30"/>
          <p:cNvCxnSpPr>
            <a:stCxn id="33" idx="3"/>
            <a:endCxn id="20" idx="1"/>
          </p:cNvCxnSpPr>
          <p:nvPr/>
        </p:nvCxnSpPr>
        <p:spPr>
          <a:xfrm>
            <a:off x="7303408" y="3644952"/>
            <a:ext cx="421633" cy="45446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19" idx="2"/>
          </p:cNvCxnSpPr>
          <p:nvPr/>
        </p:nvCxnSpPr>
        <p:spPr>
          <a:xfrm rot="16200000" flipH="1">
            <a:off x="7593665" y="3101278"/>
            <a:ext cx="1000738" cy="443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0" descr="pharmac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0373" y="3298488"/>
            <a:ext cx="913035" cy="6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" name="CasellaDiTesto 35"/>
          <p:cNvSpPr txBox="1">
            <a:spLocks noChangeArrowheads="1"/>
          </p:cNvSpPr>
          <p:nvPr/>
        </p:nvSpPr>
        <p:spPr bwMode="auto">
          <a:xfrm>
            <a:off x="934118" y="2010414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Patient</a:t>
            </a:r>
          </a:p>
        </p:txBody>
      </p:sp>
      <p:pic>
        <p:nvPicPr>
          <p:cNvPr id="35" name="48 Imagen" descr="gp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097" y="3644952"/>
            <a:ext cx="659435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6" name="Forma 67"/>
          <p:cNvCxnSpPr>
            <a:stCxn id="29" idx="3"/>
            <a:endCxn id="40" idx="1"/>
          </p:cNvCxnSpPr>
          <p:nvPr/>
        </p:nvCxnSpPr>
        <p:spPr>
          <a:xfrm flipV="1">
            <a:off x="2158047" y="2822729"/>
            <a:ext cx="1564432" cy="2082295"/>
          </a:xfrm>
          <a:prstGeom prst="bentConnector3">
            <a:avLst>
              <a:gd name="adj1" fmla="val 3517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stCxn id="35" idx="3"/>
            <a:endCxn id="29" idx="0"/>
          </p:cNvCxnSpPr>
          <p:nvPr/>
        </p:nvCxnSpPr>
        <p:spPr>
          <a:xfrm>
            <a:off x="1375532" y="4142526"/>
            <a:ext cx="417795" cy="50732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35" idx="0"/>
            <a:endCxn id="16" idx="2"/>
          </p:cNvCxnSpPr>
          <p:nvPr/>
        </p:nvCxnSpPr>
        <p:spPr>
          <a:xfrm rot="5400000" flipH="1" flipV="1">
            <a:off x="957510" y="3194437"/>
            <a:ext cx="538820" cy="362211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cumento multiplo 38"/>
          <p:cNvSpPr/>
          <p:nvPr/>
        </p:nvSpPr>
        <p:spPr>
          <a:xfrm>
            <a:off x="4386581" y="2650613"/>
            <a:ext cx="845819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Prescription</a:t>
            </a:r>
          </a:p>
        </p:txBody>
      </p:sp>
      <p:pic>
        <p:nvPicPr>
          <p:cNvPr id="40" name="8 Imagen" descr="e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479" y="2386854"/>
            <a:ext cx="654225" cy="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1" name="Connettore 4 40"/>
          <p:cNvCxnSpPr>
            <a:stCxn id="39" idx="3"/>
          </p:cNvCxnSpPr>
          <p:nvPr/>
        </p:nvCxnSpPr>
        <p:spPr>
          <a:xfrm>
            <a:off x="5232400" y="2905783"/>
            <a:ext cx="1071563" cy="46948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/>
          <p:cNvCxnSpPr/>
          <p:nvPr/>
        </p:nvCxnSpPr>
        <p:spPr>
          <a:xfrm rot="5400000">
            <a:off x="4779090" y="3326765"/>
            <a:ext cx="382749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56"/>
          <p:cNvSpPr txBox="1">
            <a:spLocks noChangeArrowheads="1"/>
          </p:cNvSpPr>
          <p:nvPr/>
        </p:nvSpPr>
        <p:spPr bwMode="auto">
          <a:xfrm>
            <a:off x="716097" y="5232651"/>
            <a:ext cx="1624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External Medical Ambulatory</a:t>
            </a:r>
          </a:p>
        </p:txBody>
      </p:sp>
      <p:sp>
        <p:nvSpPr>
          <p:cNvPr id="44" name="CasellaDiTesto 35"/>
          <p:cNvSpPr txBox="1">
            <a:spLocks noChangeArrowheads="1"/>
          </p:cNvSpPr>
          <p:nvPr/>
        </p:nvSpPr>
        <p:spPr bwMode="auto">
          <a:xfrm>
            <a:off x="3551606" y="3232468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Patient</a:t>
            </a:r>
          </a:p>
        </p:txBody>
      </p:sp>
      <p:cxnSp>
        <p:nvCxnSpPr>
          <p:cNvPr id="45" name="Forma 139"/>
          <p:cNvCxnSpPr>
            <a:stCxn id="25" idx="0"/>
          </p:cNvCxnSpPr>
          <p:nvPr/>
        </p:nvCxnSpPr>
        <p:spPr>
          <a:xfrm rot="5400000" flipH="1" flipV="1">
            <a:off x="2894852" y="3456315"/>
            <a:ext cx="1204158" cy="327689"/>
          </a:xfrm>
          <a:prstGeom prst="bentConnector3">
            <a:avLst>
              <a:gd name="adj1" fmla="val 9986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834647" y="1914878"/>
            <a:ext cx="12045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Calibri" pitchFamily="34" charset="0"/>
              </a:rPr>
              <a:t>Hospital Environment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BEB9FA4-17A3-47F3-8B85-23110F1E3211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Drug Prescription AT SERVICE LEVEL</a:t>
            </a:r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066800"/>
            <a:ext cx="3657600" cy="4876800"/>
          </a:xfrm>
        </p:spPr>
        <p:txBody>
          <a:bodyPr/>
          <a:lstStyle/>
          <a:p>
            <a:r>
              <a:rPr lang="it-IT" smtClean="0"/>
              <a:t>Three Service Layers</a:t>
            </a:r>
          </a:p>
          <a:p>
            <a:pPr lvl="1"/>
            <a:r>
              <a:rPr lang="it-IT" smtClean="0"/>
              <a:t>Multiple Outsourcing</a:t>
            </a:r>
          </a:p>
          <a:p>
            <a:pPr lvl="1"/>
            <a:r>
              <a:rPr lang="it-IT" smtClean="0"/>
              <a:t>HSR internal processes</a:t>
            </a:r>
          </a:p>
          <a:p>
            <a:pPr lvl="2"/>
            <a:r>
              <a:rPr lang="it-IT" smtClean="0"/>
              <a:t>Doctors and Nurses</a:t>
            </a:r>
          </a:p>
          <a:p>
            <a:pPr lvl="2"/>
            <a:r>
              <a:rPr lang="it-IT" smtClean="0"/>
              <a:t>Pharmacy </a:t>
            </a:r>
          </a:p>
          <a:p>
            <a:pPr lvl="1">
              <a:buNone/>
            </a:pPr>
            <a:endParaRPr lang="it-IT" smtClean="0"/>
          </a:p>
          <a:p>
            <a:pPr lvl="1"/>
            <a:r>
              <a:rPr lang="it-IT" smtClean="0"/>
              <a:t>Drug Stock Management Provider</a:t>
            </a:r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r>
              <a:rPr lang="it-IT" smtClean="0"/>
              <a:t>Drug Transporter</a:t>
            </a:r>
            <a:endParaRPr lang="it-IT" dirty="0"/>
          </a:p>
        </p:txBody>
      </p:sp>
      <p:pic>
        <p:nvPicPr>
          <p:cNvPr id="3074" name="Picture 2" descr="ProcessPackage_PersonalizedKitDelivery_2010-02-19 0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088491A-ED46-4903-8E8B-30616A4158C2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C037-CECC-4D7E-B526-007732403EF3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6C1C0C95-702C-FD44-B7C1-94CB5182EFD2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26" name="Picture 2" descr="interactions among the different domains – Healthcare 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1516699"/>
            <a:ext cx="6673756" cy="485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an healthcare business process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6C1C0C95-702C-FD44-B7C1-94CB5182EFD2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2050" name="Picture 2" descr="ProcessPackage_DrugDispensation_2010-03-12 1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0310"/>
            <a:ext cx="10072048" cy="525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90800"/>
            <a:ext cx="8991599" cy="36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>
            <a:off x="1132764" y="1516698"/>
            <a:ext cx="4585648" cy="22227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306472" y="1516698"/>
            <a:ext cx="4790364" cy="22227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200000" flipH="1">
            <a:off x="3009331" y="2326942"/>
            <a:ext cx="2033516" cy="7915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0F84777-F2C0-4A77-B0EB-9E2098125532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Security?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Governance cannot assume that everything will just work as planned!</a:t>
            </a:r>
          </a:p>
          <a:p>
            <a:pPr lvl="1"/>
            <a:r>
              <a:rPr lang="en-GB" smtClean="0"/>
              <a:t>Amount of money involved can lure employees to wrong dispensation</a:t>
            </a:r>
          </a:p>
          <a:p>
            <a:pPr lvl="1"/>
            <a:r>
              <a:rPr lang="en-GB" smtClean="0"/>
              <a:t>Cost-cutting measures may lead providers to cut corners (and save on security measures)</a:t>
            </a:r>
          </a:p>
          <a:p>
            <a:pPr lvl="1"/>
            <a:r>
              <a:rPr lang="en-GB" smtClean="0"/>
              <a:t>Audit may show lack of control </a:t>
            </a:r>
            <a:r>
              <a:rPr lang="en-GB" smtClean="0">
                <a:sym typeface="Wingdings" pitchFamily="2" charset="2"/>
              </a:rPr>
              <a:t> high risk of losing the contract</a:t>
            </a:r>
            <a:r>
              <a:rPr lang="en-GB" smtClean="0"/>
              <a:t> </a:t>
            </a:r>
          </a:p>
          <a:p>
            <a:r>
              <a:rPr lang="en-GB" smtClean="0"/>
              <a:t>Security controls are means to implement GRC</a:t>
            </a:r>
          </a:p>
          <a:p>
            <a:pPr lvl="1"/>
            <a:r>
              <a:rPr lang="en-GB" smtClean="0"/>
              <a:t>Actually control system behavior to deliver business objectives in spite of potential misbehavior</a:t>
            </a:r>
          </a:p>
          <a:p>
            <a:pPr lvl="1"/>
            <a:r>
              <a:rPr lang="en-GB" smtClean="0"/>
              <a:t>Provide evidence of assurance that the system is controlled</a:t>
            </a:r>
          </a:p>
          <a:p>
            <a:endParaRPr lang="en-GB" smtClean="0"/>
          </a:p>
          <a:p>
            <a:endParaRPr lang="en-GB" smtClean="0"/>
          </a:p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6C1C0C95-702C-FD44-B7C1-94CB5182EFD2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26F003D-3891-4E1C-AFAF-3C064160F841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smtClean="0"/>
              <a:t>Assurance</a:t>
            </a:r>
          </a:p>
          <a:p>
            <a:pPr lvl="1"/>
            <a:r>
              <a:rPr lang="en-US" smtClean="0"/>
              <a:t>a declaration tending to inspire full confidence; that which is designed to give confidence</a:t>
            </a:r>
          </a:p>
          <a:p>
            <a:r>
              <a:rPr lang="en-US" smtClean="0"/>
              <a:t>(Information) Security</a:t>
            </a:r>
          </a:p>
          <a:p>
            <a:pPr lvl="1"/>
            <a:r>
              <a:rPr lang="en-US" smtClean="0"/>
              <a:t>Methods for protecting information from  unauthorized access, use, disclosure, disruption, modification or destruction – Confidentiality, Integrity and Availability</a:t>
            </a:r>
          </a:p>
          <a:p>
            <a:pPr lvl="1"/>
            <a:r>
              <a:rPr lang="en-US" smtClean="0"/>
              <a:t>Methods to provide assurance</a:t>
            </a:r>
          </a:p>
          <a:p>
            <a:r>
              <a:rPr lang="en-GB" smtClean="0"/>
              <a:t>Trustworthy System</a:t>
            </a:r>
          </a:p>
          <a:p>
            <a:pPr lvl="1"/>
            <a:r>
              <a:rPr lang="en-GB" smtClean="0"/>
              <a:t> System for which we have some assurance that it behaves as expected</a:t>
            </a:r>
          </a:p>
          <a:p>
            <a:r>
              <a:rPr lang="en-US" smtClean="0"/>
              <a:t>Trusted System != Trustworthy System</a:t>
            </a:r>
          </a:p>
          <a:p>
            <a:pPr lvl="1"/>
            <a:r>
              <a:rPr lang="en-US" smtClean="0"/>
              <a:t>A system we believe it will behaves as expected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397908A-A36D-4D1E-8EA5-456F111C78CA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our example</a:t>
            </a:r>
            <a:endParaRPr lang="en-US" dirty="0"/>
          </a:p>
        </p:txBody>
      </p:sp>
      <p:sp>
        <p:nvSpPr>
          <p:cNvPr id="9" name="Rettangolo arrotondato 8"/>
          <p:cNvSpPr/>
          <p:nvPr/>
        </p:nvSpPr>
        <p:spPr>
          <a:xfrm>
            <a:off x="304800" y="914400"/>
            <a:ext cx="8468945" cy="51034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4632" y="2010414"/>
            <a:ext cx="1783011" cy="37637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560153" y="1785198"/>
            <a:ext cx="4814693" cy="40189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581912" y="2234382"/>
            <a:ext cx="3578488" cy="29982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" name="8 Imagen" descr="e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913" y="2234382"/>
            <a:ext cx="654225" cy="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magine 16" descr="doc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279" y="3605517"/>
            <a:ext cx="608821" cy="9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CasellaDiTesto 35"/>
          <p:cNvSpPr txBox="1">
            <a:spLocks noChangeArrowheads="1"/>
          </p:cNvSpPr>
          <p:nvPr/>
        </p:nvSpPr>
        <p:spPr bwMode="auto">
          <a:xfrm>
            <a:off x="473442" y="4586857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Doctor</a:t>
            </a: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446" y="1885748"/>
            <a:ext cx="892739" cy="71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041" y="3682759"/>
            <a:ext cx="978246" cy="8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CasellaDiTesto 56"/>
          <p:cNvSpPr txBox="1">
            <a:spLocks noChangeArrowheads="1"/>
          </p:cNvSpPr>
          <p:nvPr/>
        </p:nvSpPr>
        <p:spPr bwMode="auto">
          <a:xfrm>
            <a:off x="7699768" y="4536787"/>
            <a:ext cx="1041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Drugs Stock Management</a:t>
            </a:r>
          </a:p>
        </p:txBody>
      </p:sp>
      <p:sp>
        <p:nvSpPr>
          <p:cNvPr id="22" name="CasellaDiTesto 57"/>
          <p:cNvSpPr txBox="1">
            <a:spLocks noChangeArrowheads="1"/>
          </p:cNvSpPr>
          <p:nvPr/>
        </p:nvSpPr>
        <p:spPr bwMode="auto">
          <a:xfrm>
            <a:off x="7575747" y="1454861"/>
            <a:ext cx="1041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Drugs transport</a:t>
            </a:r>
          </a:p>
        </p:txBody>
      </p:sp>
      <p:cxnSp>
        <p:nvCxnSpPr>
          <p:cNvPr id="23" name="Connettore 2 22"/>
          <p:cNvCxnSpPr>
            <a:stCxn id="19" idx="1"/>
          </p:cNvCxnSpPr>
          <p:nvPr/>
        </p:nvCxnSpPr>
        <p:spPr>
          <a:xfrm rot="10800000" flipV="1">
            <a:off x="7085014" y="2244437"/>
            <a:ext cx="560432" cy="9879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89"/>
          <p:cNvSpPr txBox="1">
            <a:spLocks noChangeArrowheads="1"/>
          </p:cNvSpPr>
          <p:nvPr/>
        </p:nvSpPr>
        <p:spPr bwMode="auto">
          <a:xfrm>
            <a:off x="4556494" y="4508818"/>
            <a:ext cx="9759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Nurse</a:t>
            </a:r>
          </a:p>
        </p:txBody>
      </p:sp>
      <p:sp>
        <p:nvSpPr>
          <p:cNvPr id="25" name="Documento multiplo 24"/>
          <p:cNvSpPr/>
          <p:nvPr/>
        </p:nvSpPr>
        <p:spPr>
          <a:xfrm>
            <a:off x="2814981" y="4222238"/>
            <a:ext cx="910881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Dispensation</a:t>
            </a:r>
          </a:p>
        </p:txBody>
      </p:sp>
      <p:cxnSp>
        <p:nvCxnSpPr>
          <p:cNvPr id="26" name="Connettore 2 25"/>
          <p:cNvCxnSpPr>
            <a:stCxn id="17" idx="1"/>
            <a:endCxn id="27" idx="3"/>
          </p:cNvCxnSpPr>
          <p:nvPr/>
        </p:nvCxnSpPr>
        <p:spPr>
          <a:xfrm rot="10800000" flipV="1">
            <a:off x="4303013" y="4063512"/>
            <a:ext cx="415267" cy="4009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 descr="armadio farma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627" y="3870352"/>
            <a:ext cx="717385" cy="11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8" name="Connettore 4 30"/>
          <p:cNvCxnSpPr>
            <a:stCxn id="33" idx="1"/>
          </p:cNvCxnSpPr>
          <p:nvPr/>
        </p:nvCxnSpPr>
        <p:spPr>
          <a:xfrm rot="10800000" flipV="1">
            <a:off x="4232277" y="3644952"/>
            <a:ext cx="2158096" cy="1203514"/>
          </a:xfrm>
          <a:prstGeom prst="bentConnector3">
            <a:avLst>
              <a:gd name="adj1" fmla="val 4051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cumento multiplo 28"/>
          <p:cNvSpPr/>
          <p:nvPr/>
        </p:nvSpPr>
        <p:spPr>
          <a:xfrm>
            <a:off x="1312229" y="4649854"/>
            <a:ext cx="845818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Prescription</a:t>
            </a:r>
          </a:p>
        </p:txBody>
      </p:sp>
      <p:sp>
        <p:nvSpPr>
          <p:cNvPr id="30" name="CasellaDiTesto 89"/>
          <p:cNvSpPr txBox="1">
            <a:spLocks noChangeArrowheads="1"/>
          </p:cNvSpPr>
          <p:nvPr/>
        </p:nvSpPr>
        <p:spPr bwMode="auto">
          <a:xfrm>
            <a:off x="6328144" y="2975293"/>
            <a:ext cx="9759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Pharmacy </a:t>
            </a:r>
          </a:p>
        </p:txBody>
      </p:sp>
      <p:cxnSp>
        <p:nvCxnSpPr>
          <p:cNvPr id="31" name="Connettore 2 30"/>
          <p:cNvCxnSpPr>
            <a:stCxn id="33" idx="3"/>
            <a:endCxn id="20" idx="1"/>
          </p:cNvCxnSpPr>
          <p:nvPr/>
        </p:nvCxnSpPr>
        <p:spPr>
          <a:xfrm>
            <a:off x="7303408" y="3644952"/>
            <a:ext cx="421633" cy="45446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19" idx="2"/>
          </p:cNvCxnSpPr>
          <p:nvPr/>
        </p:nvCxnSpPr>
        <p:spPr>
          <a:xfrm rot="16200000" flipH="1">
            <a:off x="7593665" y="3101278"/>
            <a:ext cx="1000738" cy="443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0" descr="pharmac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0373" y="3298488"/>
            <a:ext cx="913035" cy="6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" name="CasellaDiTesto 35"/>
          <p:cNvSpPr txBox="1">
            <a:spLocks noChangeArrowheads="1"/>
          </p:cNvSpPr>
          <p:nvPr/>
        </p:nvSpPr>
        <p:spPr bwMode="auto">
          <a:xfrm>
            <a:off x="934118" y="2010414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Patient</a:t>
            </a:r>
          </a:p>
        </p:txBody>
      </p:sp>
      <p:pic>
        <p:nvPicPr>
          <p:cNvPr id="35" name="48 Imagen" descr="gp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097" y="3644952"/>
            <a:ext cx="659435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6" name="Forma 67"/>
          <p:cNvCxnSpPr>
            <a:stCxn id="29" idx="3"/>
            <a:endCxn id="40" idx="1"/>
          </p:cNvCxnSpPr>
          <p:nvPr/>
        </p:nvCxnSpPr>
        <p:spPr>
          <a:xfrm flipV="1">
            <a:off x="2158047" y="2822729"/>
            <a:ext cx="1564432" cy="2082295"/>
          </a:xfrm>
          <a:prstGeom prst="bentConnector3">
            <a:avLst>
              <a:gd name="adj1" fmla="val 3517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stCxn id="35" idx="3"/>
            <a:endCxn id="29" idx="0"/>
          </p:cNvCxnSpPr>
          <p:nvPr/>
        </p:nvCxnSpPr>
        <p:spPr>
          <a:xfrm>
            <a:off x="1375532" y="4142526"/>
            <a:ext cx="417795" cy="50732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35" idx="0"/>
            <a:endCxn id="16" idx="2"/>
          </p:cNvCxnSpPr>
          <p:nvPr/>
        </p:nvCxnSpPr>
        <p:spPr>
          <a:xfrm rot="5400000" flipH="1" flipV="1">
            <a:off x="957510" y="3194437"/>
            <a:ext cx="538820" cy="362211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cumento multiplo 38"/>
          <p:cNvSpPr/>
          <p:nvPr/>
        </p:nvSpPr>
        <p:spPr>
          <a:xfrm>
            <a:off x="4386581" y="2650613"/>
            <a:ext cx="845819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Prescription</a:t>
            </a:r>
          </a:p>
        </p:txBody>
      </p:sp>
      <p:pic>
        <p:nvPicPr>
          <p:cNvPr id="40" name="8 Imagen" descr="e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479" y="2386854"/>
            <a:ext cx="654225" cy="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1" name="Connettore 4 40"/>
          <p:cNvCxnSpPr>
            <a:stCxn id="39" idx="3"/>
          </p:cNvCxnSpPr>
          <p:nvPr/>
        </p:nvCxnSpPr>
        <p:spPr>
          <a:xfrm>
            <a:off x="5232400" y="2905783"/>
            <a:ext cx="1071563" cy="46948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/>
          <p:cNvCxnSpPr/>
          <p:nvPr/>
        </p:nvCxnSpPr>
        <p:spPr>
          <a:xfrm rot="5400000">
            <a:off x="4779090" y="3326765"/>
            <a:ext cx="382749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56"/>
          <p:cNvSpPr txBox="1">
            <a:spLocks noChangeArrowheads="1"/>
          </p:cNvSpPr>
          <p:nvPr/>
        </p:nvSpPr>
        <p:spPr bwMode="auto">
          <a:xfrm>
            <a:off x="716097" y="5232651"/>
            <a:ext cx="1624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External Medical Ambulatory</a:t>
            </a:r>
          </a:p>
        </p:txBody>
      </p:sp>
      <p:sp>
        <p:nvSpPr>
          <p:cNvPr id="44" name="CasellaDiTesto 35"/>
          <p:cNvSpPr txBox="1">
            <a:spLocks noChangeArrowheads="1"/>
          </p:cNvSpPr>
          <p:nvPr/>
        </p:nvSpPr>
        <p:spPr bwMode="auto">
          <a:xfrm>
            <a:off x="3551606" y="3232468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Patient</a:t>
            </a:r>
          </a:p>
        </p:txBody>
      </p:sp>
      <p:cxnSp>
        <p:nvCxnSpPr>
          <p:cNvPr id="45" name="Forma 139"/>
          <p:cNvCxnSpPr>
            <a:stCxn id="25" idx="0"/>
          </p:cNvCxnSpPr>
          <p:nvPr/>
        </p:nvCxnSpPr>
        <p:spPr>
          <a:xfrm rot="5400000" flipH="1" flipV="1">
            <a:off x="2894852" y="3456315"/>
            <a:ext cx="1204158" cy="327689"/>
          </a:xfrm>
          <a:prstGeom prst="bentConnector3">
            <a:avLst>
              <a:gd name="adj1" fmla="val 9986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834647" y="1914878"/>
            <a:ext cx="12045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Calibri" pitchFamily="34" charset="0"/>
              </a:rPr>
              <a:t>Hospital Environment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2903C59-68E2-4D38-AE98-CE8B5ACF0EE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Security Issues…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65E-D53A-4143-B19D-DF0B677A912C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6C1C0C95-702C-FD44-B7C1-94CB5182EFD2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Questions for the Drug Dispensation Process</a:t>
            </a:r>
          </a:p>
          <a:p>
            <a:pPr lvl="1"/>
            <a:r>
              <a:rPr lang="it-IT" dirty="0" smtClean="0"/>
              <a:t>How </a:t>
            </a:r>
            <a:r>
              <a:rPr lang="en-GB" dirty="0" smtClean="0"/>
              <a:t>to protect the patient’s data and to be compliant with regulatory requirements although the presence of the EMA?</a:t>
            </a:r>
          </a:p>
          <a:p>
            <a:pPr lvl="1"/>
            <a:r>
              <a:rPr lang="en-GB" dirty="0" smtClean="0"/>
              <a:t>How to protect the privacy of the patient although there is a provider furnishing the drugs based on the prescription sheets?</a:t>
            </a:r>
          </a:p>
          <a:p>
            <a:pPr lvl="1"/>
            <a:r>
              <a:rPr lang="en-GB" dirty="0" smtClean="0"/>
              <a:t>How to ensure that the prescriptions coming from the EMA are not fakes?</a:t>
            </a:r>
          </a:p>
          <a:p>
            <a:pPr lvl="1"/>
            <a:r>
              <a:rPr lang="en-GB" dirty="0" smtClean="0"/>
              <a:t>Etc.</a:t>
            </a:r>
          </a:p>
          <a:p>
            <a:r>
              <a:rPr lang="en-GB" dirty="0" smtClean="0"/>
              <a:t>At the end of the day</a:t>
            </a:r>
          </a:p>
          <a:p>
            <a:pPr lvl="1"/>
            <a:r>
              <a:rPr lang="en-GB" dirty="0" smtClean="0"/>
              <a:t>Which actors or subsystems we should just trust?</a:t>
            </a:r>
          </a:p>
          <a:p>
            <a:pPr lvl="1"/>
            <a:r>
              <a:rPr lang="en-GB" dirty="0" smtClean="0"/>
              <a:t>Which </a:t>
            </a:r>
            <a:r>
              <a:rPr lang="en-GB" dirty="0" err="1" smtClean="0"/>
              <a:t>subprocesses</a:t>
            </a:r>
            <a:r>
              <a:rPr lang="en-GB" dirty="0" smtClean="0"/>
              <a:t> should be subject of security controls?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PLAN of Tutorial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Presentation</a:t>
            </a:r>
          </a:p>
          <a:p>
            <a:pPr lvl="1"/>
            <a:r>
              <a:rPr lang="it-IT" dirty="0" smtClean="0"/>
              <a:t>Where actually Trento is and Who am I?</a:t>
            </a:r>
          </a:p>
          <a:p>
            <a:r>
              <a:rPr lang="it-IT" dirty="0" smtClean="0"/>
              <a:t>Motivation and Introduction (Monday)</a:t>
            </a:r>
          </a:p>
          <a:p>
            <a:pPr lvl="1"/>
            <a:r>
              <a:rPr lang="it-IT" dirty="0" smtClean="0"/>
              <a:t>What GRC really is and why it matters</a:t>
            </a:r>
          </a:p>
          <a:p>
            <a:pPr lvl="1"/>
            <a:r>
              <a:rPr lang="it-IT" dirty="0" smtClean="0"/>
              <a:t>Security issues and target</a:t>
            </a:r>
          </a:p>
          <a:p>
            <a:r>
              <a:rPr lang="it-IT" dirty="0" smtClean="0"/>
              <a:t>A GRC Methodology for managing security in services (Monday)</a:t>
            </a:r>
          </a:p>
          <a:p>
            <a:pPr lvl="1"/>
            <a:r>
              <a:rPr lang="it-IT" dirty="0" smtClean="0"/>
              <a:t>The Deming Cycle: Plan, Do, Check, Act phases</a:t>
            </a:r>
          </a:p>
          <a:p>
            <a:r>
              <a:rPr lang="it-IT" dirty="0" smtClean="0"/>
              <a:t>Security Modelling for the “Plan” (design) phase (Tuesday)</a:t>
            </a:r>
          </a:p>
          <a:p>
            <a:pPr lvl="1"/>
            <a:r>
              <a:rPr lang="it-IT" dirty="0" smtClean="0"/>
              <a:t>Socio-technical security modelling</a:t>
            </a:r>
          </a:p>
          <a:p>
            <a:r>
              <a:rPr lang="it-IT" dirty="0" smtClean="0"/>
              <a:t>How do you know it works?</a:t>
            </a:r>
          </a:p>
          <a:p>
            <a:pPr lvl="1"/>
            <a:r>
              <a:rPr lang="it-IT" dirty="0" smtClean="0"/>
              <a:t>Suppose after this tutorial you decided this the PhD thesis you always wanted to do, how would you validate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4E4268C-6DCC-4F94-9CF5-93B5E13D2C42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Our Global Objectives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GRC Perspective</a:t>
            </a:r>
          </a:p>
          <a:p>
            <a:pPr lvl="1"/>
            <a:r>
              <a:rPr lang="it-IT" dirty="0" smtClean="0"/>
              <a:t>Achieve business objectives</a:t>
            </a:r>
          </a:p>
          <a:p>
            <a:pPr lvl="1"/>
            <a:r>
              <a:rPr lang="it-IT" dirty="0" smtClean="0"/>
              <a:t>Manage risk</a:t>
            </a:r>
          </a:p>
          <a:p>
            <a:pPr lvl="1"/>
            <a:r>
              <a:rPr lang="it-IT" dirty="0" smtClean="0"/>
              <a:t>Show evidence of compliance</a:t>
            </a:r>
          </a:p>
          <a:p>
            <a:r>
              <a:rPr lang="it-IT" dirty="0" smtClean="0"/>
              <a:t>We must achieve it for </a:t>
            </a:r>
            <a:r>
              <a:rPr lang="it-IT" u="sng" dirty="0" smtClean="0"/>
              <a:t>Socio</a:t>
            </a:r>
            <a:r>
              <a:rPr lang="it-IT" dirty="0" smtClean="0"/>
              <a:t>-Technical Systems </a:t>
            </a:r>
          </a:p>
          <a:p>
            <a:pPr lvl="1"/>
            <a:r>
              <a:rPr lang="it-IT" dirty="0" smtClean="0"/>
              <a:t>humans or organizations play a key role for overall achievement of objectives of stakeholders, not just as “users” of a system to be</a:t>
            </a:r>
          </a:p>
          <a:p>
            <a:r>
              <a:rPr lang="it-IT" dirty="0" smtClean="0"/>
              <a:t>Security Perspective: the security controls</a:t>
            </a:r>
          </a:p>
          <a:p>
            <a:pPr lvl="1"/>
            <a:r>
              <a:rPr lang="it-IT" dirty="0" smtClean="0"/>
              <a:t>Define the </a:t>
            </a:r>
            <a:r>
              <a:rPr lang="it-IT" b="1" dirty="0" smtClean="0"/>
              <a:t>Trusted Organizational Base</a:t>
            </a:r>
          </a:p>
          <a:p>
            <a:pPr lvl="2"/>
            <a:r>
              <a:rPr lang="it-IT" dirty="0" smtClean="0"/>
              <a:t>Not just the Trusted Computing Base</a:t>
            </a:r>
          </a:p>
          <a:p>
            <a:pPr lvl="1"/>
            <a:r>
              <a:rPr lang="it-IT" dirty="0" smtClean="0"/>
              <a:t>Maximize the trustworthy part </a:t>
            </a:r>
          </a:p>
          <a:p>
            <a:pPr lvl="1"/>
            <a:r>
              <a:rPr lang="it-IT" dirty="0" smtClean="0"/>
              <a:t>Minimize the trusted 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7951D2E-E159-448D-99FC-4D53F1DC1B83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 exercise in GRC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Mother, Father and Child</a:t>
            </a:r>
            <a:endParaRPr lang="en-US" dirty="0" smtClean="0"/>
          </a:p>
          <a:p>
            <a:pPr lvl="1"/>
            <a:r>
              <a:rPr lang="en-US" dirty="0" smtClean="0"/>
              <a:t>You are a mother</a:t>
            </a:r>
          </a:p>
          <a:p>
            <a:pPr lvl="1"/>
            <a:r>
              <a:rPr lang="en-US" dirty="0" smtClean="0"/>
              <a:t>Your asset is your child</a:t>
            </a:r>
          </a:p>
          <a:p>
            <a:pPr lvl="1"/>
            <a:r>
              <a:rPr lang="en-US" dirty="0" smtClean="0"/>
              <a:t>You can use the father to provide some services</a:t>
            </a:r>
          </a:p>
          <a:p>
            <a:pPr lvl="1"/>
            <a:r>
              <a:rPr lang="en-US" dirty="0" smtClean="0"/>
              <a:t>You have to balance security and cost</a:t>
            </a:r>
          </a:p>
          <a:p>
            <a:r>
              <a:rPr lang="en-US" dirty="0" smtClean="0"/>
              <a:t>Only one thing is possible for you</a:t>
            </a:r>
          </a:p>
          <a:p>
            <a:pPr lvl="1"/>
            <a:r>
              <a:rPr lang="en-US" dirty="0" smtClean="0"/>
              <a:t>Bring the child to school</a:t>
            </a:r>
          </a:p>
          <a:p>
            <a:pPr lvl="1"/>
            <a:r>
              <a:rPr lang="en-US" dirty="0" smtClean="0"/>
              <a:t>Collect the child from school</a:t>
            </a:r>
          </a:p>
          <a:p>
            <a:r>
              <a:rPr lang="en-US" dirty="0" smtClean="0"/>
              <a:t>What is safer for a child?</a:t>
            </a:r>
          </a:p>
          <a:p>
            <a:pPr lvl="1"/>
            <a:r>
              <a:rPr lang="en-US" dirty="0" smtClean="0"/>
              <a:t>Go back home from school alone?</a:t>
            </a:r>
          </a:p>
          <a:p>
            <a:pPr lvl="1"/>
            <a:r>
              <a:rPr lang="en-US" dirty="0" smtClean="0"/>
              <a:t>Go back with the father?</a:t>
            </a:r>
          </a:p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73C2ADE-76BC-4007-B9FF-737FEF5E2FB5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Mother, Father, and CHILD 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Going alone... </a:t>
            </a:r>
          </a:p>
          <a:p>
            <a:pPr lvl="1"/>
            <a:r>
              <a:rPr lang="en-US" dirty="0" smtClean="0"/>
              <a:t>upon instructions on security measures</a:t>
            </a:r>
          </a:p>
          <a:p>
            <a:pPr lvl="2"/>
            <a:r>
              <a:rPr lang="en-US" dirty="0" smtClean="0"/>
              <a:t>the child would not accept lift from unknown people (secure authentication)</a:t>
            </a:r>
          </a:p>
          <a:p>
            <a:pPr lvl="2"/>
            <a:r>
              <a:rPr lang="en-US" dirty="0" smtClean="0"/>
              <a:t>He would scream if forced (security countermeasure)</a:t>
            </a:r>
          </a:p>
          <a:p>
            <a:pPr lvl="2"/>
            <a:r>
              <a:rPr lang="en-US" dirty="0" smtClean="0"/>
              <a:t>If he doesn’t show up at planned time mother will react (security monitoring)</a:t>
            </a:r>
          </a:p>
          <a:p>
            <a:pPr lvl="1"/>
            <a:r>
              <a:rPr lang="en-US" dirty="0" smtClean="0"/>
              <a:t>Trust assumption: on screaming passers-by will react and take action</a:t>
            </a:r>
          </a:p>
          <a:p>
            <a:r>
              <a:rPr lang="en-US" dirty="0" smtClean="0"/>
              <a:t>Trustworthy but very costly</a:t>
            </a:r>
          </a:p>
          <a:p>
            <a:pPr lvl="1"/>
            <a:r>
              <a:rPr lang="en-US" dirty="0" smtClean="0"/>
              <a:t>Persistent training of “user” (i.e. child)</a:t>
            </a:r>
          </a:p>
          <a:p>
            <a:pPr lvl="2"/>
            <a:r>
              <a:rPr lang="en-US" dirty="0" smtClean="0"/>
              <a:t>Do not take lift for people you don’t know</a:t>
            </a:r>
          </a:p>
          <a:p>
            <a:pPr lvl="1"/>
            <a:r>
              <a:rPr lang="en-US" dirty="0" smtClean="0"/>
              <a:t>Resistance to social engineering attacks must be </a:t>
            </a:r>
            <a:r>
              <a:rPr lang="en-US" dirty="0" err="1" smtClean="0"/>
              <a:t>trainined</a:t>
            </a:r>
            <a:endParaRPr lang="en-US" dirty="0" smtClean="0"/>
          </a:p>
          <a:p>
            <a:pPr lvl="2"/>
            <a:r>
              <a:rPr lang="en-US" dirty="0" smtClean="0"/>
              <a:t>It doesn’t matter it was just a nice old man</a:t>
            </a:r>
          </a:p>
          <a:p>
            <a:pPr lvl="1"/>
            <a:r>
              <a:rPr lang="en-US" dirty="0" smtClean="0"/>
              <a:t>100% alert monitoring by mother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7402C1F-9F34-4038-8051-54F120E32BFF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Mother, Father and Child III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26450" cy="4643454"/>
          </a:xfrm>
        </p:spPr>
        <p:txBody>
          <a:bodyPr>
            <a:normAutofit/>
          </a:bodyPr>
          <a:lstStyle/>
          <a:p>
            <a:r>
              <a:rPr lang="it-IT" dirty="0" smtClean="0"/>
              <a:t>The father solution is dirty cheap</a:t>
            </a:r>
          </a:p>
          <a:p>
            <a:pPr lvl="1"/>
            <a:r>
              <a:rPr lang="it-IT" dirty="0" smtClean="0"/>
              <a:t>Can be quickly authenticated by the child</a:t>
            </a:r>
          </a:p>
          <a:p>
            <a:pPr lvl="1"/>
            <a:r>
              <a:rPr lang="it-IT" dirty="0" smtClean="0"/>
              <a:t>No training of any kind</a:t>
            </a:r>
          </a:p>
          <a:p>
            <a:pPr lvl="1"/>
            <a:r>
              <a:rPr lang="it-IT" dirty="0" smtClean="0"/>
              <a:t>No measure against social engineering</a:t>
            </a:r>
          </a:p>
          <a:p>
            <a:pPr lvl="1"/>
            <a:r>
              <a:rPr lang="it-IT" dirty="0" smtClean="0"/>
              <a:t>No monitoring </a:t>
            </a:r>
          </a:p>
          <a:p>
            <a:r>
              <a:rPr lang="it-IT" dirty="0" smtClean="0"/>
              <a:t>The father is trusted by the mother...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E62AA52-AB45-4D87-8FE7-3C0B82C0382B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Mother, Father and Child IV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26450" cy="4643454"/>
          </a:xfrm>
        </p:spPr>
        <p:txBody>
          <a:bodyPr>
            <a:normAutofit/>
          </a:bodyPr>
          <a:lstStyle/>
          <a:p>
            <a:r>
              <a:rPr lang="it-IT" dirty="0" smtClean="0"/>
              <a:t>Going alone is trusthworty and expensive</a:t>
            </a:r>
          </a:p>
          <a:p>
            <a:pPr lvl="1"/>
            <a:r>
              <a:rPr lang="it-IT" dirty="0" smtClean="0"/>
              <a:t>Lots of additional security measures</a:t>
            </a:r>
          </a:p>
          <a:p>
            <a:r>
              <a:rPr lang="it-IT" dirty="0" smtClean="0"/>
              <a:t>Father picks you is trusted and cheap</a:t>
            </a:r>
          </a:p>
          <a:p>
            <a:pPr lvl="1"/>
            <a:r>
              <a:rPr lang="it-IT" dirty="0" smtClean="0"/>
              <a:t>No security measure</a:t>
            </a:r>
          </a:p>
          <a:p>
            <a:r>
              <a:rPr lang="it-IT" dirty="0" smtClean="0"/>
              <a:t>The father is trusted by the mother...</a:t>
            </a:r>
          </a:p>
          <a:p>
            <a:pPr lvl="1"/>
            <a:r>
              <a:rPr lang="it-IT" dirty="0" smtClean="0"/>
              <a:t>But almost all child kidnapping, beating, and killing are done by fathers or close members of the family</a:t>
            </a:r>
          </a:p>
          <a:p>
            <a:pPr lvl="1"/>
            <a:r>
              <a:rPr lang="it-IT" dirty="0" smtClean="0"/>
              <a:t>Only few (&lt;5%) done by “maniacs” unknown to the child (UN Data)</a:t>
            </a:r>
          </a:p>
          <a:p>
            <a:r>
              <a:rPr lang="it-IT" dirty="0" smtClean="0"/>
              <a:t>A Trusted Component is not something that is secure. It is something against which we plan no defence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E62AA52-AB45-4D87-8FE7-3C0B82C0382B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to HSR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We need to decide whether a component is</a:t>
            </a:r>
          </a:p>
          <a:p>
            <a:pPr lvl="1"/>
            <a:r>
              <a:rPr lang="it-IT" dirty="0" smtClean="0"/>
              <a:t>Trustworthy (we have the security controls to prove it)</a:t>
            </a:r>
          </a:p>
          <a:p>
            <a:pPr lvl="1"/>
            <a:r>
              <a:rPr lang="it-IT" dirty="0" smtClean="0"/>
              <a:t>Trusted (we believe s/he/it will deliver even without controls)</a:t>
            </a:r>
          </a:p>
          <a:p>
            <a:r>
              <a:rPr lang="it-IT" dirty="0" smtClean="0"/>
              <a:t>Trustworthiness/Trusted features can be specific to a particular business object)</a:t>
            </a:r>
          </a:p>
          <a:p>
            <a:pPr lvl="1"/>
            <a:r>
              <a:rPr lang="it-IT" dirty="0" smtClean="0"/>
              <a:t>The patient is trusted for “bring a prescription” to the pharmacy</a:t>
            </a:r>
          </a:p>
          <a:p>
            <a:pPr lvl="2"/>
            <a:r>
              <a:rPr lang="it-IT" dirty="0" smtClean="0"/>
              <a:t>His primary interest is to get the drug! </a:t>
            </a:r>
          </a:p>
          <a:p>
            <a:pPr lvl="1"/>
            <a:r>
              <a:rPr lang="it-IT" dirty="0" smtClean="0"/>
              <a:t>The patient is not trustworthy for “bring the original prescription” to the pharmacy</a:t>
            </a:r>
          </a:p>
          <a:p>
            <a:pPr lvl="2"/>
            <a:r>
              <a:rPr lang="it-IT" dirty="0" smtClean="0"/>
              <a:t>File-F drugs are very very expensive. Change the number of boxes and you can make pots of money by taking drugs on welfare and re-selling them.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 General GRC Methodology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Fabio Massacci</a:t>
            </a:r>
          </a:p>
          <a:p>
            <a:r>
              <a:rPr lang="it-IT" dirty="0" smtClean="0"/>
              <a:t>Yudistira Asnar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Fabio Massacci</a:t>
            </a:r>
          </a:p>
          <a:p>
            <a:r>
              <a:rPr lang="it-IT" dirty="0" smtClean="0"/>
              <a:t>FOSAD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3786188"/>
            <a:ext cx="7953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GRC Methodology</a:t>
            </a:r>
            <a:endParaRPr lang="en-GB" dirty="0"/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Methodological support  to define the compliance policies: monitoring, assessment, and enforcement framework </a:t>
            </a:r>
          </a:p>
          <a:p>
            <a:r>
              <a:rPr lang="en-GB" dirty="0" smtClean="0"/>
              <a:t>Based on the Deming Cycle with emphasizing on three pillars</a:t>
            </a:r>
          </a:p>
          <a:p>
            <a:pPr lvl="1"/>
            <a:r>
              <a:rPr lang="en-GB" dirty="0" smtClean="0"/>
              <a:t>Controls</a:t>
            </a:r>
          </a:p>
          <a:p>
            <a:pPr lvl="1"/>
            <a:r>
              <a:rPr lang="en-GB" dirty="0" smtClean="0"/>
              <a:t>Risks</a:t>
            </a:r>
          </a:p>
          <a:p>
            <a:pPr lvl="1"/>
            <a:r>
              <a:rPr lang="en-GB" dirty="0" smtClean="0"/>
              <a:t>Indicators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ED82D-18A7-0C4A-B8D7-B81F75E6809E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 rot="-2762150">
            <a:off x="4697312" y="4945391"/>
            <a:ext cx="1286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Control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4" y="3786188"/>
            <a:ext cx="7953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4" y="3786188"/>
            <a:ext cx="7953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3"/>
          <p:cNvSpPr txBox="1">
            <a:spLocks noChangeArrowheads="1"/>
          </p:cNvSpPr>
          <p:nvPr/>
        </p:nvSpPr>
        <p:spPr bwMode="auto">
          <a:xfrm rot="-2762150">
            <a:off x="6302364" y="4946184"/>
            <a:ext cx="790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Risk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 rot="-2762150">
            <a:off x="7082275" y="4873953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Indicator</a:t>
            </a:r>
          </a:p>
        </p:txBody>
      </p:sp>
      <p:pic>
        <p:nvPicPr>
          <p:cNvPr id="11275" name="Picture 4" descr="File:PDCA Cycle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76400"/>
            <a:ext cx="442912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4357689" y="5695072"/>
            <a:ext cx="4357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/>
              <a:t>PDCA cycle </a:t>
            </a:r>
            <a:r>
              <a:rPr lang="en-GB" sz="1200" dirty="0" smtClean="0"/>
              <a:t>–</a:t>
            </a:r>
            <a:r>
              <a:rPr lang="en-GB" sz="1200" dirty="0" err="1" smtClean="0"/>
              <a:t>Karn</a:t>
            </a:r>
            <a:r>
              <a:rPr lang="en-GB" sz="1200" dirty="0" smtClean="0"/>
              <a:t> </a:t>
            </a:r>
            <a:r>
              <a:rPr lang="en-GB" sz="1200" dirty="0"/>
              <a:t>G. </a:t>
            </a:r>
            <a:r>
              <a:rPr lang="en-GB" sz="1200" dirty="0" err="1"/>
              <a:t>Bulsuk</a:t>
            </a:r>
            <a:r>
              <a:rPr lang="en-GB" sz="1200" dirty="0"/>
              <a:t> (taken from WIKIPEDIA)</a:t>
            </a:r>
          </a:p>
        </p:txBody>
      </p:sp>
      <p:sp>
        <p:nvSpPr>
          <p:cNvPr id="11277" name="Rectangle 2"/>
          <p:cNvSpPr>
            <a:spLocks noChangeArrowheads="1"/>
          </p:cNvSpPr>
          <p:nvPr/>
        </p:nvSpPr>
        <p:spPr bwMode="auto">
          <a:xfrm>
            <a:off x="4479668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278" name="Rectangle 4"/>
          <p:cNvSpPr>
            <a:spLocks noChangeArrowheads="1"/>
          </p:cNvSpPr>
          <p:nvPr/>
        </p:nvSpPr>
        <p:spPr bwMode="auto">
          <a:xfrm>
            <a:off x="4479668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279" name="Rectangle 6"/>
          <p:cNvSpPr>
            <a:spLocks noChangeArrowheads="1"/>
          </p:cNvSpPr>
          <p:nvPr/>
        </p:nvSpPr>
        <p:spPr bwMode="auto">
          <a:xfrm>
            <a:off x="4479668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1280" name="Rectangle 8"/>
          <p:cNvSpPr>
            <a:spLocks noChangeArrowheads="1"/>
          </p:cNvSpPr>
          <p:nvPr/>
        </p:nvSpPr>
        <p:spPr bwMode="auto">
          <a:xfrm>
            <a:off x="4479668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57721BF-704F-44FE-81A3-D105C3125CB5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Basic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Target System</a:t>
            </a:r>
          </a:p>
          <a:p>
            <a:pPr lvl="1"/>
            <a:r>
              <a:rPr lang="en-US" sz="2000" dirty="0" smtClean="0"/>
              <a:t>System subjected to GRC controls</a:t>
            </a:r>
            <a:endParaRPr lang="en-GB" sz="2000" dirty="0" smtClean="0"/>
          </a:p>
          <a:p>
            <a:r>
              <a:rPr lang="en-GB" sz="2400" dirty="0" smtClean="0"/>
              <a:t>Business Objective</a:t>
            </a:r>
          </a:p>
          <a:p>
            <a:pPr lvl="1"/>
            <a:r>
              <a:rPr lang="en-GB" sz="2000" dirty="0" smtClean="0"/>
              <a:t>state-of-affair that an organization intend to achieve</a:t>
            </a:r>
          </a:p>
          <a:p>
            <a:pPr lvl="2"/>
            <a:r>
              <a:rPr lang="en-US" sz="2000" dirty="0" smtClean="0"/>
              <a:t>Hospital intends to have most outpatients’ drugs reimbursed and provide correct drugs to the correct patients</a:t>
            </a:r>
          </a:p>
          <a:p>
            <a:pPr lvl="2"/>
            <a:r>
              <a:rPr lang="en-US" sz="2000" dirty="0" smtClean="0"/>
              <a:t>BO is realized by means of the execution of business process</a:t>
            </a:r>
            <a:endParaRPr lang="en-GB" sz="2000" dirty="0" smtClean="0"/>
          </a:p>
          <a:p>
            <a:r>
              <a:rPr lang="en-GB" sz="2400" dirty="0" smtClean="0"/>
              <a:t>Business Process</a:t>
            </a:r>
          </a:p>
          <a:p>
            <a:pPr lvl="1"/>
            <a:r>
              <a:rPr lang="en-GB" sz="2000" dirty="0" smtClean="0"/>
              <a:t>a series of activities to realize an organization’s business objective</a:t>
            </a:r>
          </a:p>
          <a:p>
            <a:r>
              <a:rPr lang="en-GB" sz="2400" dirty="0" smtClean="0"/>
              <a:t>Compliance Requirement from a regulatory body</a:t>
            </a:r>
          </a:p>
          <a:p>
            <a:pPr lvl="2"/>
            <a:r>
              <a:rPr lang="en-US" sz="2000" dirty="0" smtClean="0"/>
              <a:t>Italian Legislative Decree No. 196 - ensures that personal data are processed by respecting data subjects’ rights particularly with regard to confidentiality and the right to personal data protection</a:t>
            </a:r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F7FED82D-18A7-0C4A-B8D7-B81F75E6809E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ECE43B1-9A1A-424C-BD34-2EAE33A7081A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Concepts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Risk – Uncertainty that affects negatively to the business</a:t>
            </a:r>
          </a:p>
          <a:p>
            <a:pPr lvl="1"/>
            <a:r>
              <a:rPr lang="en-GB" dirty="0" smtClean="0"/>
              <a:t>Identity theft</a:t>
            </a:r>
          </a:p>
          <a:p>
            <a:r>
              <a:rPr lang="en-GB" dirty="0" smtClean="0"/>
              <a:t>Control Objective – statement to protect the quality-attribute of business (i.e., because of risks or required by regulatory requirements)</a:t>
            </a:r>
          </a:p>
          <a:p>
            <a:pPr lvl="1"/>
            <a:r>
              <a:rPr lang="en-US" dirty="0" smtClean="0"/>
              <a:t>Hide personal information from the reimbursement report</a:t>
            </a:r>
            <a:endParaRPr lang="en-GB" dirty="0" smtClean="0"/>
          </a:p>
          <a:p>
            <a:r>
              <a:rPr lang="en-GB" dirty="0" smtClean="0"/>
              <a:t>Control Process – a process description to achieve the control objective</a:t>
            </a:r>
          </a:p>
          <a:p>
            <a:pPr lvl="1"/>
            <a:r>
              <a:rPr lang="en-US" dirty="0" smtClean="0"/>
              <a:t>Remove personal data (Name, Tax Code) from the reimbursement report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F7FED82D-18A7-0C4A-B8D7-B81F75E6809E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67FACFD-BCC3-4BA7-B70B-833963B63EFB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FOSAD TUTORIAL – Discussion FORM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important dimensions that you should consider to decide if a method is good or not? (at least 5)</a:t>
            </a:r>
            <a:endParaRPr lang="it-IT" dirty="0" smtClean="0"/>
          </a:p>
          <a:p>
            <a:pPr marL="457200" lvl="1" indent="-457200">
              <a:buFont typeface="+mj-lt"/>
              <a:buAutoNum type="arabicPeriod"/>
            </a:pPr>
            <a:r>
              <a:rPr lang="it-IT" dirty="0" smtClean="0"/>
              <a:t>…</a:t>
            </a:r>
          </a:p>
          <a:p>
            <a:pPr marL="457200" lvl="1" indent="-457200">
              <a:buFont typeface="+mj-lt"/>
              <a:buAutoNum type="arabicPeriod"/>
            </a:pPr>
            <a:endParaRPr lang="it-IT" dirty="0" smtClean="0"/>
          </a:p>
          <a:p>
            <a:pPr marL="457200" lvl="1" indent="-457200">
              <a:buFont typeface="+mj-lt"/>
              <a:buAutoNum type="arabicPeriod"/>
            </a:pPr>
            <a:r>
              <a:rPr lang="it-IT" dirty="0" smtClean="0"/>
              <a:t>…</a:t>
            </a:r>
          </a:p>
          <a:p>
            <a:pPr marL="457200" lvl="1" indent="-457200">
              <a:buFont typeface="+mj-lt"/>
              <a:buAutoNum type="arabicPeriod"/>
            </a:pPr>
            <a:endParaRPr lang="it-IT" dirty="0" smtClean="0"/>
          </a:p>
          <a:p>
            <a:pPr marL="457200" lvl="1" indent="-457200">
              <a:buFont typeface="+mj-lt"/>
              <a:buAutoNum type="arabicPeriod"/>
            </a:pPr>
            <a:r>
              <a:rPr lang="it-IT" dirty="0" smtClean="0"/>
              <a:t>…</a:t>
            </a:r>
          </a:p>
          <a:p>
            <a:pPr marL="457200" lvl="1" indent="-457200">
              <a:buFont typeface="+mj-lt"/>
              <a:buAutoNum type="arabicPeriod"/>
            </a:pPr>
            <a:endParaRPr lang="it-IT" dirty="0" smtClean="0"/>
          </a:p>
          <a:p>
            <a:pPr marL="457200" lvl="1" indent="-457200">
              <a:buFont typeface="+mj-lt"/>
              <a:buAutoNum type="arabicPeriod"/>
            </a:pPr>
            <a:r>
              <a:rPr lang="it-IT" dirty="0" smtClean="0"/>
              <a:t>…</a:t>
            </a:r>
          </a:p>
          <a:p>
            <a:pPr marL="457200" lvl="1" indent="-457200">
              <a:buFont typeface="+mj-lt"/>
              <a:buAutoNum type="arabicPeriod"/>
            </a:pPr>
            <a:endParaRPr lang="it-IT" dirty="0" smtClean="0"/>
          </a:p>
          <a:p>
            <a:pPr marL="457200" lvl="1" indent="-457200">
              <a:buFont typeface="+mj-lt"/>
              <a:buAutoNum type="arabicPeriod"/>
            </a:pPr>
            <a:r>
              <a:rPr lang="it-IT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42900" y="1143000"/>
          <a:ext cx="8426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F7FED82D-18A7-0C4A-B8D7-B81F75E6809E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8" name="Curved Left Arrow 7"/>
          <p:cNvSpPr/>
          <p:nvPr/>
        </p:nvSpPr>
        <p:spPr>
          <a:xfrm>
            <a:off x="6172200" y="3429000"/>
            <a:ext cx="493912" cy="77621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0800000">
            <a:off x="2971800" y="3429000"/>
            <a:ext cx="493912" cy="77621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494A7D7-291E-48A3-BDCC-EA7855D0879C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Phase Target</a:t>
            </a:r>
            <a:endParaRPr lang="en-GB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Top Managers’ Target</a:t>
            </a:r>
          </a:p>
          <a:p>
            <a:pPr lvl="1"/>
            <a:r>
              <a:rPr lang="en-GB" dirty="0" smtClean="0"/>
              <a:t>Assurance that top-level policies are fully covered by controls</a:t>
            </a:r>
          </a:p>
          <a:p>
            <a:pPr lvl="1"/>
            <a:r>
              <a:rPr lang="en-GB" dirty="0" smtClean="0"/>
              <a:t>Identify indicators to make sure controls achieves their objectives</a:t>
            </a:r>
          </a:p>
          <a:p>
            <a:r>
              <a:rPr lang="en-GB" dirty="0" smtClean="0"/>
              <a:t>Designers’ Target</a:t>
            </a:r>
          </a:p>
          <a:p>
            <a:pPr lvl="1"/>
            <a:r>
              <a:rPr lang="en-GB" dirty="0" smtClean="0"/>
              <a:t>Analyze Business and Regulatory Contexts</a:t>
            </a:r>
          </a:p>
          <a:p>
            <a:pPr lvl="1"/>
            <a:r>
              <a:rPr lang="en-GB" dirty="0" smtClean="0"/>
              <a:t>Establish Control Objectives</a:t>
            </a:r>
          </a:p>
          <a:p>
            <a:pPr lvl="2"/>
            <a:r>
              <a:rPr lang="en-GB" dirty="0" smtClean="0"/>
              <a:t>Refine control objectives by risk analyses and control activities, as means to achieve objectives are identified</a:t>
            </a:r>
          </a:p>
          <a:p>
            <a:pPr lvl="1"/>
            <a:r>
              <a:rPr lang="en-GB" dirty="0" smtClean="0"/>
              <a:t>Specify Key Assurance Indicators (KAIs)</a:t>
            </a:r>
          </a:p>
          <a:p>
            <a:pPr lvl="2"/>
            <a:r>
              <a:rPr lang="en-GB" dirty="0" smtClean="0"/>
              <a:t>Measure success of controls in achieving compliance (not how effectively they are implemented)</a:t>
            </a:r>
            <a:endParaRPr lang="en-GB" dirty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20FBD-B3D5-E144-98FB-7CC26C7C8ED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CD2DBF0-4668-405F-B2EE-EAD91DB09346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Analyze Business Processes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F7FED82D-18A7-0C4A-B8D7-B81F75E6809E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rcRect t="-1769"/>
          <a:stretch>
            <a:fillRect/>
          </a:stretch>
        </p:blipFill>
        <p:spPr>
          <a:xfrm>
            <a:off x="4038600" y="1219200"/>
            <a:ext cx="4657871" cy="472582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42900" y="1143000"/>
            <a:ext cx="4229100" cy="4643454"/>
          </a:xfrm>
        </p:spPr>
        <p:txBody>
          <a:bodyPr/>
          <a:lstStyle/>
          <a:p>
            <a:r>
              <a:rPr lang="it-IT" dirty="0" smtClean="0"/>
              <a:t>Important to understand which are the key important steps of the business process</a:t>
            </a:r>
          </a:p>
          <a:p>
            <a:pPr lvl="1"/>
            <a:r>
              <a:rPr lang="it-IT" dirty="0" smtClean="0"/>
              <a:t>Otherwise you end up with a long list of security gadgets (eg firewall, antivirus, that are actually useless)</a:t>
            </a:r>
          </a:p>
          <a:p>
            <a:r>
              <a:rPr lang="it-IT" dirty="0" smtClean="0"/>
              <a:t>We assume you have done it</a:t>
            </a:r>
            <a:endParaRPr lang="it-I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0FCED36-94DE-465B-B99E-CDF1364F400A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Control a Service?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143000"/>
            <a:ext cx="5067300" cy="4724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Plain (= no control)</a:t>
            </a:r>
          </a:p>
          <a:p>
            <a:pPr lvl="1"/>
            <a:r>
              <a:rPr lang="en-GB" dirty="0" smtClean="0"/>
              <a:t>part </a:t>
            </a:r>
            <a:r>
              <a:rPr lang="en-GB" dirty="0" smtClean="0"/>
              <a:t>of the trusted organizational base</a:t>
            </a:r>
          </a:p>
          <a:p>
            <a:r>
              <a:rPr lang="en-GB" dirty="0" smtClean="0"/>
              <a:t>Controlled Services</a:t>
            </a:r>
          </a:p>
          <a:p>
            <a:pPr lvl="1"/>
            <a:r>
              <a:rPr lang="en-GB" dirty="0" smtClean="0"/>
              <a:t>Wrap “something” around service (BP fragment) implementing the business objectives to control major risks</a:t>
            </a:r>
          </a:p>
          <a:p>
            <a:r>
              <a:rPr lang="en-GB" dirty="0" smtClean="0"/>
              <a:t>Who to control it</a:t>
            </a:r>
          </a:p>
          <a:p>
            <a:pPr lvl="1"/>
            <a:r>
              <a:rPr lang="en-GB" dirty="0" smtClean="0"/>
              <a:t>Design time verification + deploy-time certification</a:t>
            </a:r>
          </a:p>
          <a:p>
            <a:pPr lvl="1"/>
            <a:r>
              <a:rPr lang="en-GB" dirty="0" smtClean="0"/>
              <a:t>Run-time Monitoring and Enforcement</a:t>
            </a:r>
          </a:p>
          <a:p>
            <a:pPr lvl="1"/>
            <a:r>
              <a:rPr lang="en-GB" dirty="0" smtClean="0"/>
              <a:t>Both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181601" y="1676400"/>
            <a:ext cx="3962399" cy="2438401"/>
            <a:chOff x="3964614" y="3237979"/>
            <a:chExt cx="4099034" cy="2426620"/>
          </a:xfrm>
        </p:grpSpPr>
        <p:sp>
          <p:nvSpPr>
            <p:cNvPr id="4" name="Rounded Rectangle 3"/>
            <p:cNvSpPr/>
            <p:nvPr/>
          </p:nvSpPr>
          <p:spPr>
            <a:xfrm>
              <a:off x="5549048" y="3924884"/>
              <a:ext cx="990599" cy="68579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Service</a:t>
              </a:r>
              <a:endParaRPr lang="en-GB" dirty="0"/>
            </a:p>
          </p:txBody>
        </p:sp>
        <p:sp>
          <p:nvSpPr>
            <p:cNvPr id="39939" name="AutoShape 3"/>
            <p:cNvSpPr>
              <a:spLocks/>
            </p:cNvSpPr>
            <p:nvPr/>
          </p:nvSpPr>
          <p:spPr bwMode="auto">
            <a:xfrm>
              <a:off x="4482248" y="3696284"/>
              <a:ext cx="3032152" cy="1968315"/>
            </a:xfrm>
            <a:custGeom>
              <a:avLst/>
              <a:gdLst>
                <a:gd name="T0" fmla="*/ 0 w 2499"/>
                <a:gd name="T1" fmla="*/ 4 h 1432"/>
                <a:gd name="T2" fmla="*/ 0 w 2499"/>
                <a:gd name="T3" fmla="*/ 1432 h 1432"/>
                <a:gd name="T4" fmla="*/ 2499 w 2499"/>
                <a:gd name="T5" fmla="*/ 1432 h 1432"/>
                <a:gd name="T6" fmla="*/ 2499 w 2499"/>
                <a:gd name="T7" fmla="*/ 4 h 1432"/>
                <a:gd name="T8" fmla="*/ 1963 w 2499"/>
                <a:gd name="T9" fmla="*/ 0 h 1432"/>
                <a:gd name="T10" fmla="*/ 1963 w 2499"/>
                <a:gd name="T11" fmla="*/ 920 h 1432"/>
                <a:gd name="T12" fmla="*/ 523 w 2499"/>
                <a:gd name="T13" fmla="*/ 910 h 1432"/>
                <a:gd name="T14" fmla="*/ 513 w 2499"/>
                <a:gd name="T15" fmla="*/ 0 h 1432"/>
                <a:gd name="T16" fmla="*/ 0 w 2499"/>
                <a:gd name="T17" fmla="*/ 4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9" h="1432">
                  <a:moveTo>
                    <a:pt x="0" y="4"/>
                  </a:moveTo>
                  <a:lnTo>
                    <a:pt x="0" y="1432"/>
                  </a:lnTo>
                  <a:lnTo>
                    <a:pt x="2499" y="1432"/>
                  </a:lnTo>
                  <a:lnTo>
                    <a:pt x="2499" y="4"/>
                  </a:lnTo>
                  <a:lnTo>
                    <a:pt x="1963" y="0"/>
                  </a:lnTo>
                  <a:lnTo>
                    <a:pt x="1963" y="920"/>
                  </a:lnTo>
                  <a:lnTo>
                    <a:pt x="523" y="910"/>
                  </a:lnTo>
                  <a:lnTo>
                    <a:pt x="5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ABF8F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18000" tIns="18000" rIns="18000" bIns="1800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48" y="5145666"/>
              <a:ext cx="2680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Control Mechanism</a:t>
              </a:r>
              <a:endParaRPr lang="en-GB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964614" y="4375457"/>
              <a:ext cx="498123" cy="821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015648" y="4382084"/>
              <a:ext cx="585339" cy="3176"/>
            </a:xfrm>
            <a:prstGeom prst="straightConnector1">
              <a:avLst/>
            </a:prstGeom>
            <a:ln>
              <a:solidFill>
                <a:srgbClr val="3C8C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5507927" y="3586528"/>
              <a:ext cx="698684" cy="1588"/>
            </a:xfrm>
            <a:prstGeom prst="straightConnector1">
              <a:avLst/>
            </a:prstGeom>
            <a:ln>
              <a:solidFill>
                <a:srgbClr val="3C8C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009285" y="3558136"/>
              <a:ext cx="641901" cy="1588"/>
            </a:xfrm>
            <a:prstGeom prst="straightConnector1">
              <a:avLst/>
            </a:prstGeom>
            <a:ln>
              <a:solidFill>
                <a:srgbClr val="3C8C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463448" y="4382084"/>
              <a:ext cx="421168" cy="1588"/>
            </a:xfrm>
            <a:prstGeom prst="straightConnector1">
              <a:avLst/>
            </a:prstGeom>
            <a:ln>
              <a:solidFill>
                <a:srgbClr val="3C8C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577490" y="4368368"/>
              <a:ext cx="486158" cy="13716"/>
            </a:xfrm>
            <a:prstGeom prst="straightConnector1">
              <a:avLst/>
            </a:prstGeom>
            <a:ln>
              <a:solidFill>
                <a:srgbClr val="3C8C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91AC-8625-48BD-A1D0-20459E56414F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72200" y="1066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UnControlled</a:t>
            </a:r>
            <a:r>
              <a:rPr lang="en-GB" dirty="0" smtClean="0"/>
              <a:t> I/O (should not exist or is </a:t>
            </a:r>
            <a:r>
              <a:rPr lang="en-GB" b="1" dirty="0" smtClean="0"/>
              <a:t>trusted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Identify Control ObjectivES?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from Business Objectives and Compliance Requirements</a:t>
            </a:r>
          </a:p>
          <a:p>
            <a:pPr lvl="1"/>
            <a:r>
              <a:rPr lang="en-US" dirty="0" smtClean="0"/>
              <a:t>Analyze Risks that might lead to failures</a:t>
            </a:r>
          </a:p>
          <a:p>
            <a:pPr lvl="1"/>
            <a:r>
              <a:rPr lang="en-US" dirty="0" smtClean="0"/>
              <a:t>Identify Countermeasures (Control Objectives)</a:t>
            </a:r>
          </a:p>
          <a:p>
            <a:pPr lvl="1"/>
            <a:r>
              <a:rPr lang="en-US" dirty="0" smtClean="0"/>
              <a:t>Refine process on control objectives themselves</a:t>
            </a:r>
          </a:p>
          <a:p>
            <a:r>
              <a:rPr lang="en-US" dirty="0" smtClean="0"/>
              <a:t>Refine</a:t>
            </a:r>
          </a:p>
          <a:p>
            <a:pPr lvl="1"/>
            <a:r>
              <a:rPr lang="en-US" dirty="0" smtClean="0">
                <a:sym typeface="Wingdings"/>
              </a:rPr>
              <a:t>Complete  protect from most critical risks</a:t>
            </a:r>
          </a:p>
          <a:p>
            <a:pPr lvl="1"/>
            <a:r>
              <a:rPr lang="en-US" dirty="0" smtClean="0">
                <a:sym typeface="Wingdings"/>
              </a:rPr>
              <a:t>Appropriate  their achievement allows the organization to meet its business goal and to mitigate the risks</a:t>
            </a:r>
          </a:p>
          <a:p>
            <a:pPr lvl="1"/>
            <a:r>
              <a:rPr lang="en-US" dirty="0" smtClean="0">
                <a:sym typeface="Wingdings"/>
              </a:rPr>
              <a:t>Precise  enabling unambiguous interpretation of the level of compliance or failure with regards to the control objective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BB55-02F0-4A05-A8DE-74AB64190319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</a:t>
            </a:r>
            <a:r>
              <a:rPr lang="en-GB" dirty="0" err="1" smtClean="0"/>
              <a:t>DrUG</a:t>
            </a:r>
            <a:r>
              <a:rPr lang="en-GB" dirty="0" smtClean="0"/>
              <a:t> Dispensation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Motivation for Control Objectives</a:t>
            </a:r>
          </a:p>
          <a:p>
            <a:pPr lvl="1"/>
            <a:r>
              <a:rPr lang="en-GB" smtClean="0"/>
              <a:t>Implement Compliance Requirements</a:t>
            </a:r>
          </a:p>
          <a:p>
            <a:pPr lvl="2"/>
            <a:r>
              <a:rPr lang="en-GB" smtClean="0"/>
              <a:t>Hide personal information from the reimbursement report</a:t>
            </a:r>
          </a:p>
          <a:p>
            <a:pPr lvl="1"/>
            <a:r>
              <a:rPr lang="en-GB" smtClean="0"/>
              <a:t>Reduce Operational Risks (i.e., Business or Legal Risks)</a:t>
            </a:r>
          </a:p>
          <a:p>
            <a:pPr lvl="2"/>
            <a:r>
              <a:rPr lang="en-GB" smtClean="0"/>
              <a:t>R1: Incomplete Data of Drug Dispensation </a:t>
            </a:r>
            <a:r>
              <a:rPr lang="en-US" smtClean="0">
                <a:sym typeface="Wingdings"/>
              </a:rPr>
              <a:t> “reliability” of the report</a:t>
            </a:r>
          </a:p>
          <a:p>
            <a:pPr lvl="2"/>
            <a:r>
              <a:rPr lang="en-US" smtClean="0">
                <a:sym typeface="Wingdings"/>
              </a:rPr>
              <a:t>R2: New “fake” drugs added in the report  “integrity” of the report</a:t>
            </a:r>
          </a:p>
          <a:p>
            <a:pPr lvl="2"/>
            <a:r>
              <a:rPr lang="en-US" smtClean="0">
                <a:sym typeface="Wingdings"/>
              </a:rPr>
              <a:t>R3: Correlation attack done by the hospital staffs  Compliance requirementsl on privacy legislation</a:t>
            </a:r>
          </a:p>
          <a:p>
            <a:pPr lvl="2"/>
            <a:r>
              <a:rPr lang="en-US" smtClean="0">
                <a:sym typeface="Wingdings"/>
              </a:rPr>
              <a:t>R4: The courier leaks the File F reports  Compliance requirement because of outsourcing</a:t>
            </a:r>
          </a:p>
          <a:p>
            <a:r>
              <a:rPr lang="en-GB" smtClean="0"/>
              <a:t>Example of Control Objectives:</a:t>
            </a:r>
          </a:p>
          <a:p>
            <a:pPr lvl="1"/>
            <a:r>
              <a:rPr lang="en-GB" smtClean="0"/>
              <a:t>Ensure all data is complete and correct </a:t>
            </a:r>
            <a:r>
              <a:rPr lang="en-US" smtClean="0">
                <a:sym typeface="Wingdings"/>
              </a:rPr>
              <a:t> mitigate R1-R2</a:t>
            </a:r>
            <a:endParaRPr lang="en-US" smtClean="0"/>
          </a:p>
          <a:p>
            <a:pPr lvl="1"/>
            <a:r>
              <a:rPr lang="en-GB" smtClean="0"/>
              <a:t>Hide personal information from the report </a:t>
            </a:r>
            <a:r>
              <a:rPr lang="en-US" smtClean="0">
                <a:sym typeface="Wingdings"/>
              </a:rPr>
              <a:t> mitigate legal risk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8344458-AF06-4D01-BFB7-1D6544632A6E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loud 110"/>
          <p:cNvSpPr/>
          <p:nvPr/>
        </p:nvSpPr>
        <p:spPr bwMode="auto">
          <a:xfrm>
            <a:off x="107950" y="4013501"/>
            <a:ext cx="7729541" cy="799799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Further Refinement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 Control Objectives</a:t>
            </a:r>
            <a:endParaRPr lang="en-GB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88560" y="1312080"/>
            <a:ext cx="2035582" cy="581486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Business Objective: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Obtain Drugs Reimbursement</a:t>
            </a:r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6090441" y="1312081"/>
            <a:ext cx="1747050" cy="630765"/>
          </a:xfrm>
          <a:prstGeom prst="accentCallout1">
            <a:avLst>
              <a:gd name="adj1" fmla="val 28083"/>
              <a:gd name="adj2" fmla="val -6778"/>
              <a:gd name="adj3" fmla="val 34959"/>
              <a:gd name="adj4" fmla="val -52187"/>
            </a:avLst>
          </a:prstGeom>
          <a:solidFill>
            <a:srgbClr val="EEECE1"/>
          </a:solidFill>
          <a:ln w="1905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vert="horz" wrap="square" lIns="18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Regulation: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Respect Patient’s Privacy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 rot="5400000">
            <a:off x="5252170" y="-368980"/>
            <a:ext cx="367126" cy="4803519"/>
          </a:xfrm>
          <a:prstGeom prst="rightBrace">
            <a:avLst>
              <a:gd name="adj1" fmla="val 110235"/>
              <a:gd name="adj2" fmla="val 30231"/>
            </a:avLst>
          </a:prstGeom>
          <a:noFill/>
          <a:ln w="44450">
            <a:solidFill>
              <a:srgbClr val="4A7EBB"/>
            </a:solidFill>
            <a:round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>
            <a:off x="3213652" y="2998097"/>
            <a:ext cx="1451062" cy="1345303"/>
          </a:xfrm>
          <a:custGeom>
            <a:avLst/>
            <a:gdLst>
              <a:gd name="T0" fmla="*/ 0 w 1312"/>
              <a:gd name="T1" fmla="*/ 166 h 892"/>
              <a:gd name="T2" fmla="*/ 219 w 1312"/>
              <a:gd name="T3" fmla="*/ 85 h 892"/>
              <a:gd name="T4" fmla="*/ 439 w 1312"/>
              <a:gd name="T5" fmla="*/ 4 h 892"/>
              <a:gd name="T6" fmla="*/ 657 w 1312"/>
              <a:gd name="T7" fmla="*/ 2 h 892"/>
              <a:gd name="T8" fmla="*/ 875 w 1312"/>
              <a:gd name="T9" fmla="*/ 0 h 892"/>
              <a:gd name="T10" fmla="*/ 1302 w 1312"/>
              <a:gd name="T11" fmla="*/ 89 h 892"/>
              <a:gd name="T12" fmla="*/ 1307 w 1312"/>
              <a:gd name="T13" fmla="*/ 152 h 892"/>
              <a:gd name="T14" fmla="*/ 1312 w 1312"/>
              <a:gd name="T15" fmla="*/ 215 h 892"/>
              <a:gd name="T16" fmla="*/ 872 w 1312"/>
              <a:gd name="T17" fmla="*/ 362 h 892"/>
              <a:gd name="T18" fmla="*/ 687 w 1312"/>
              <a:gd name="T19" fmla="*/ 382 h 892"/>
              <a:gd name="T20" fmla="*/ 502 w 1312"/>
              <a:gd name="T21" fmla="*/ 402 h 892"/>
              <a:gd name="T22" fmla="*/ 207 w 1312"/>
              <a:gd name="T23" fmla="*/ 307 h 892"/>
              <a:gd name="T24" fmla="*/ 197 w 1312"/>
              <a:gd name="T25" fmla="*/ 272 h 892"/>
              <a:gd name="T26" fmla="*/ 187 w 1312"/>
              <a:gd name="T27" fmla="*/ 237 h 892"/>
              <a:gd name="T28" fmla="*/ 482 w 1312"/>
              <a:gd name="T29" fmla="*/ 135 h 892"/>
              <a:gd name="T30" fmla="*/ 627 w 1312"/>
              <a:gd name="T31" fmla="*/ 172 h 892"/>
              <a:gd name="T32" fmla="*/ 772 w 1312"/>
              <a:gd name="T33" fmla="*/ 209 h 892"/>
              <a:gd name="T34" fmla="*/ 1060 w 1312"/>
              <a:gd name="T35" fmla="*/ 407 h 892"/>
              <a:gd name="T36" fmla="*/ 1067 w 1312"/>
              <a:gd name="T37" fmla="*/ 492 h 892"/>
              <a:gd name="T38" fmla="*/ 1074 w 1312"/>
              <a:gd name="T39" fmla="*/ 577 h 892"/>
              <a:gd name="T40" fmla="*/ 782 w 1312"/>
              <a:gd name="T41" fmla="*/ 667 h 892"/>
              <a:gd name="T42" fmla="*/ 667 w 1312"/>
              <a:gd name="T43" fmla="*/ 682 h 892"/>
              <a:gd name="T44" fmla="*/ 552 w 1312"/>
              <a:gd name="T45" fmla="*/ 697 h 892"/>
              <a:gd name="T46" fmla="*/ 392 w 1312"/>
              <a:gd name="T47" fmla="*/ 612 h 892"/>
              <a:gd name="T48" fmla="*/ 377 w 1312"/>
              <a:gd name="T49" fmla="*/ 582 h 892"/>
              <a:gd name="T50" fmla="*/ 362 w 1312"/>
              <a:gd name="T51" fmla="*/ 552 h 892"/>
              <a:gd name="T52" fmla="*/ 487 w 1312"/>
              <a:gd name="T53" fmla="*/ 485 h 892"/>
              <a:gd name="T54" fmla="*/ 577 w 1312"/>
              <a:gd name="T55" fmla="*/ 502 h 892"/>
              <a:gd name="T56" fmla="*/ 667 w 1312"/>
              <a:gd name="T57" fmla="*/ 519 h 892"/>
              <a:gd name="T58" fmla="*/ 912 w 1312"/>
              <a:gd name="T59" fmla="*/ 617 h 892"/>
              <a:gd name="T60" fmla="*/ 917 w 1312"/>
              <a:gd name="T61" fmla="*/ 682 h 892"/>
              <a:gd name="T62" fmla="*/ 922 w 1312"/>
              <a:gd name="T63" fmla="*/ 747 h 892"/>
              <a:gd name="T64" fmla="*/ 764 w 1312"/>
              <a:gd name="T65" fmla="*/ 819 h 892"/>
              <a:gd name="T66" fmla="*/ 607 w 1312"/>
              <a:gd name="T67" fmla="*/ 892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12" h="892">
                <a:moveTo>
                  <a:pt x="0" y="166"/>
                </a:moveTo>
                <a:cubicBezTo>
                  <a:pt x="219" y="85"/>
                  <a:pt x="439" y="4"/>
                  <a:pt x="657" y="2"/>
                </a:cubicBezTo>
                <a:cubicBezTo>
                  <a:pt x="875" y="0"/>
                  <a:pt x="1302" y="89"/>
                  <a:pt x="1307" y="152"/>
                </a:cubicBezTo>
                <a:cubicBezTo>
                  <a:pt x="1312" y="215"/>
                  <a:pt x="872" y="362"/>
                  <a:pt x="687" y="382"/>
                </a:cubicBezTo>
                <a:cubicBezTo>
                  <a:pt x="502" y="402"/>
                  <a:pt x="207" y="307"/>
                  <a:pt x="197" y="272"/>
                </a:cubicBezTo>
                <a:cubicBezTo>
                  <a:pt x="187" y="237"/>
                  <a:pt x="482" y="135"/>
                  <a:pt x="627" y="172"/>
                </a:cubicBezTo>
                <a:cubicBezTo>
                  <a:pt x="772" y="209"/>
                  <a:pt x="1060" y="407"/>
                  <a:pt x="1067" y="492"/>
                </a:cubicBezTo>
                <a:cubicBezTo>
                  <a:pt x="1074" y="577"/>
                  <a:pt x="782" y="667"/>
                  <a:pt x="667" y="682"/>
                </a:cubicBezTo>
                <a:cubicBezTo>
                  <a:pt x="552" y="697"/>
                  <a:pt x="392" y="612"/>
                  <a:pt x="377" y="582"/>
                </a:cubicBezTo>
                <a:cubicBezTo>
                  <a:pt x="362" y="552"/>
                  <a:pt x="487" y="485"/>
                  <a:pt x="577" y="502"/>
                </a:cubicBezTo>
                <a:cubicBezTo>
                  <a:pt x="667" y="519"/>
                  <a:pt x="912" y="617"/>
                  <a:pt x="917" y="682"/>
                </a:cubicBezTo>
              </a:path>
            </a:pathLst>
          </a:custGeom>
          <a:noFill/>
          <a:ln w="50800" cap="flat" cmpd="sng" algn="ctr">
            <a:solidFill>
              <a:srgbClr val="4A7EBB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vert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 smtClean="0"/>
              <a:t>More Precise</a:t>
            </a:r>
            <a:endParaRPr lang="en-GB" sz="1400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29869" y="2573609"/>
            <a:ext cx="2504105" cy="0"/>
          </a:xfrm>
          <a:prstGeom prst="line">
            <a:avLst/>
          </a:prstGeom>
          <a:noFill/>
          <a:ln w="50800" cap="flat" cmpd="sng" algn="ctr">
            <a:solidFill>
              <a:srgbClr val="4A7EBB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864000" tIns="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en-GB" sz="1400" dirty="0" smtClean="0"/>
              <a:t>More Complete</a:t>
            </a:r>
            <a:endParaRPr lang="en-GB" sz="1400" dirty="0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5124141" y="4258934"/>
            <a:ext cx="2085617" cy="0"/>
          </a:xfrm>
          <a:prstGeom prst="line">
            <a:avLst/>
          </a:prstGeom>
          <a:noFill/>
          <a:ln w="50800">
            <a:solidFill>
              <a:srgbClr val="4A7EBB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72000" tIns="91440" rIns="0" bIns="91440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 smtClean="0"/>
              <a:t>More Accurate</a:t>
            </a:r>
            <a:endParaRPr lang="en-GB" sz="1400" dirty="0"/>
          </a:p>
        </p:txBody>
      </p:sp>
      <p:sp>
        <p:nvSpPr>
          <p:cNvPr id="47" name="Explosion 1 46"/>
          <p:cNvSpPr/>
          <p:nvPr/>
        </p:nvSpPr>
        <p:spPr bwMode="auto">
          <a:xfrm>
            <a:off x="5833209" y="3485262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sp>
        <p:nvSpPr>
          <p:cNvPr id="48" name="Explosion 1 47"/>
          <p:cNvSpPr/>
          <p:nvPr/>
        </p:nvSpPr>
        <p:spPr bwMode="auto">
          <a:xfrm>
            <a:off x="6090440" y="2794303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cxnSp>
        <p:nvCxnSpPr>
          <p:cNvPr id="50" name="Straight Connector 49"/>
          <p:cNvCxnSpPr>
            <a:stCxn id="48" idx="2"/>
          </p:cNvCxnSpPr>
          <p:nvPr/>
        </p:nvCxnSpPr>
        <p:spPr bwMode="auto">
          <a:xfrm rot="5400000">
            <a:off x="5959607" y="3248642"/>
            <a:ext cx="474480" cy="20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>
            <a:stCxn id="48" idx="0"/>
            <a:endCxn id="17" idx="1"/>
          </p:cNvCxnSpPr>
          <p:nvPr/>
        </p:nvCxnSpPr>
        <p:spPr bwMode="auto">
          <a:xfrm rot="16200000" flipV="1">
            <a:off x="6125887" y="2475798"/>
            <a:ext cx="577961" cy="59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3193182" y="5245100"/>
            <a:ext cx="1819513" cy="507568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1682985" y="27656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</a:t>
            </a:r>
          </a:p>
        </p:txBody>
      </p:sp>
      <p:cxnSp>
        <p:nvCxnSpPr>
          <p:cNvPr id="58" name="Straight Connector 57"/>
          <p:cNvCxnSpPr>
            <a:stCxn id="48" idx="2"/>
            <a:endCxn id="61" idx="0"/>
          </p:cNvCxnSpPr>
          <p:nvPr/>
        </p:nvCxnSpPr>
        <p:spPr bwMode="auto">
          <a:xfrm rot="16200000" flipH="1">
            <a:off x="6349781" y="3059271"/>
            <a:ext cx="421678" cy="526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Explosion 1 60"/>
          <p:cNvSpPr/>
          <p:nvPr/>
        </p:nvSpPr>
        <p:spPr bwMode="auto">
          <a:xfrm>
            <a:off x="6470039" y="3533481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sp>
        <p:nvSpPr>
          <p:cNvPr id="65" name="Explosion 1 64"/>
          <p:cNvSpPr/>
          <p:nvPr/>
        </p:nvSpPr>
        <p:spPr bwMode="auto">
          <a:xfrm>
            <a:off x="5124142" y="3374731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cxnSp>
        <p:nvCxnSpPr>
          <p:cNvPr id="69" name="Straight Arrow Connector 68"/>
          <p:cNvCxnSpPr>
            <a:stCxn id="57" idx="6"/>
            <a:endCxn id="48" idx="1"/>
          </p:cNvCxnSpPr>
          <p:nvPr/>
        </p:nvCxnSpPr>
        <p:spPr bwMode="auto">
          <a:xfrm flipV="1">
            <a:off x="2447181" y="2920937"/>
            <a:ext cx="3643260" cy="22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1236067" y="34555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1.1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2104886" y="34555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1.2</a:t>
            </a:r>
          </a:p>
        </p:txBody>
      </p:sp>
      <p:cxnSp>
        <p:nvCxnSpPr>
          <p:cNvPr id="78" name="Straight Connector 77"/>
          <p:cNvCxnSpPr>
            <a:stCxn id="75" idx="0"/>
            <a:endCxn id="57" idx="4"/>
          </p:cNvCxnSpPr>
          <p:nvPr/>
        </p:nvCxnSpPr>
        <p:spPr bwMode="auto">
          <a:xfrm rot="5400000" flipH="1" flipV="1">
            <a:off x="1674257" y="3064689"/>
            <a:ext cx="334732" cy="446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6" idx="0"/>
            <a:endCxn id="57" idx="4"/>
          </p:cNvCxnSpPr>
          <p:nvPr/>
        </p:nvCxnSpPr>
        <p:spPr bwMode="auto">
          <a:xfrm rot="16200000" flipV="1">
            <a:off x="2108668" y="3077197"/>
            <a:ext cx="334732" cy="421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503345" y="238894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4817" y="2609638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Control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>
            <a:stCxn id="75" idx="7"/>
            <a:endCxn id="61" idx="0"/>
          </p:cNvCxnSpPr>
          <p:nvPr/>
        </p:nvCxnSpPr>
        <p:spPr bwMode="auto">
          <a:xfrm rot="16200000" flipH="1">
            <a:off x="4343192" y="1052682"/>
            <a:ext cx="25955" cy="4935642"/>
          </a:xfrm>
          <a:prstGeom prst="curvedConnector3">
            <a:avLst>
              <a:gd name="adj1" fmla="val -10811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2"/>
          <p:cNvCxnSpPr>
            <a:stCxn id="76" idx="4"/>
            <a:endCxn id="47" idx="2"/>
          </p:cNvCxnSpPr>
          <p:nvPr/>
        </p:nvCxnSpPr>
        <p:spPr bwMode="auto">
          <a:xfrm rot="5400000" flipH="1" flipV="1">
            <a:off x="4259541" y="2030205"/>
            <a:ext cx="7919" cy="3553035"/>
          </a:xfrm>
          <a:prstGeom prst="curvedConnector3">
            <a:avLst>
              <a:gd name="adj1" fmla="val -288672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5" idx="2"/>
            <a:endCxn id="75" idx="5"/>
          </p:cNvCxnSpPr>
          <p:nvPr/>
        </p:nvCxnSpPr>
        <p:spPr bwMode="auto">
          <a:xfrm rot="5400000">
            <a:off x="3576432" y="2004148"/>
            <a:ext cx="66437" cy="3442602"/>
          </a:xfrm>
          <a:prstGeom prst="curvedConnector3">
            <a:avLst>
              <a:gd name="adj1" fmla="val 5223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521055" y="388960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74001" y="3197147"/>
            <a:ext cx="764195" cy="355168"/>
          </a:xfrm>
          <a:prstGeom prst="ellipse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64714" y="3064493"/>
            <a:ext cx="10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 Risk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7" name="Straight Arrow Connector 82"/>
          <p:cNvCxnSpPr>
            <a:stCxn id="95" idx="7"/>
            <a:endCxn id="96" idx="2"/>
          </p:cNvCxnSpPr>
          <p:nvPr/>
        </p:nvCxnSpPr>
        <p:spPr bwMode="auto">
          <a:xfrm rot="16200000" flipH="1">
            <a:off x="2970717" y="1204724"/>
            <a:ext cx="184665" cy="4273536"/>
          </a:xfrm>
          <a:prstGeom prst="curvedConnector5">
            <a:avLst>
              <a:gd name="adj1" fmla="val -48141"/>
              <a:gd name="adj2" fmla="val 45049"/>
              <a:gd name="adj3" fmla="val -6505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6200000" flipH="1">
            <a:off x="365350" y="3698001"/>
            <a:ext cx="725453" cy="396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5" idx="4"/>
          </p:cNvCxnSpPr>
          <p:nvPr/>
        </p:nvCxnSpPr>
        <p:spPr bwMode="auto">
          <a:xfrm rot="16200000" flipH="1">
            <a:off x="1432797" y="3996049"/>
            <a:ext cx="435556" cy="64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76" idx="4"/>
          </p:cNvCxnSpPr>
          <p:nvPr/>
        </p:nvCxnSpPr>
        <p:spPr bwMode="auto">
          <a:xfrm rot="16200000" flipH="1">
            <a:off x="2269207" y="4028457"/>
            <a:ext cx="435556" cy="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27"/>
          <p:cNvGrpSpPr/>
          <p:nvPr/>
        </p:nvGrpSpPr>
        <p:grpSpPr>
          <a:xfrm>
            <a:off x="655775" y="4838269"/>
            <a:ext cx="1160585" cy="1177643"/>
            <a:chOff x="710423" y="4838268"/>
            <a:chExt cx="1257300" cy="117764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059343" y="5708134"/>
              <a:ext cx="54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1</a:t>
              </a:r>
              <a:endParaRPr lang="en-GB" sz="1400" dirty="0"/>
            </a:p>
          </p:txBody>
        </p:sp>
      </p:grpSp>
      <p:grpSp>
        <p:nvGrpSpPr>
          <p:cNvPr id="4" name="Group 128"/>
          <p:cNvGrpSpPr/>
          <p:nvPr/>
        </p:nvGrpSpPr>
        <p:grpSpPr>
          <a:xfrm>
            <a:off x="2104886" y="4838269"/>
            <a:ext cx="1160585" cy="1177643"/>
            <a:chOff x="710423" y="4838268"/>
            <a:chExt cx="1257300" cy="117764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2</a:t>
              </a:r>
              <a:endParaRPr lang="en-GB" sz="1400" dirty="0"/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3551572" y="5119313"/>
            <a:ext cx="1160585" cy="1177643"/>
            <a:chOff x="710423" y="4838268"/>
            <a:chExt cx="1257300" cy="1177643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3</a:t>
              </a:r>
              <a:endParaRPr lang="en-GB" sz="1400" dirty="0"/>
            </a:p>
          </p:txBody>
        </p:sp>
      </p:grpSp>
      <p:cxnSp>
        <p:nvCxnSpPr>
          <p:cNvPr id="138" name="Straight Connector 137"/>
          <p:cNvCxnSpPr>
            <a:stCxn id="47" idx="2"/>
          </p:cNvCxnSpPr>
          <p:nvPr/>
        </p:nvCxnSpPr>
        <p:spPr bwMode="auto">
          <a:xfrm rot="5400000">
            <a:off x="5934649" y="3908132"/>
            <a:ext cx="21073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65" idx="2"/>
          </p:cNvCxnSpPr>
          <p:nvPr/>
        </p:nvCxnSpPr>
        <p:spPr bwMode="auto">
          <a:xfrm rot="16200000" flipH="1">
            <a:off x="5170316" y="3852865"/>
            <a:ext cx="32127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61" idx="2"/>
          </p:cNvCxnSpPr>
          <p:nvPr/>
        </p:nvCxnSpPr>
        <p:spPr bwMode="auto">
          <a:xfrm rot="5400000">
            <a:off x="6565618" y="3902272"/>
            <a:ext cx="162520" cy="59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25" idx="0"/>
          </p:cNvCxnSpPr>
          <p:nvPr/>
        </p:nvCxnSpPr>
        <p:spPr bwMode="auto">
          <a:xfrm rot="5400000" flipH="1" flipV="1">
            <a:off x="1115633" y="4717895"/>
            <a:ext cx="240868" cy="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30" idx="0"/>
          </p:cNvCxnSpPr>
          <p:nvPr/>
        </p:nvCxnSpPr>
        <p:spPr bwMode="auto">
          <a:xfrm rot="16200000" flipV="1">
            <a:off x="2564845" y="4717934"/>
            <a:ext cx="240074" cy="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>
            <a:stCxn id="133" idx="0"/>
          </p:cNvCxnSpPr>
          <p:nvPr/>
        </p:nvCxnSpPr>
        <p:spPr bwMode="auto">
          <a:xfrm rot="16200000" flipV="1">
            <a:off x="3868635" y="4856083"/>
            <a:ext cx="52111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148"/>
          <p:cNvGrpSpPr/>
          <p:nvPr/>
        </p:nvGrpSpPr>
        <p:grpSpPr>
          <a:xfrm>
            <a:off x="5199818" y="5163847"/>
            <a:ext cx="1160585" cy="1177643"/>
            <a:chOff x="710423" y="4838268"/>
            <a:chExt cx="1257300" cy="1177643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4</a:t>
              </a:r>
              <a:endParaRPr lang="en-GB" sz="1400" dirty="0"/>
            </a:p>
          </p:txBody>
        </p:sp>
      </p:grpSp>
      <p:cxnSp>
        <p:nvCxnSpPr>
          <p:cNvPr id="152" name="Straight Connector 151"/>
          <p:cNvCxnSpPr/>
          <p:nvPr/>
        </p:nvCxnSpPr>
        <p:spPr bwMode="auto">
          <a:xfrm rot="16200000" flipV="1">
            <a:off x="5516881" y="4900617"/>
            <a:ext cx="52111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6644022" y="3197147"/>
            <a:ext cx="206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Refining Risk Model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74000" y="4074268"/>
            <a:ext cx="233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Refining Control Model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84875" y="2609638"/>
            <a:ext cx="253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Refining Control Relation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0C61-713F-4853-B3D0-CD06A1E66810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86369" y="2419240"/>
            <a:ext cx="229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 CO for Improving CO Reliability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5" grpId="0" animBg="1"/>
      <p:bldP spid="16" grpId="0" animBg="1"/>
      <p:bldP spid="17" grpId="0" animBg="1"/>
      <p:bldP spid="25" grpId="0" animBg="1"/>
      <p:bldP spid="42" grpId="0" animBg="1"/>
      <p:bldP spid="47" grpId="0" animBg="1"/>
      <p:bldP spid="48" grpId="0" animBg="1"/>
      <p:bldP spid="57" grpId="0" animBg="1"/>
      <p:bldP spid="61" grpId="0" animBg="1"/>
      <p:bldP spid="65" grpId="0" animBg="1"/>
      <p:bldP spid="75" grpId="0" animBg="1"/>
      <p:bldP spid="76" grpId="0" animBg="1"/>
      <p:bldP spid="81" grpId="0"/>
      <p:bldP spid="82" grpId="0"/>
      <p:bldP spid="94" grpId="0"/>
      <p:bldP spid="95" grpId="0" animBg="1"/>
      <p:bldP spid="96" grpId="0"/>
      <p:bldP spid="154" grpId="0"/>
      <p:bldP spid="155" grpId="0"/>
      <p:bldP spid="156" grpId="0"/>
      <p:bldP spid="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SECURITY ENGINEERING PROCESS - Roles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Architectural Design Viewpoints (“System” Model)</a:t>
            </a:r>
          </a:p>
          <a:p>
            <a:pPr lvl="1"/>
            <a:r>
              <a:rPr lang="it-IT" dirty="0" smtClean="0"/>
              <a:t>System Architect (the one closer to the customer…)</a:t>
            </a:r>
          </a:p>
          <a:p>
            <a:pPr lvl="1"/>
            <a:r>
              <a:rPr lang="it-IT" dirty="0" smtClean="0"/>
              <a:t>Risk Analysts</a:t>
            </a:r>
          </a:p>
          <a:p>
            <a:pPr lvl="2"/>
            <a:r>
              <a:rPr lang="it-IT" dirty="0" smtClean="0"/>
              <a:t>Analyse “system” model proposed by System Architect to find what can hamper (threat) the important objetives (asset/goal) of the system and propose additional security goals (or security requirements)</a:t>
            </a:r>
          </a:p>
          <a:p>
            <a:r>
              <a:rPr lang="it-IT" dirty="0" smtClean="0"/>
              <a:t>Engineering Design Viewpoints (Requirements Lists)</a:t>
            </a:r>
          </a:p>
          <a:p>
            <a:pPr lvl="1"/>
            <a:r>
              <a:rPr lang="it-IT" dirty="0" smtClean="0"/>
              <a:t>System Engineer</a:t>
            </a:r>
          </a:p>
          <a:p>
            <a:pPr lvl="1"/>
            <a:r>
              <a:rPr lang="it-IT" dirty="0" smtClean="0"/>
              <a:t>Security Engineer</a:t>
            </a:r>
          </a:p>
          <a:p>
            <a:pPr lvl="2"/>
            <a:r>
              <a:rPr lang="it-IT" dirty="0" smtClean="0"/>
              <a:t>Propose security solutions that address the security requirements within the framework proposed by the System Archtect	</a:t>
            </a:r>
            <a:endParaRPr lang="en-US" dirty="0" smtClean="0"/>
          </a:p>
          <a:p>
            <a:pPr lvl="1"/>
            <a:r>
              <a:rPr lang="it-IT" dirty="0" smtClean="0"/>
              <a:t>Requirements Engineer</a:t>
            </a:r>
          </a:p>
          <a:p>
            <a:r>
              <a:rPr lang="it-IT" dirty="0" smtClean="0"/>
              <a:t>Each time there is a change they need to re-synch their model</a:t>
            </a:r>
          </a:p>
          <a:p>
            <a:pPr lvl="1"/>
            <a:r>
              <a:rPr lang="it-IT" dirty="0" smtClean="0"/>
              <a:t>E.g. Control objective added, new risk added etc.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47EB8E0-4B45-4723-8330-5D8835D94BE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Security Engineering PROCESS - INTERACTIONS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914400"/>
            <a:ext cx="842645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Slide </a:t>
            </a:r>
            <a:r>
              <a:rPr lang="en-US" dirty="0" err="1" smtClean="0"/>
              <a:t>cortesy</a:t>
            </a:r>
            <a:r>
              <a:rPr lang="en-US" dirty="0" smtClean="0"/>
              <a:t> of Thales Research and Technology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26" name="Picture 2" descr="100913-GA-THA-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4861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019CF34-2D27-4B08-8763-973FB98452AA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Sample Control Objectives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CO1: Ensure all data is complete and correct</a:t>
            </a:r>
            <a:endParaRPr lang="en-US" dirty="0" smtClean="0"/>
          </a:p>
          <a:p>
            <a:pPr lvl="1"/>
            <a:r>
              <a:rPr lang="en-GB" dirty="0" smtClean="0"/>
              <a:t>CO1.1: Ensure A2 and A3 are performed by different actors</a:t>
            </a:r>
            <a:endParaRPr lang="en-US" dirty="0" smtClean="0"/>
          </a:p>
          <a:p>
            <a:pPr lvl="2"/>
            <a:r>
              <a:rPr lang="en-GB" dirty="0" smtClean="0"/>
              <a:t>CO1.1.1: Assign A3 to actor other than performer of A2</a:t>
            </a:r>
            <a:endParaRPr lang="en-US" dirty="0" smtClean="0"/>
          </a:p>
          <a:p>
            <a:pPr lvl="2"/>
            <a:r>
              <a:rPr lang="en-GB" dirty="0" smtClean="0"/>
              <a:t>CO1.1.2: Enforce blind review at A3</a:t>
            </a:r>
            <a:endParaRPr lang="en-US" dirty="0" smtClean="0"/>
          </a:p>
          <a:p>
            <a:r>
              <a:rPr lang="en-GB" dirty="0" smtClean="0"/>
              <a:t>CO1.2: Ensure A4 and A3 are performed by different actors</a:t>
            </a:r>
            <a:endParaRPr lang="en-US" dirty="0" smtClean="0"/>
          </a:p>
          <a:p>
            <a:pPr lvl="1"/>
            <a:r>
              <a:rPr lang="en-GB" dirty="0" smtClean="0"/>
              <a:t>CO1.2.1: Assign A3 to actor other than performer of A4 </a:t>
            </a:r>
            <a:endParaRPr lang="en-US" dirty="0" smtClean="0"/>
          </a:p>
          <a:p>
            <a:pPr lvl="1"/>
            <a:r>
              <a:rPr lang="en-GB" dirty="0" smtClean="0"/>
              <a:t>CO1.2.2: Enforce blind review at A3</a:t>
            </a:r>
            <a:endParaRPr lang="en-US" dirty="0" smtClean="0"/>
          </a:p>
          <a:p>
            <a:r>
              <a:rPr lang="it-IT" dirty="0" smtClean="0"/>
              <a:t>...</a:t>
            </a:r>
            <a:endParaRPr lang="en-US" dirty="0" smtClean="0"/>
          </a:p>
          <a:p>
            <a:r>
              <a:rPr lang="en-GB" dirty="0" smtClean="0"/>
              <a:t>CO1.3:  Digitally sign the report</a:t>
            </a:r>
            <a:endParaRPr lang="en-US" dirty="0" smtClean="0"/>
          </a:p>
          <a:p>
            <a:r>
              <a:rPr lang="en-GB" dirty="0" smtClean="0"/>
              <a:t>CO1.4: Review the audit trail by external auditors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22756EF-4D64-482A-9A10-668906225289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FOSAD TUTORIAL – Discussion FORM - 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had to test the quality of your method, what kind of steps would you go through? (at least 3 steps)</a:t>
            </a:r>
            <a:endParaRPr lang="it-IT" dirty="0" smtClean="0"/>
          </a:p>
          <a:p>
            <a:pPr marL="527050" lvl="1" indent="-514350">
              <a:buFont typeface="+mj-lt"/>
              <a:buAutoNum type="arabicPeriod"/>
            </a:pPr>
            <a:r>
              <a:rPr lang="it-IT" dirty="0" smtClean="0"/>
              <a:t>….</a:t>
            </a:r>
          </a:p>
          <a:p>
            <a:pPr marL="527050" lvl="1" indent="-514350">
              <a:buFont typeface="+mj-lt"/>
              <a:buAutoNum type="arabicPeriod"/>
            </a:pPr>
            <a:endParaRPr lang="it-IT" dirty="0" smtClean="0"/>
          </a:p>
          <a:p>
            <a:pPr marL="527050" lvl="1" indent="-514350">
              <a:buFont typeface="+mj-lt"/>
              <a:buAutoNum type="arabicPeriod"/>
            </a:pPr>
            <a:r>
              <a:rPr lang="it-IT" dirty="0" smtClean="0"/>
              <a:t>….</a:t>
            </a:r>
          </a:p>
          <a:p>
            <a:pPr marL="527050" lvl="1" indent="-514350">
              <a:buFont typeface="+mj-lt"/>
              <a:buAutoNum type="arabicPeriod"/>
            </a:pPr>
            <a:endParaRPr lang="it-IT" dirty="0" smtClean="0"/>
          </a:p>
          <a:p>
            <a:pPr marL="527050" lvl="1" indent="-514350">
              <a:buFont typeface="+mj-lt"/>
              <a:buAutoNum type="arabicPeriod"/>
            </a:pPr>
            <a:r>
              <a:rPr lang="it-IT" dirty="0" smtClean="0"/>
              <a:t>….</a:t>
            </a:r>
          </a:p>
          <a:p>
            <a:pPr marL="527050" lvl="1" indent="-514350">
              <a:buFont typeface="+mj-lt"/>
              <a:buAutoNum type="arabicPeriod"/>
            </a:pPr>
            <a:endParaRPr lang="it-IT" dirty="0" smtClean="0"/>
          </a:p>
          <a:p>
            <a:pPr marL="527050" lvl="1" indent="-514350">
              <a:buFont typeface="+mj-lt"/>
              <a:buAutoNum type="arabicPeriod"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 Key Assurance Indicator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Key Assurance Indicator (KAI) </a:t>
            </a:r>
            <a:r>
              <a:rPr lang="en-GB" dirty="0" smtClean="0"/>
              <a:t>indicates the effectiveness of a control objective in assuring the compliance of a business process</a:t>
            </a:r>
          </a:p>
          <a:p>
            <a:pPr lvl="1"/>
            <a:r>
              <a:rPr lang="en-GB" dirty="0" smtClean="0"/>
              <a:t>Answer “How compliant am I ?”</a:t>
            </a:r>
          </a:p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Percentage of Drug Reimbursement</a:t>
            </a:r>
          </a:p>
          <a:p>
            <a:pPr lvl="1"/>
            <a:r>
              <a:rPr lang="en-GB" dirty="0" smtClean="0"/>
              <a:t>How many reports contain incorrect reimbursement data</a:t>
            </a:r>
          </a:p>
          <a:p>
            <a:r>
              <a:rPr lang="en-GB" dirty="0" smtClean="0"/>
              <a:t>Indicators Specification:</a:t>
            </a:r>
          </a:p>
          <a:p>
            <a:pPr lvl="1"/>
            <a:r>
              <a:rPr lang="en-GB" dirty="0" smtClean="0"/>
              <a:t>Target of Assessment – </a:t>
            </a:r>
            <a:r>
              <a:rPr lang="en-GB" i="1" dirty="0" smtClean="0"/>
              <a:t>the File F report</a:t>
            </a:r>
          </a:p>
          <a:p>
            <a:pPr lvl="1"/>
            <a:r>
              <a:rPr lang="en-GB" dirty="0" smtClean="0"/>
              <a:t>Collecting Entity – SAP system</a:t>
            </a:r>
          </a:p>
          <a:p>
            <a:pPr lvl="1"/>
            <a:r>
              <a:rPr lang="en-GB" dirty="0" smtClean="0"/>
              <a:t>Measuring Units – </a:t>
            </a:r>
            <a:r>
              <a:rPr lang="en-GB" i="1" dirty="0" smtClean="0"/>
              <a:t>records/report</a:t>
            </a:r>
          </a:p>
          <a:p>
            <a:pPr lvl="2"/>
            <a:r>
              <a:rPr lang="en-GB" dirty="0" smtClean="0"/>
              <a:t>Frequency of Assessment – Monthly</a:t>
            </a:r>
          </a:p>
          <a:p>
            <a:pPr lvl="2"/>
            <a:r>
              <a:rPr lang="en-GB" dirty="0" smtClean="0"/>
              <a:t>Length of Measurement – 1 month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9AD9-E542-466B-A282-F92D4F4616CC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 Can be Specified at Each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191000" y="990600"/>
            <a:ext cx="4724400" cy="4876800"/>
          </a:xfrm>
        </p:spPr>
        <p:txBody>
          <a:bodyPr/>
          <a:lstStyle/>
          <a:p>
            <a:r>
              <a:rPr lang="en-US" sz="2000" dirty="0" smtClean="0"/>
              <a:t>Regulatory Goal</a:t>
            </a:r>
          </a:p>
          <a:p>
            <a:pPr lvl="1"/>
            <a:r>
              <a:rPr lang="en-US" sz="1800" dirty="0" smtClean="0"/>
              <a:t>Recipient: CISO</a:t>
            </a:r>
          </a:p>
          <a:p>
            <a:pPr lvl="1"/>
            <a:r>
              <a:rPr lang="en-US" sz="1800" dirty="0" smtClean="0"/>
              <a:t>KAI: $$ legal expenses due to privacy lawsuits</a:t>
            </a:r>
          </a:p>
          <a:p>
            <a:pPr lvl="1"/>
            <a:r>
              <a:rPr lang="en-US" sz="1800" dirty="0" smtClean="0"/>
              <a:t>Relevant events emitted by: SAP system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000" dirty="0" smtClean="0"/>
              <a:t>Control Goal</a:t>
            </a:r>
          </a:p>
          <a:p>
            <a:pPr lvl="1"/>
            <a:r>
              <a:rPr lang="en-US" sz="1800" dirty="0" smtClean="0"/>
              <a:t>Recipient: File F section</a:t>
            </a:r>
          </a:p>
          <a:p>
            <a:pPr lvl="1"/>
            <a:r>
              <a:rPr lang="en-US" sz="1800" dirty="0" smtClean="0"/>
              <a:t>KAI: Number of privacy violations</a:t>
            </a:r>
          </a:p>
          <a:p>
            <a:pPr lvl="1"/>
            <a:r>
              <a:rPr lang="en-US" sz="1800" dirty="0" smtClean="0"/>
              <a:t>Relevant events by: File F services</a:t>
            </a:r>
          </a:p>
          <a:p>
            <a:r>
              <a:rPr lang="en-US" sz="2000" dirty="0" smtClean="0"/>
              <a:t>Control (sub)Goal </a:t>
            </a:r>
          </a:p>
          <a:p>
            <a:pPr lvl="1"/>
            <a:r>
              <a:rPr lang="en-US" sz="1800" dirty="0" smtClean="0"/>
              <a:t>Recipient: File F Generation Section</a:t>
            </a:r>
          </a:p>
          <a:p>
            <a:pPr lvl="1"/>
            <a:r>
              <a:rPr lang="en-US" sz="1800" dirty="0" smtClean="0"/>
              <a:t>KAI: #times a patient name is not </a:t>
            </a:r>
            <a:r>
              <a:rPr lang="en-US" sz="1800" dirty="0" err="1" smtClean="0"/>
              <a:t>anonymized</a:t>
            </a:r>
            <a:endParaRPr lang="en-US" sz="1800" dirty="0" smtClean="0"/>
          </a:p>
          <a:p>
            <a:pPr lvl="1"/>
            <a:r>
              <a:rPr lang="en-US" sz="1800" dirty="0" smtClean="0"/>
              <a:t>Relevant events by: Report generation service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ED82D-18A7-0C4A-B8D7-B81F75E6809E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1371600"/>
            <a:ext cx="3962400" cy="1143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lvl="1" indent="15875"/>
            <a:r>
              <a:rPr lang="en-US" sz="1400" i="1" u="sng"/>
              <a:t>Italian Legislative Decree No. 196</a:t>
            </a:r>
            <a:r>
              <a:rPr lang="en-US" sz="1400" i="1"/>
              <a:t> personal data</a:t>
            </a:r>
          </a:p>
          <a:p>
            <a:pPr marL="0" lvl="1" indent="15875"/>
            <a:r>
              <a:rPr lang="en-US" sz="1400" i="1"/>
              <a:t>is processed by respecting data subjects’ rights</a:t>
            </a:r>
          </a:p>
          <a:p>
            <a:pPr marL="0" lvl="1" indent="15875"/>
            <a:r>
              <a:rPr lang="en-US" sz="1400" i="1"/>
              <a:t>particularly with regard to </a:t>
            </a:r>
            <a:r>
              <a:rPr lang="en-US" sz="1400" i="1" u="sng"/>
              <a:t>confidentiality </a:t>
            </a:r>
            <a:r>
              <a:rPr lang="en-US" sz="1400" i="1"/>
              <a:t>and the</a:t>
            </a:r>
          </a:p>
          <a:p>
            <a:pPr marL="0" lvl="1" indent="15875"/>
            <a:r>
              <a:rPr lang="en-US" sz="1400" i="1"/>
              <a:t>right to </a:t>
            </a:r>
            <a:r>
              <a:rPr lang="en-US" sz="1400" i="1" u="sng"/>
              <a:t>personal data protection</a:t>
            </a:r>
            <a:endParaRPr lang="en-GB" sz="1400" i="1" u="sng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00200" y="3657600"/>
            <a:ext cx="2362200" cy="381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lvl="1" indent="15875"/>
            <a:r>
              <a:rPr lang="en-US" sz="1400" i="1"/>
              <a:t>Respect privacy in File F</a:t>
            </a:r>
            <a:endParaRPr lang="en-GB" sz="1400" i="1"/>
          </a:p>
        </p:txBody>
      </p:sp>
      <p:cxnSp>
        <p:nvCxnSpPr>
          <p:cNvPr id="38920" name="Curved Connector 9"/>
          <p:cNvCxnSpPr>
            <a:cxnSpLocks noChangeShapeType="1"/>
            <a:stCxn id="38916" idx="2"/>
            <a:endCxn id="38918" idx="0"/>
          </p:cNvCxnSpPr>
          <p:nvPr/>
        </p:nvCxnSpPr>
        <p:spPr bwMode="auto">
          <a:xfrm rot="16200000" flipH="1">
            <a:off x="1924050" y="2800350"/>
            <a:ext cx="1143000" cy="5715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685800" y="3657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lvl="1" indent="15875"/>
            <a:r>
              <a:rPr lang="en-US" sz="1400" i="1" u="sng"/>
              <a:t>…</a:t>
            </a:r>
            <a:endParaRPr lang="en-GB" sz="1400" i="1" u="sng"/>
          </a:p>
        </p:txBody>
      </p:sp>
      <p:cxnSp>
        <p:nvCxnSpPr>
          <p:cNvPr id="38922" name="Curved Connector 12"/>
          <p:cNvCxnSpPr>
            <a:cxnSpLocks noChangeShapeType="1"/>
            <a:stCxn id="38916" idx="2"/>
            <a:endCxn id="38921" idx="0"/>
          </p:cNvCxnSpPr>
          <p:nvPr/>
        </p:nvCxnSpPr>
        <p:spPr bwMode="auto">
          <a:xfrm rot="5400000">
            <a:off x="1028700" y="2476500"/>
            <a:ext cx="1143000" cy="1219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923" name="Rectangle 19"/>
          <p:cNvSpPr>
            <a:spLocks noChangeArrowheads="1"/>
          </p:cNvSpPr>
          <p:nvPr/>
        </p:nvSpPr>
        <p:spPr bwMode="auto">
          <a:xfrm>
            <a:off x="1600200" y="4572000"/>
            <a:ext cx="2362200" cy="6096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lvl="1" indent="15875"/>
            <a:r>
              <a:rPr lang="en-US" sz="1400" i="1"/>
              <a:t>Remove personal data</a:t>
            </a:r>
          </a:p>
          <a:p>
            <a:pPr marL="0" lvl="1" indent="15875"/>
            <a:r>
              <a:rPr lang="en-US" sz="1400" i="1"/>
              <a:t>from reimbursement report</a:t>
            </a:r>
            <a:endParaRPr lang="en-GB" sz="1400" i="1"/>
          </a:p>
        </p:txBody>
      </p:sp>
      <p:cxnSp>
        <p:nvCxnSpPr>
          <p:cNvPr id="38925" name="Curved Connector 23"/>
          <p:cNvCxnSpPr>
            <a:cxnSpLocks noChangeShapeType="1"/>
            <a:stCxn id="38918" idx="2"/>
            <a:endCxn id="38923" idx="0"/>
          </p:cNvCxnSpPr>
          <p:nvPr/>
        </p:nvCxnSpPr>
        <p:spPr bwMode="auto">
          <a:xfrm rot="5400000">
            <a:off x="2514601" y="4305300"/>
            <a:ext cx="533400" cy="31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926" name="Rectangle 11"/>
          <p:cNvSpPr>
            <a:spLocks noChangeArrowheads="1"/>
          </p:cNvSpPr>
          <p:nvPr/>
        </p:nvSpPr>
        <p:spPr bwMode="auto">
          <a:xfrm>
            <a:off x="533400" y="480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lvl="1" indent="15875"/>
            <a:r>
              <a:rPr lang="en-US" sz="1400" i="1" u="sng"/>
              <a:t>…</a:t>
            </a:r>
            <a:endParaRPr lang="en-GB" sz="1400" i="1" u="sng"/>
          </a:p>
        </p:txBody>
      </p:sp>
      <p:cxnSp>
        <p:nvCxnSpPr>
          <p:cNvPr id="38927" name="Curved Connector 12"/>
          <p:cNvCxnSpPr>
            <a:cxnSpLocks noChangeShapeType="1"/>
            <a:stCxn id="38918" idx="2"/>
            <a:endCxn id="38926" idx="0"/>
          </p:cNvCxnSpPr>
          <p:nvPr/>
        </p:nvCxnSpPr>
        <p:spPr bwMode="auto">
          <a:xfrm rot="5400000">
            <a:off x="1428750" y="3448050"/>
            <a:ext cx="762000" cy="19431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F44BBB0-5B4C-4F93-939A-8AB714F9ED39}" type="datetime4">
              <a:rPr lang="en-US" smtClean="0"/>
              <a:pPr/>
              <a:t>August 31, 2011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8" grpId="0" animBg="1"/>
      <p:bldP spid="38921" grpId="0" animBg="1"/>
      <p:bldP spid="38923" grpId="0" animBg="1"/>
      <p:bldP spid="389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PHASE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Objectives: </a:t>
            </a:r>
            <a:r>
              <a:rPr lang="en-GB" dirty="0" smtClean="0"/>
              <a:t>control activities are implemented in terms of control processes and indicators</a:t>
            </a:r>
          </a:p>
          <a:p>
            <a:pPr lvl="1"/>
            <a:r>
              <a:rPr lang="en-US" dirty="0" smtClean="0"/>
              <a:t>Identify Control Activities</a:t>
            </a:r>
          </a:p>
          <a:p>
            <a:pPr lvl="1"/>
            <a:r>
              <a:rPr lang="en-US" dirty="0" smtClean="0"/>
              <a:t>Design Control Processes</a:t>
            </a:r>
          </a:p>
          <a:p>
            <a:pPr lvl="1"/>
            <a:r>
              <a:rPr lang="en-US" dirty="0" smtClean="0"/>
              <a:t>Implement Control Processes</a:t>
            </a:r>
          </a:p>
          <a:p>
            <a:pPr lvl="1"/>
            <a:r>
              <a:rPr lang="en-US" dirty="0" smtClean="0"/>
              <a:t>Specify (and implement) Key Security Indicators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E4D6F6-5AAD-FB4D-B564-71B313B241ED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BC30C6B-576D-41DA-B69E-935A9D8ECE38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Control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Control Activity is a means/action to achieve a control objective (i.e., the leaf-node in the CO tree)</a:t>
            </a:r>
          </a:p>
          <a:p>
            <a:r>
              <a:rPr lang="en-US" smtClean="0"/>
              <a:t>Type:</a:t>
            </a:r>
          </a:p>
          <a:p>
            <a:pPr lvl="1"/>
            <a:r>
              <a:rPr lang="en-US" smtClean="0"/>
              <a:t>Control Flow – </a:t>
            </a:r>
            <a:r>
              <a:rPr lang="en-GB" smtClean="0"/>
              <a:t>deals with the flow of control activities’ execution </a:t>
            </a:r>
            <a:endParaRPr lang="en-US" smtClean="0"/>
          </a:p>
          <a:p>
            <a:pPr lvl="1"/>
            <a:r>
              <a:rPr lang="en-US" smtClean="0"/>
              <a:t>Information Flow – </a:t>
            </a:r>
            <a:r>
              <a:rPr lang="en-GB" smtClean="0"/>
              <a:t>addresses the flow of information </a:t>
            </a:r>
            <a:endParaRPr lang="en-US" smtClean="0"/>
          </a:p>
          <a:p>
            <a:pPr lvl="1"/>
            <a:r>
              <a:rPr lang="en-US" smtClean="0"/>
              <a:t>Resource Access – </a:t>
            </a:r>
            <a:r>
              <a:rPr lang="en-GB" smtClean="0"/>
              <a:t>controls the access to a particular resources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Time Sensitive – </a:t>
            </a:r>
            <a:r>
              <a:rPr lang="en-GB" smtClean="0"/>
              <a:t>describes a condition to be satisfied in a particular time</a:t>
            </a:r>
          </a:p>
          <a:p>
            <a:pPr lvl="1"/>
            <a:r>
              <a:rPr lang="en-GB" smtClean="0"/>
              <a:t>Data Quality – ensure the quality of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C7CAAA0-ACF4-48BC-8ADD-B509504CA287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Control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Deep Dive on R2</a:t>
            </a:r>
          </a:p>
          <a:p>
            <a:pPr lvl="1"/>
            <a:r>
              <a:rPr lang="en-US" i="1" dirty="0" smtClean="0">
                <a:sym typeface="Wingdings"/>
              </a:rPr>
              <a:t>New “fake” drugs added in the report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“integrity” of the report</a:t>
            </a:r>
            <a:endParaRPr lang="en-GB" dirty="0" smtClean="0"/>
          </a:p>
          <a:p>
            <a:r>
              <a:rPr lang="en-GB" dirty="0" smtClean="0"/>
              <a:t>Control Activity</a:t>
            </a:r>
          </a:p>
          <a:p>
            <a:pPr lvl="1"/>
            <a:r>
              <a:rPr lang="en-GB" b="0" dirty="0" smtClean="0"/>
              <a:t>Separation of Duty between A2 (Generate Report) and A3 (Review Report)</a:t>
            </a:r>
          </a:p>
          <a:p>
            <a:pPr lvl="1"/>
            <a:r>
              <a:rPr lang="en-GB" b="0" dirty="0" smtClean="0"/>
              <a:t>Separation of Duty between A3 and A4 (Revise Report)</a:t>
            </a:r>
          </a:p>
          <a:p>
            <a:pPr lvl="1"/>
            <a:r>
              <a:rPr lang="en-GB" dirty="0" smtClean="0"/>
              <a:t>The report must be reviewed blindly, but the report generator is held accountable for the validity of report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C6BD-DC6D-4DD2-B269-8DDFDDB2321C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 Control Process (2)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DFC-4C24-4446-ABC8-A9A133F9C2C3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794" y="1600200"/>
            <a:ext cx="6313176" cy="447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Implementation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2D16-D88F-43F9-AD17-57F4E3748462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[In case an organization needs to implement a control process]</a:t>
            </a:r>
          </a:p>
          <a:p>
            <a:r>
              <a:rPr lang="en-GB" dirty="0" smtClean="0"/>
              <a:t>Control Policies Specification</a:t>
            </a:r>
          </a:p>
          <a:p>
            <a:r>
              <a:rPr lang="en-GB" dirty="0" smtClean="0"/>
              <a:t>Develop Underlying Control Service/Mechanism (if necessary)</a:t>
            </a:r>
          </a:p>
          <a:p>
            <a:pPr lvl="1"/>
            <a:r>
              <a:rPr lang="en-GB" dirty="0" smtClean="0"/>
              <a:t>E.g., access control service, </a:t>
            </a:r>
            <a:r>
              <a:rPr lang="en-GB" dirty="0" err="1" smtClean="0"/>
              <a:t>anonymizer</a:t>
            </a:r>
            <a:r>
              <a:rPr lang="en-GB" dirty="0" smtClean="0"/>
              <a:t>, etc</a:t>
            </a:r>
          </a:p>
          <a:p>
            <a:r>
              <a:rPr lang="en-GB" dirty="0" smtClean="0"/>
              <a:t>Configure Existing Control Service (if it has existed)</a:t>
            </a:r>
          </a:p>
          <a:p>
            <a:r>
              <a:rPr lang="en-GB" dirty="0" smtClean="0"/>
              <a:t>Test Control Service and Process</a:t>
            </a:r>
          </a:p>
          <a:p>
            <a:r>
              <a:rPr lang="en-GB" dirty="0" smtClean="0"/>
              <a:t>Deploy Control Process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Key Security Indicator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313-97FF-4680-BA98-1AC2A57C63AA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Security Indicators (KSI) assess the performance of a control process</a:t>
            </a:r>
          </a:p>
          <a:p>
            <a:pPr lvl="1"/>
            <a:r>
              <a:rPr lang="en-US" dirty="0" smtClean="0"/>
              <a:t>It doesn’t tell how effective it is (we have KAIs for that) </a:t>
            </a:r>
          </a:p>
          <a:p>
            <a:pPr lvl="1"/>
            <a:r>
              <a:rPr lang="en-US" dirty="0" smtClean="0"/>
              <a:t>It only tells how well it is implemented</a:t>
            </a:r>
          </a:p>
          <a:p>
            <a:r>
              <a:rPr lang="en-US" dirty="0" smtClean="0"/>
              <a:t>For each CP we need two indicators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Coverage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Key Security Indicator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5306-7B9C-4EDE-8316-3F6BBD6E5599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KSI</a:t>
            </a:r>
            <a:r>
              <a:rPr lang="en-US" baseline="-25000" dirty="0" err="1" smtClean="0"/>
              <a:t>correctness</a:t>
            </a:r>
            <a:r>
              <a:rPr lang="en-US" dirty="0" smtClean="0"/>
              <a:t> – assess the correctness of the implementation of a control process</a:t>
            </a:r>
          </a:p>
          <a:p>
            <a:pPr lvl="1"/>
            <a:r>
              <a:rPr lang="en-US" dirty="0" smtClean="0"/>
              <a:t>(Sometime) control execution results in a state that differs with the state describes by the correspond CO</a:t>
            </a:r>
          </a:p>
          <a:p>
            <a:pPr lvl="1"/>
            <a:r>
              <a:rPr lang="en-US" dirty="0" smtClean="0"/>
              <a:t>E.g. frequency when the personal data exists even when the patient has requested to be </a:t>
            </a:r>
            <a:r>
              <a:rPr lang="en-US" dirty="0" err="1" smtClean="0"/>
              <a:t>anonymized</a:t>
            </a:r>
            <a:endParaRPr lang="en-US" dirty="0" smtClean="0"/>
          </a:p>
          <a:p>
            <a:r>
              <a:rPr lang="en-US" dirty="0" err="1" smtClean="0"/>
              <a:t>KSI</a:t>
            </a:r>
            <a:r>
              <a:rPr lang="en-US" baseline="-25000" dirty="0" err="1" smtClean="0"/>
              <a:t>coverage</a:t>
            </a:r>
            <a:r>
              <a:rPr lang="en-US" dirty="0" smtClean="0"/>
              <a:t> – assess how often a control process is executed</a:t>
            </a:r>
          </a:p>
          <a:p>
            <a:pPr lvl="1"/>
            <a:r>
              <a:rPr lang="en-US" dirty="0" smtClean="0"/>
              <a:t>(Sometime) there is a transaction that manage to avoid the CP execution</a:t>
            </a:r>
          </a:p>
          <a:p>
            <a:pPr lvl="1"/>
            <a:r>
              <a:rPr lang="en-US" dirty="0" smtClean="0"/>
              <a:t>E.g., ratio of the execution of digital-signature and the generation of drug report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Check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4EEC8EAD-AD3A-EB42-BF79-ED48580D5BB5}" type="slidenum">
              <a:rPr lang="en-GB"/>
              <a:pPr/>
              <a:t>59</a:t>
            </a:fld>
            <a:endParaRPr lang="en-GB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365125" eaLnBrk="1" hangingPunct="1"/>
            <a:r>
              <a:rPr lang="en-US" b="1" dirty="0" smtClean="0"/>
              <a:t>Manager’s Target</a:t>
            </a:r>
          </a:p>
          <a:p>
            <a:pPr marL="377825" lvl="1" indent="-365125"/>
            <a:r>
              <a:rPr lang="en-US" dirty="0" smtClean="0"/>
              <a:t>t</a:t>
            </a:r>
            <a:r>
              <a:rPr lang="en-GB" dirty="0" smtClean="0"/>
              <a:t>he </a:t>
            </a:r>
            <a:r>
              <a:rPr lang="en-GB" dirty="0"/>
              <a:t>level of security and compliance of business processes are assessed and reviewed by means of implemented indicators</a:t>
            </a:r>
          </a:p>
          <a:p>
            <a:r>
              <a:rPr lang="en-US" dirty="0"/>
              <a:t>Review </a:t>
            </a:r>
            <a:r>
              <a:rPr lang="en-US" dirty="0" smtClean="0"/>
              <a:t>GRC </a:t>
            </a:r>
            <a:r>
              <a:rPr lang="en-US" dirty="0"/>
              <a:t>Operation</a:t>
            </a:r>
          </a:p>
          <a:p>
            <a:pPr lvl="2" eaLnBrk="1" hangingPunct="1"/>
            <a:r>
              <a:rPr lang="en-US" dirty="0"/>
              <a:t>Business Processes</a:t>
            </a:r>
          </a:p>
          <a:p>
            <a:pPr lvl="2" eaLnBrk="1" hangingPunct="1"/>
            <a:r>
              <a:rPr lang="en-US" dirty="0"/>
              <a:t>Control Processes</a:t>
            </a:r>
          </a:p>
          <a:p>
            <a:pPr lvl="2" eaLnBrk="1" hangingPunct="1"/>
            <a:r>
              <a:rPr lang="en-US" dirty="0"/>
              <a:t>Manual Controls</a:t>
            </a:r>
          </a:p>
          <a:p>
            <a:pPr lvl="2" eaLnBrk="1" hangingPunct="1"/>
            <a:r>
              <a:rPr lang="en-US" dirty="0"/>
              <a:t>Risk Assessment</a:t>
            </a:r>
          </a:p>
          <a:p>
            <a:pPr lvl="2" eaLnBrk="1" hangingPunct="1"/>
            <a:r>
              <a:rPr lang="en-US" dirty="0"/>
              <a:t>Relevancy of Control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Emerging field called “Security Analytics”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01B5-C71D-4826-8701-E328C1196985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FOSAD TUTORIAL – Discussion FORM - III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just to see if there is some interesting correlation between the choice of dimensions and the expectations </a:t>
            </a:r>
          </a:p>
          <a:p>
            <a:r>
              <a:rPr lang="it-IT" dirty="0" smtClean="0"/>
              <a:t>What is your thesis area?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r>
              <a:rPr lang="it-IT" dirty="0" smtClean="0"/>
              <a:t>What is your background?</a:t>
            </a:r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mtClean="0"/>
              <a:t>Visualizing Data and Indicators</a:t>
            </a:r>
            <a:endParaRPr lang="en-GB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019" y="3925888"/>
            <a:ext cx="36052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046288"/>
            <a:ext cx="35321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" y="1785938"/>
            <a:ext cx="3613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86125"/>
            <a:ext cx="558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1519238"/>
            <a:ext cx="809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43D8-7712-444A-993E-FB7E069A79FF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F7FED82D-18A7-0C4A-B8D7-B81F75E6809E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Objectives: Act on the CHECK results (i.e., assessments and recommendations) to maintain/improve the assurance</a:t>
            </a:r>
          </a:p>
          <a:p>
            <a:pPr lvl="1"/>
            <a:r>
              <a:rPr lang="en-US" dirty="0" smtClean="0"/>
              <a:t>Improve Existing Controls</a:t>
            </a:r>
          </a:p>
          <a:p>
            <a:pPr lvl="2"/>
            <a:r>
              <a:rPr lang="en-US" dirty="0" smtClean="0"/>
              <a:t>Corrective Action</a:t>
            </a:r>
          </a:p>
          <a:p>
            <a:pPr lvl="2"/>
            <a:r>
              <a:rPr lang="en-US" dirty="0" smtClean="0"/>
              <a:t>Increase the level Automation</a:t>
            </a:r>
          </a:p>
          <a:p>
            <a:pPr lvl="1"/>
            <a:r>
              <a:rPr lang="en-US" dirty="0" smtClean="0"/>
              <a:t>Introduce New Controls</a:t>
            </a:r>
          </a:p>
          <a:p>
            <a:pPr lvl="2"/>
            <a:r>
              <a:rPr lang="en-US" dirty="0" smtClean="0"/>
              <a:t>Preventive Action</a:t>
            </a:r>
          </a:p>
          <a:p>
            <a:pPr lvl="2"/>
            <a:r>
              <a:rPr lang="en-US" dirty="0" smtClean="0"/>
              <a:t>Augmentative Action</a:t>
            </a:r>
          </a:p>
          <a:p>
            <a:pPr lvl="1"/>
            <a:r>
              <a:rPr lang="en-US" dirty="0" smtClean="0"/>
              <a:t>Of course you don’t want to start from scratch</a:t>
            </a:r>
          </a:p>
          <a:p>
            <a:pPr lvl="2"/>
            <a:r>
              <a:rPr lang="en-US" dirty="0" smtClean="0"/>
              <a:t>See SecureChange project </a:t>
            </a:r>
            <a:r>
              <a:rPr lang="en-US" dirty="0" smtClean="0">
                <a:hlinkClick r:id="rId3"/>
              </a:rPr>
              <a:t>www.secure-change.org</a:t>
            </a:r>
            <a:r>
              <a:rPr lang="en-US" dirty="0" smtClean="0"/>
              <a:t> web </a:t>
            </a:r>
            <a:r>
              <a:rPr lang="en-US" dirty="0" smtClean="0"/>
              <a:t>site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CE54-9DA6-483F-9269-7CBBFA7F7BDF}" type="datetime4">
              <a:rPr lang="en-US" smtClean="0"/>
              <a:pPr/>
              <a:t>August 31, 2011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Beijing - Tutorial on GRC</a:t>
            </a:r>
            <a:endParaRPr lang="en-GB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CE78D2F6-352C-4849-BA12-AEC921B5573D}" type="slidenum">
              <a:rPr lang="en-GB"/>
              <a:pPr/>
              <a:t>61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Which is the important aspect of email?</a:t>
            </a:r>
          </a:p>
          <a:p>
            <a:pPr lvl="1"/>
            <a:r>
              <a:rPr lang="it-IT" dirty="0" smtClean="0"/>
              <a:t>Receiving “clean” email</a:t>
            </a:r>
          </a:p>
          <a:p>
            <a:r>
              <a:rPr lang="it-IT" dirty="0" smtClean="0"/>
              <a:t>Default solution</a:t>
            </a:r>
          </a:p>
          <a:p>
            <a:pPr lvl="1"/>
            <a:r>
              <a:rPr lang="it-IT" dirty="0" smtClean="0"/>
              <a:t>Firewall for incoming connections</a:t>
            </a:r>
          </a:p>
          <a:p>
            <a:pPr lvl="1"/>
            <a:r>
              <a:rPr lang="it-IT" dirty="0" smtClean="0"/>
              <a:t>DNS rewrite MX records of all subdomains to the central server</a:t>
            </a:r>
          </a:p>
          <a:p>
            <a:pPr lvl="1"/>
            <a:r>
              <a:rPr lang="it-IT" dirty="0" smtClean="0"/>
              <a:t>Antivirus and Anti-spam on the incoming mail server</a:t>
            </a:r>
          </a:p>
          <a:p>
            <a:pPr lvl="1"/>
            <a:r>
              <a:rPr lang="it-IT" dirty="0" smtClean="0"/>
              <a:t>Organizational measure: you can’t log in on the network if you don’t have a </a:t>
            </a:r>
            <a:r>
              <a:rPr lang="it-IT" dirty="0" err="1" smtClean="0"/>
              <a:t>av</a:t>
            </a:r>
            <a:r>
              <a:rPr lang="it-IT" dirty="0" smtClean="0"/>
              <a:t> </a:t>
            </a:r>
            <a:r>
              <a:rPr lang="it-IT" dirty="0" smtClean="0"/>
              <a:t>installed on the mail client </a:t>
            </a:r>
          </a:p>
          <a:p>
            <a:pPr lvl="2"/>
            <a:r>
              <a:rPr lang="it-IT" dirty="0" smtClean="0"/>
              <a:t>Should be second line of defense, but not very effective if the brand is the same: whatever the border “enterprise-strenght” filter won’t catch won’t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catched</a:t>
            </a:r>
            <a:r>
              <a:rPr lang="it-IT" dirty="0" smtClean="0"/>
              <a:t> </a:t>
            </a:r>
            <a:r>
              <a:rPr lang="it-IT" dirty="0" smtClean="0"/>
              <a:t>by the client either</a:t>
            </a:r>
          </a:p>
          <a:p>
            <a:r>
              <a:rPr lang="it-IT" dirty="0" smtClean="0"/>
              <a:t>Is that enough?</a:t>
            </a:r>
          </a:p>
          <a:p>
            <a:pPr lvl="1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There are TWO important aspects of email</a:t>
            </a:r>
          </a:p>
          <a:p>
            <a:pPr lvl="1"/>
            <a:r>
              <a:rPr lang="it-IT" dirty="0" smtClean="0"/>
              <a:t>Receiving email and</a:t>
            </a:r>
          </a:p>
          <a:p>
            <a:pPr lvl="1"/>
            <a:r>
              <a:rPr lang="it-IT" dirty="0" smtClean="0"/>
              <a:t>Sending email</a:t>
            </a:r>
          </a:p>
          <a:p>
            <a:r>
              <a:rPr lang="it-IT" dirty="0" smtClean="0"/>
              <a:t>Does our solution protect sending email?</a:t>
            </a:r>
          </a:p>
          <a:p>
            <a:pPr lvl="1"/>
            <a:r>
              <a:rPr lang="it-IT" dirty="0" smtClean="0"/>
              <a:t>There is NO control process whatsoever around outgoing email</a:t>
            </a:r>
          </a:p>
          <a:p>
            <a:r>
              <a:rPr lang="it-IT" dirty="0" smtClean="0"/>
              <a:t>Outgoing email process is trusted</a:t>
            </a:r>
          </a:p>
          <a:p>
            <a:r>
              <a:rPr lang="it-IT" dirty="0" smtClean="0"/>
              <a:t>University scenario (Also true for Medium Companies)</a:t>
            </a:r>
          </a:p>
          <a:p>
            <a:pPr lvl="1"/>
            <a:r>
              <a:rPr lang="it-IT" dirty="0" smtClean="0"/>
              <a:t>Many computers within the boundaries</a:t>
            </a:r>
          </a:p>
          <a:p>
            <a:pPr lvl="1"/>
            <a:r>
              <a:rPr lang="it-IT" dirty="0" smtClean="0"/>
              <a:t>Some of them are incoming and outgoing mail server</a:t>
            </a:r>
          </a:p>
          <a:p>
            <a:r>
              <a:rPr lang="it-IT" dirty="0" smtClean="0"/>
              <a:t>What can happen?</a:t>
            </a:r>
          </a:p>
          <a:p>
            <a:pPr lvl="1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III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What can happen? </a:t>
            </a:r>
          </a:p>
          <a:p>
            <a:pPr lvl="1"/>
            <a:r>
              <a:rPr lang="it-IT" dirty="0" smtClean="0"/>
              <a:t>Remember we are discussing the second step of the process</a:t>
            </a:r>
          </a:p>
          <a:p>
            <a:pPr lvl="1"/>
            <a:r>
              <a:rPr lang="it-IT" dirty="0" smtClean="0"/>
              <a:t>What can stop you sending emails?</a:t>
            </a:r>
          </a:p>
          <a:p>
            <a:r>
              <a:rPr lang="it-IT" dirty="0" smtClean="0"/>
              <a:t>Suggestions from the audience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IV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You can be blacklisted</a:t>
            </a:r>
          </a:p>
          <a:p>
            <a:pPr lvl="1"/>
            <a:r>
              <a:rPr lang="it-IT" dirty="0" smtClean="0"/>
              <a:t>And that’s it. You can’t get out even to explain you are good guy</a:t>
            </a:r>
          </a:p>
          <a:p>
            <a:pPr lvl="1"/>
            <a:r>
              <a:rPr lang="it-IT" dirty="0" smtClean="0"/>
              <a:t>Takes a huge amount of effort to be whitened again</a:t>
            </a:r>
          </a:p>
          <a:p>
            <a:r>
              <a:rPr lang="it-IT" dirty="0" smtClean="0"/>
              <a:t>How do you get blacklisted?</a:t>
            </a:r>
          </a:p>
          <a:p>
            <a:pPr lvl="1"/>
            <a:r>
              <a:rPr lang="it-IT" dirty="0" smtClean="0"/>
              <a:t>Your internal machines send a lot of spam</a:t>
            </a:r>
          </a:p>
          <a:p>
            <a:r>
              <a:rPr lang="it-IT" dirty="0" smtClean="0"/>
              <a:t>Mail server are hacked and sends lots of spam</a:t>
            </a:r>
          </a:p>
          <a:p>
            <a:pPr lvl="1"/>
            <a:r>
              <a:rPr lang="it-IT" dirty="0" smtClean="0"/>
              <a:t>Mail server should be managed</a:t>
            </a:r>
          </a:p>
          <a:p>
            <a:r>
              <a:rPr lang="it-IT" dirty="0" smtClean="0"/>
              <a:t>Normal machines are hacked and send lots of spam</a:t>
            </a:r>
          </a:p>
          <a:p>
            <a:pPr lvl="1"/>
            <a:r>
              <a:rPr lang="it-IT" dirty="0" smtClean="0"/>
              <a:t>Are </a:t>
            </a:r>
            <a:r>
              <a:rPr lang="it-IT" dirty="0" err="1" smtClean="0"/>
              <a:t>users</a:t>
            </a:r>
            <a:r>
              <a:rPr lang="it-IT" dirty="0" smtClean="0"/>
              <a:t> </a:t>
            </a:r>
            <a:r>
              <a:rPr lang="it-IT" dirty="0" err="1" smtClean="0"/>
              <a:t>trustworthy</a:t>
            </a:r>
            <a:r>
              <a:rPr lang="it-IT" dirty="0" smtClean="0"/>
              <a:t> manager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r>
              <a:rPr lang="it-IT" dirty="0" smtClean="0"/>
              <a:t>?</a:t>
            </a:r>
          </a:p>
          <a:p>
            <a:pPr lvl="1"/>
            <a:r>
              <a:rPr lang="it-IT" dirty="0" err="1" smtClean="0"/>
              <a:t>Oops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Plan</a:t>
            </a:r>
          </a:p>
          <a:p>
            <a:pPr lvl="1"/>
            <a:r>
              <a:rPr lang="it-IT" dirty="0" smtClean="0"/>
              <a:t>Firewall on outgoing mail only from “official” mail servers</a:t>
            </a:r>
          </a:p>
          <a:p>
            <a:pPr lvl="1"/>
            <a:r>
              <a:rPr lang="it-IT" dirty="0" smtClean="0"/>
              <a:t>Centralize last step of outgoing email</a:t>
            </a:r>
          </a:p>
          <a:p>
            <a:pPr lvl="1"/>
            <a:r>
              <a:rPr lang="it-IT" dirty="0" smtClean="0"/>
              <a:t>Antispam/antivirus on outgoing mail </a:t>
            </a:r>
            <a:r>
              <a:rPr lang="it-IT" dirty="0" err="1" smtClean="0"/>
              <a:t>messages</a:t>
            </a:r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KAI?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KSI? (or KAI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controls</a:t>
            </a:r>
            <a:r>
              <a:rPr lang="it-IT" dirty="0" smtClean="0"/>
              <a:t>)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</a:t>
            </a:r>
            <a:r>
              <a:rPr lang="it-IT" dirty="0" err="1" smtClean="0"/>
              <a:t>VI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Plan</a:t>
            </a:r>
          </a:p>
          <a:p>
            <a:pPr lvl="1"/>
            <a:r>
              <a:rPr lang="it-IT" dirty="0" smtClean="0"/>
              <a:t>Firewall on outgoing mail only from “official” mail servers</a:t>
            </a:r>
          </a:p>
          <a:p>
            <a:pPr lvl="1"/>
            <a:r>
              <a:rPr lang="it-IT" dirty="0" smtClean="0"/>
              <a:t>Centralize last step of outgoing email</a:t>
            </a:r>
          </a:p>
          <a:p>
            <a:pPr lvl="1"/>
            <a:r>
              <a:rPr lang="it-IT" dirty="0" smtClean="0"/>
              <a:t>Antispam/antivirus on outgoing mail messages</a:t>
            </a:r>
          </a:p>
          <a:p>
            <a:pPr lvl="1"/>
            <a:r>
              <a:rPr lang="it-IT" dirty="0" smtClean="0"/>
              <a:t>KAI = #spam rin external reputations servers</a:t>
            </a:r>
          </a:p>
          <a:p>
            <a:pPr lvl="1"/>
            <a:r>
              <a:rPr lang="it-IT" dirty="0" smtClean="0"/>
              <a:t>KSI/KAI = #attempted spam mail caught by </a:t>
            </a:r>
            <a:r>
              <a:rPr lang="it-IT" dirty="0" err="1" smtClean="0"/>
              <a:t>centralized</a:t>
            </a:r>
            <a:r>
              <a:rPr lang="it-IT" dirty="0" smtClean="0"/>
              <a:t> </a:t>
            </a:r>
            <a:r>
              <a:rPr lang="it-IT" dirty="0" smtClean="0"/>
              <a:t>server</a:t>
            </a:r>
          </a:p>
          <a:p>
            <a:r>
              <a:rPr lang="it-IT" dirty="0" smtClean="0"/>
              <a:t>Do</a:t>
            </a:r>
          </a:p>
          <a:p>
            <a:pPr lvl="1"/>
            <a:r>
              <a:rPr lang="it-IT" dirty="0" err="1" smtClean="0"/>
              <a:t>Deploy</a:t>
            </a:r>
            <a:endParaRPr lang="it-IT" dirty="0" smtClean="0"/>
          </a:p>
          <a:p>
            <a:r>
              <a:rPr lang="it-IT" dirty="0" err="1" smtClean="0"/>
              <a:t>Check</a:t>
            </a:r>
            <a:endParaRPr lang="it-IT" dirty="0" smtClean="0"/>
          </a:p>
          <a:p>
            <a:pPr lvl="1"/>
            <a:r>
              <a:rPr lang="it-IT" dirty="0" smtClean="0"/>
              <a:t>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attempts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outgoing</a:t>
            </a:r>
            <a:r>
              <a:rPr lang="it-IT" dirty="0" smtClean="0"/>
              <a:t> </a:t>
            </a:r>
            <a:r>
              <a:rPr lang="it-IT" dirty="0" err="1" smtClean="0"/>
              <a:t>mails</a:t>
            </a:r>
            <a:r>
              <a:rPr lang="it-IT" dirty="0" smtClean="0"/>
              <a:t>? Yes.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EMAIL </a:t>
            </a:r>
            <a:r>
              <a:rPr lang="it-IT" dirty="0" smtClean="0"/>
              <a:t>VII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Check</a:t>
            </a:r>
            <a:endParaRPr lang="it-IT" dirty="0" smtClean="0"/>
          </a:p>
          <a:p>
            <a:pPr lvl="1"/>
            <a:r>
              <a:rPr lang="it-IT" dirty="0" smtClean="0"/>
              <a:t>Do we still get a lot of attempts of outgoing mails? </a:t>
            </a:r>
            <a:r>
              <a:rPr lang="it-IT" dirty="0" smtClean="0"/>
              <a:t>Yes</a:t>
            </a:r>
          </a:p>
          <a:p>
            <a:r>
              <a:rPr lang="it-IT" dirty="0" err="1" smtClean="0"/>
              <a:t>Why</a:t>
            </a:r>
            <a:endParaRPr lang="it-IT" dirty="0" smtClean="0"/>
          </a:p>
          <a:p>
            <a:pPr lvl="1"/>
            <a:r>
              <a:rPr lang="it-IT" dirty="0" smtClean="0"/>
              <a:t>(some) managed server not really managed: started for research, </a:t>
            </a:r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smtClean="0"/>
              <a:t>(or commercial</a:t>
            </a:r>
            <a:r>
              <a:rPr lang="it-IT" dirty="0" smtClean="0"/>
              <a:t>) purposes and then “forgotten”</a:t>
            </a:r>
          </a:p>
          <a:p>
            <a:r>
              <a:rPr lang="it-IT" dirty="0" smtClean="0"/>
              <a:t>Act</a:t>
            </a:r>
          </a:p>
          <a:p>
            <a:pPr lvl="1"/>
            <a:r>
              <a:rPr lang="it-IT" dirty="0" smtClean="0"/>
              <a:t>If a server is managed </a:t>
            </a:r>
            <a:r>
              <a:rPr lang="it-IT" dirty="0" smtClean="0">
                <a:sym typeface="Wingdings" pitchFamily="2" charset="2"/>
              </a:rPr>
              <a:t> there is a </a:t>
            </a:r>
            <a:r>
              <a:rPr lang="it-IT" dirty="0" smtClean="0"/>
              <a:t>“manager” </a:t>
            </a:r>
          </a:p>
          <a:p>
            <a:pPr lvl="1"/>
            <a:r>
              <a:rPr lang="it-IT" dirty="0" smtClean="0"/>
              <a:t>We want a name to call when there is a surge of outgoing emails</a:t>
            </a:r>
          </a:p>
          <a:p>
            <a:pPr lvl="2"/>
            <a:r>
              <a:rPr lang="it-IT" dirty="0" smtClean="0"/>
              <a:t>Professors, researchers, phd students or administrative staff do NOT qualify.</a:t>
            </a:r>
          </a:p>
          <a:p>
            <a:pPr lvl="1"/>
            <a:r>
              <a:rPr lang="it-IT" dirty="0" smtClean="0"/>
              <a:t>If you give us no name, or the guy doesn’t answer you are cut off from the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PLAN PHASE: MODELLING SOCIO-TECHNICAL CONTROLS</a:t>
            </a:r>
            <a:endParaRPr lang="it-IT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Fabio Massacci</a:t>
            </a:r>
          </a:p>
          <a:p>
            <a:r>
              <a:rPr lang="it-IT" dirty="0" smtClean="0"/>
              <a:t>Elda Paja</a:t>
            </a:r>
            <a:endParaRPr lang="it-I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Fabio Massacci</a:t>
            </a:r>
          </a:p>
          <a:p>
            <a:r>
              <a:rPr lang="it-IT" smtClean="0"/>
              <a:t>FOSAD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endParaRPr lang="hu-HU" dirty="0"/>
          </a:p>
        </p:txBody>
      </p:sp>
      <p:sp>
        <p:nvSpPr>
          <p:cNvPr id="10243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Fabio Massacci</a:t>
            </a:r>
          </a:p>
          <a:p>
            <a:r>
              <a:rPr lang="en-US" dirty="0" smtClean="0"/>
              <a:t>Yudistira Asnar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Fabio Massacci</a:t>
            </a:r>
          </a:p>
          <a:p>
            <a:r>
              <a:rPr lang="en-US" smtClean="0"/>
              <a:t>http://www.disi.unitn.it/~massacci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041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loud 110"/>
          <p:cNvSpPr/>
          <p:nvPr/>
        </p:nvSpPr>
        <p:spPr bwMode="auto">
          <a:xfrm>
            <a:off x="107950" y="4013501"/>
            <a:ext cx="7729541" cy="799799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Further Refinement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Get The </a:t>
            </a:r>
            <a:r>
              <a:rPr lang="en-GB" smtClean="0"/>
              <a:t>Final Picture?</a:t>
            </a:r>
            <a:endParaRPr lang="en-GB" dirty="0"/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0C61-713F-4853-B3D0-CD06A1E66810}" type="datetime4">
              <a:rPr lang="en-US" smtClean="0"/>
              <a:pPr/>
              <a:t>August 31, 2011</a:t>
            </a:fld>
            <a:endParaRPr lang="en-GB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88560" y="1312080"/>
            <a:ext cx="2035582" cy="581486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Business Objective: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Obtain Drugs Reimbursement</a:t>
            </a:r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6090441" y="1312081"/>
            <a:ext cx="1747050" cy="630765"/>
          </a:xfrm>
          <a:prstGeom prst="accentCallout1">
            <a:avLst>
              <a:gd name="adj1" fmla="val 28083"/>
              <a:gd name="adj2" fmla="val -6778"/>
              <a:gd name="adj3" fmla="val 34959"/>
              <a:gd name="adj4" fmla="val -52187"/>
            </a:avLst>
          </a:prstGeom>
          <a:solidFill>
            <a:srgbClr val="EEECE1"/>
          </a:solidFill>
          <a:ln w="1905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vert="horz" wrap="square" lIns="18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Regulation: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ＭＳ Ｐゴシック" charset="-128"/>
                <a:cs typeface="Calibri"/>
              </a:rPr>
              <a:t>Respect Patient’s Privacy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 rot="5400000">
            <a:off x="5252170" y="-368980"/>
            <a:ext cx="367126" cy="4803519"/>
          </a:xfrm>
          <a:prstGeom prst="rightBrace">
            <a:avLst>
              <a:gd name="adj1" fmla="val 110235"/>
              <a:gd name="adj2" fmla="val 30231"/>
            </a:avLst>
          </a:prstGeom>
          <a:noFill/>
          <a:ln w="44450">
            <a:solidFill>
              <a:srgbClr val="4A7EBB"/>
            </a:solidFill>
            <a:round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Explosion 1 46"/>
          <p:cNvSpPr/>
          <p:nvPr/>
        </p:nvSpPr>
        <p:spPr bwMode="auto">
          <a:xfrm>
            <a:off x="5833209" y="3485262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sp>
        <p:nvSpPr>
          <p:cNvPr id="48" name="Explosion 1 47"/>
          <p:cNvSpPr/>
          <p:nvPr/>
        </p:nvSpPr>
        <p:spPr bwMode="auto">
          <a:xfrm>
            <a:off x="6090440" y="2794303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cxnSp>
        <p:nvCxnSpPr>
          <p:cNvPr id="50" name="Straight Connector 49"/>
          <p:cNvCxnSpPr>
            <a:stCxn id="48" idx="2"/>
          </p:cNvCxnSpPr>
          <p:nvPr/>
        </p:nvCxnSpPr>
        <p:spPr bwMode="auto">
          <a:xfrm rot="5400000">
            <a:off x="5959607" y="3248642"/>
            <a:ext cx="474480" cy="200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>
            <a:stCxn id="48" idx="0"/>
            <a:endCxn id="17" idx="1"/>
          </p:cNvCxnSpPr>
          <p:nvPr/>
        </p:nvCxnSpPr>
        <p:spPr bwMode="auto">
          <a:xfrm rot="16200000" flipV="1">
            <a:off x="6125887" y="2475798"/>
            <a:ext cx="577961" cy="59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3193182" y="5245100"/>
            <a:ext cx="1819513" cy="507568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1682985" y="27656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</a:t>
            </a:r>
          </a:p>
        </p:txBody>
      </p:sp>
      <p:cxnSp>
        <p:nvCxnSpPr>
          <p:cNvPr id="58" name="Straight Connector 57"/>
          <p:cNvCxnSpPr>
            <a:stCxn id="48" idx="2"/>
            <a:endCxn id="61" idx="0"/>
          </p:cNvCxnSpPr>
          <p:nvPr/>
        </p:nvCxnSpPr>
        <p:spPr bwMode="auto">
          <a:xfrm rot="16200000" flipH="1">
            <a:off x="6349781" y="3059271"/>
            <a:ext cx="421678" cy="5267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Explosion 1 60"/>
          <p:cNvSpPr/>
          <p:nvPr/>
        </p:nvSpPr>
        <p:spPr bwMode="auto">
          <a:xfrm>
            <a:off x="6470039" y="3533481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sp>
        <p:nvSpPr>
          <p:cNvPr id="65" name="Explosion 1 64"/>
          <p:cNvSpPr/>
          <p:nvPr/>
        </p:nvSpPr>
        <p:spPr bwMode="auto">
          <a:xfrm>
            <a:off x="5124142" y="3374731"/>
            <a:ext cx="526468" cy="317500"/>
          </a:xfrm>
          <a:prstGeom prst="irregularSeal1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Risk</a:t>
            </a:r>
          </a:p>
        </p:txBody>
      </p:sp>
      <p:cxnSp>
        <p:nvCxnSpPr>
          <p:cNvPr id="69" name="Straight Arrow Connector 68"/>
          <p:cNvCxnSpPr>
            <a:stCxn id="57" idx="6"/>
            <a:endCxn id="48" idx="1"/>
          </p:cNvCxnSpPr>
          <p:nvPr/>
        </p:nvCxnSpPr>
        <p:spPr bwMode="auto">
          <a:xfrm flipV="1">
            <a:off x="2447181" y="2920937"/>
            <a:ext cx="3643260" cy="222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1236067" y="34555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1.1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2104886" y="3455513"/>
            <a:ext cx="764195" cy="35516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1.2</a:t>
            </a:r>
          </a:p>
        </p:txBody>
      </p:sp>
      <p:cxnSp>
        <p:nvCxnSpPr>
          <p:cNvPr id="78" name="Straight Connector 77"/>
          <p:cNvCxnSpPr>
            <a:stCxn id="75" idx="0"/>
            <a:endCxn id="57" idx="4"/>
          </p:cNvCxnSpPr>
          <p:nvPr/>
        </p:nvCxnSpPr>
        <p:spPr bwMode="auto">
          <a:xfrm rot="5400000" flipH="1" flipV="1">
            <a:off x="1674257" y="3064689"/>
            <a:ext cx="334732" cy="446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6" idx="0"/>
            <a:endCxn id="57" idx="4"/>
          </p:cNvCxnSpPr>
          <p:nvPr/>
        </p:nvCxnSpPr>
        <p:spPr bwMode="auto">
          <a:xfrm rot="16200000" flipV="1">
            <a:off x="2108668" y="3077197"/>
            <a:ext cx="334732" cy="421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503345" y="238894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4817" y="2609638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Control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>
            <a:stCxn id="75" idx="7"/>
            <a:endCxn id="61" idx="0"/>
          </p:cNvCxnSpPr>
          <p:nvPr/>
        </p:nvCxnSpPr>
        <p:spPr bwMode="auto">
          <a:xfrm rot="16200000" flipH="1">
            <a:off x="4343192" y="1052682"/>
            <a:ext cx="25955" cy="4935642"/>
          </a:xfrm>
          <a:prstGeom prst="curvedConnector3">
            <a:avLst>
              <a:gd name="adj1" fmla="val -108115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2"/>
          <p:cNvCxnSpPr>
            <a:stCxn id="76" idx="4"/>
            <a:endCxn id="47" idx="2"/>
          </p:cNvCxnSpPr>
          <p:nvPr/>
        </p:nvCxnSpPr>
        <p:spPr bwMode="auto">
          <a:xfrm rot="5400000" flipH="1" flipV="1">
            <a:off x="4259541" y="2030205"/>
            <a:ext cx="7919" cy="3553035"/>
          </a:xfrm>
          <a:prstGeom prst="curvedConnector3">
            <a:avLst>
              <a:gd name="adj1" fmla="val -288672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5" idx="2"/>
            <a:endCxn id="75" idx="5"/>
          </p:cNvCxnSpPr>
          <p:nvPr/>
        </p:nvCxnSpPr>
        <p:spPr bwMode="auto">
          <a:xfrm rot="5400000">
            <a:off x="3576432" y="2004148"/>
            <a:ext cx="66437" cy="3442602"/>
          </a:xfrm>
          <a:prstGeom prst="curvedConnector3">
            <a:avLst>
              <a:gd name="adj1" fmla="val 5223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521055" y="388960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Impact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74001" y="3197147"/>
            <a:ext cx="764195" cy="355168"/>
          </a:xfrm>
          <a:prstGeom prst="ellipse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 2</a:t>
            </a:r>
          </a:p>
        </p:txBody>
      </p:sp>
      <p:cxnSp>
        <p:nvCxnSpPr>
          <p:cNvPr id="97" name="Straight Arrow Connector 82"/>
          <p:cNvCxnSpPr>
            <a:stCxn id="95" idx="7"/>
          </p:cNvCxnSpPr>
          <p:nvPr/>
        </p:nvCxnSpPr>
        <p:spPr bwMode="auto">
          <a:xfrm rot="16200000" flipH="1">
            <a:off x="2970717" y="1204724"/>
            <a:ext cx="184665" cy="4273536"/>
          </a:xfrm>
          <a:prstGeom prst="curvedConnector5">
            <a:avLst>
              <a:gd name="adj1" fmla="val -48141"/>
              <a:gd name="adj2" fmla="val 45049"/>
              <a:gd name="adj3" fmla="val -6505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6200000" flipH="1">
            <a:off x="365350" y="3698001"/>
            <a:ext cx="725453" cy="396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5" idx="4"/>
          </p:cNvCxnSpPr>
          <p:nvPr/>
        </p:nvCxnSpPr>
        <p:spPr bwMode="auto">
          <a:xfrm rot="16200000" flipH="1">
            <a:off x="1432797" y="3996049"/>
            <a:ext cx="435556" cy="64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76" idx="4"/>
          </p:cNvCxnSpPr>
          <p:nvPr/>
        </p:nvCxnSpPr>
        <p:spPr bwMode="auto">
          <a:xfrm rot="16200000" flipH="1">
            <a:off x="2269207" y="4028457"/>
            <a:ext cx="435556" cy="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27"/>
          <p:cNvGrpSpPr/>
          <p:nvPr/>
        </p:nvGrpSpPr>
        <p:grpSpPr>
          <a:xfrm>
            <a:off x="655775" y="4838269"/>
            <a:ext cx="1160585" cy="1177643"/>
            <a:chOff x="710423" y="4838268"/>
            <a:chExt cx="1257300" cy="1177643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059343" y="5708134"/>
              <a:ext cx="54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1</a:t>
              </a:r>
              <a:endParaRPr lang="en-GB" sz="1400" dirty="0"/>
            </a:p>
          </p:txBody>
        </p:sp>
      </p:grpSp>
      <p:grpSp>
        <p:nvGrpSpPr>
          <p:cNvPr id="4" name="Group 128"/>
          <p:cNvGrpSpPr/>
          <p:nvPr/>
        </p:nvGrpSpPr>
        <p:grpSpPr>
          <a:xfrm>
            <a:off x="2104886" y="4838269"/>
            <a:ext cx="1160585" cy="1177643"/>
            <a:chOff x="710423" y="4838268"/>
            <a:chExt cx="1257300" cy="117764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2</a:t>
              </a:r>
              <a:endParaRPr lang="en-GB" sz="1400" dirty="0"/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3551572" y="5119313"/>
            <a:ext cx="1160585" cy="1177643"/>
            <a:chOff x="710423" y="4838268"/>
            <a:chExt cx="1257300" cy="1177643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3</a:t>
              </a:r>
              <a:endParaRPr lang="en-GB" sz="1400" dirty="0"/>
            </a:p>
          </p:txBody>
        </p:sp>
      </p:grpSp>
      <p:cxnSp>
        <p:nvCxnSpPr>
          <p:cNvPr id="138" name="Straight Connector 137"/>
          <p:cNvCxnSpPr>
            <a:stCxn id="47" idx="2"/>
          </p:cNvCxnSpPr>
          <p:nvPr/>
        </p:nvCxnSpPr>
        <p:spPr bwMode="auto">
          <a:xfrm rot="5400000">
            <a:off x="5934649" y="3908132"/>
            <a:ext cx="21073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65" idx="2"/>
          </p:cNvCxnSpPr>
          <p:nvPr/>
        </p:nvCxnSpPr>
        <p:spPr bwMode="auto">
          <a:xfrm rot="16200000" flipH="1">
            <a:off x="5170316" y="3852865"/>
            <a:ext cx="32127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61" idx="2"/>
          </p:cNvCxnSpPr>
          <p:nvPr/>
        </p:nvCxnSpPr>
        <p:spPr bwMode="auto">
          <a:xfrm rot="5400000">
            <a:off x="6565618" y="3902272"/>
            <a:ext cx="162520" cy="59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25" idx="0"/>
          </p:cNvCxnSpPr>
          <p:nvPr/>
        </p:nvCxnSpPr>
        <p:spPr bwMode="auto">
          <a:xfrm rot="5400000" flipH="1" flipV="1">
            <a:off x="1115633" y="4717895"/>
            <a:ext cx="240868" cy="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30" idx="0"/>
          </p:cNvCxnSpPr>
          <p:nvPr/>
        </p:nvCxnSpPr>
        <p:spPr bwMode="auto">
          <a:xfrm rot="16200000" flipV="1">
            <a:off x="2564845" y="4717934"/>
            <a:ext cx="240074" cy="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>
            <a:stCxn id="133" idx="0"/>
          </p:cNvCxnSpPr>
          <p:nvPr/>
        </p:nvCxnSpPr>
        <p:spPr bwMode="auto">
          <a:xfrm rot="16200000" flipV="1">
            <a:off x="3868635" y="4856083"/>
            <a:ext cx="52111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148"/>
          <p:cNvGrpSpPr/>
          <p:nvPr/>
        </p:nvGrpSpPr>
        <p:grpSpPr>
          <a:xfrm>
            <a:off x="5199818" y="5163847"/>
            <a:ext cx="1160585" cy="1177643"/>
            <a:chOff x="710423" y="4838268"/>
            <a:chExt cx="1257300" cy="1177643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23" y="4838268"/>
              <a:ext cx="1257300" cy="914400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1059343" y="5708134"/>
              <a:ext cx="547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CP 4</a:t>
              </a:r>
              <a:endParaRPr lang="en-GB" sz="1400" dirty="0"/>
            </a:p>
          </p:txBody>
        </p:sp>
      </p:grpSp>
      <p:cxnSp>
        <p:nvCxnSpPr>
          <p:cNvPr id="152" name="Straight Connector 151"/>
          <p:cNvCxnSpPr/>
          <p:nvPr/>
        </p:nvCxnSpPr>
        <p:spPr bwMode="auto">
          <a:xfrm rot="16200000" flipV="1">
            <a:off x="5516881" y="4900617"/>
            <a:ext cx="521118" cy="53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MUST WORK FOR Socio-Technical Systems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GRC Systems are always Socio-Technical Systems </a:t>
            </a:r>
          </a:p>
          <a:p>
            <a:pPr lvl="1"/>
            <a:r>
              <a:rPr lang="it-IT" dirty="0" smtClean="0"/>
              <a:t>humans or organizations play a key role for overall achievement of objectives of stakeholders, not just as “users” of a system to be</a:t>
            </a:r>
          </a:p>
          <a:p>
            <a:r>
              <a:rPr lang="it-IT" dirty="0" smtClean="0"/>
              <a:t>Key Ideas of Goal-Based Requirements Engineering</a:t>
            </a:r>
          </a:p>
          <a:p>
            <a:pPr lvl="1"/>
            <a:r>
              <a:rPr lang="it-IT" dirty="0" smtClean="0"/>
              <a:t>Introduce High-level goals or concrete objectives</a:t>
            </a:r>
          </a:p>
          <a:p>
            <a:pPr lvl="1"/>
            <a:r>
              <a:rPr lang="it-IT" dirty="0" smtClean="0"/>
              <a:t>of Actors describing system-to-be but other relevant partners</a:t>
            </a:r>
          </a:p>
          <a:p>
            <a:pPr lvl="1"/>
            <a:r>
              <a:rPr lang="it-IT" dirty="0" smtClean="0"/>
              <a:t>and Social-relationship among them in terms of goals.</a:t>
            </a:r>
          </a:p>
          <a:p>
            <a:pPr lvl="1"/>
            <a:r>
              <a:rPr lang="it-IT" dirty="0" smtClean="0"/>
              <a:t>Trust relations among them also useful to deal with security</a:t>
            </a:r>
          </a:p>
          <a:p>
            <a:pPr lvl="1"/>
            <a:r>
              <a:rPr lang="it-IT" dirty="0" smtClean="0"/>
              <a:t>Reasoning identify best solution to achieve high-level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88F47-3CD1-448A-BAAF-D8461E286DC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8CD488F-B348-4285-A8A1-9F1D3E0874CE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Trusted Organizational Base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Remember Trusted Computing Base?</a:t>
            </a:r>
          </a:p>
          <a:p>
            <a:pPr lvl="1"/>
            <a:r>
              <a:rPr lang="it-IT" dirty="0" smtClean="0"/>
              <a:t>part of the software you assume it is secure</a:t>
            </a:r>
          </a:p>
          <a:p>
            <a:pPr lvl="1"/>
            <a:r>
              <a:rPr lang="it-IT" dirty="0" smtClean="0"/>
              <a:t>You just “trust” it don’t verify it</a:t>
            </a:r>
          </a:p>
          <a:p>
            <a:r>
              <a:rPr lang="it-IT" dirty="0" smtClean="0"/>
              <a:t>Trusted Organizational Base</a:t>
            </a:r>
          </a:p>
          <a:p>
            <a:pPr lvl="1"/>
            <a:r>
              <a:rPr lang="it-IT" dirty="0" smtClean="0"/>
              <a:t>Part of the socio-technical system you assume it is secure</a:t>
            </a:r>
          </a:p>
          <a:p>
            <a:pPr lvl="1"/>
            <a:r>
              <a:rPr lang="it-IT" dirty="0" smtClean="0"/>
              <a:t>For GRC essential to understand human actors!</a:t>
            </a:r>
          </a:p>
          <a:p>
            <a:pPr lvl="1"/>
            <a:r>
              <a:rPr lang="it-IT" dirty="0" smtClean="0"/>
              <a:t>System is not compliant without them into account</a:t>
            </a:r>
          </a:p>
          <a:p>
            <a:pPr lvl="1"/>
            <a:r>
              <a:rPr lang="it-IT" dirty="0" smtClean="0"/>
              <a:t>So you need to model them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DF714E0-20ED-4DFC-A1D8-CF25C39D1EFF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overall process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914401"/>
            <a:ext cx="8440738" cy="5029200"/>
          </a:xfrm>
        </p:spPr>
        <p:txBody>
          <a:bodyPr/>
          <a:lstStyle/>
          <a:p>
            <a:r>
              <a:rPr lang="it-IT" sz="2400" dirty="0" smtClean="0"/>
              <a:t>Repeat until happy</a:t>
            </a:r>
          </a:p>
          <a:p>
            <a:pPr lvl="1"/>
            <a:r>
              <a:rPr lang="it-IT" sz="2000" dirty="0" smtClean="0"/>
              <a:t>Modelling Process</a:t>
            </a:r>
          </a:p>
          <a:p>
            <a:pPr lvl="2"/>
            <a:r>
              <a:rPr lang="it-IT" sz="2000" dirty="0" smtClean="0"/>
              <a:t>Construct a model of the socio-technical system</a:t>
            </a:r>
          </a:p>
          <a:p>
            <a:pPr lvl="2"/>
            <a:r>
              <a:rPr lang="it-IT" sz="2000" dirty="0" smtClean="0"/>
              <a:t>Actors, Goals, Trust, Assignment of responsibilities, risks etc.</a:t>
            </a:r>
          </a:p>
          <a:p>
            <a:pPr lvl="1"/>
            <a:r>
              <a:rPr lang="it-IT" sz="2000" dirty="0" smtClean="0"/>
              <a:t>Reasoning Process</a:t>
            </a:r>
          </a:p>
          <a:p>
            <a:pPr lvl="2"/>
            <a:r>
              <a:rPr lang="it-IT" sz="2000" dirty="0" smtClean="0"/>
              <a:t>Analyze the model to see if we achieve certain qualities</a:t>
            </a:r>
          </a:p>
          <a:p>
            <a:pPr lvl="3"/>
            <a:r>
              <a:rPr lang="it-IT" sz="1600" dirty="0" smtClean="0"/>
              <a:t>E.g. Fulfillment of strategic goals for an actor does not depend on another actor who it is not trusted to do his part of the scheme</a:t>
            </a:r>
          </a:p>
          <a:p>
            <a:pPr lvl="1"/>
            <a:r>
              <a:rPr lang="it-IT" sz="2000" dirty="0" smtClean="0"/>
              <a:t>Refine the model</a:t>
            </a:r>
          </a:p>
          <a:p>
            <a:r>
              <a:rPr lang="it-IT" sz="2400" dirty="0" smtClean="0"/>
              <a:t>What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interesting</a:t>
            </a:r>
            <a:r>
              <a:rPr lang="it-IT" sz="2400" dirty="0" smtClean="0"/>
              <a:t> </a:t>
            </a:r>
            <a:r>
              <a:rPr lang="it-IT" sz="2400" dirty="0" err="1" smtClean="0"/>
              <a:t>here</a:t>
            </a:r>
            <a:r>
              <a:rPr lang="it-IT" sz="2400" dirty="0" smtClean="0"/>
              <a:t>?</a:t>
            </a:r>
          </a:p>
          <a:p>
            <a:pPr lvl="1"/>
            <a:r>
              <a:rPr lang="it-IT" sz="2000" b="1" dirty="0" smtClean="0"/>
              <a:t>Security </a:t>
            </a:r>
            <a:r>
              <a:rPr lang="it-IT" sz="2000" b="1" dirty="0" err="1" smtClean="0"/>
              <a:t>Properties</a:t>
            </a:r>
            <a:endParaRPr lang="it-IT" sz="2000" b="1" dirty="0" smtClean="0"/>
          </a:p>
          <a:p>
            <a:pPr lvl="1"/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socio-technical</a:t>
            </a:r>
            <a:r>
              <a:rPr lang="it-IT" sz="2000" dirty="0" smtClean="0"/>
              <a:t> system </a:t>
            </a:r>
            <a:r>
              <a:rPr lang="it-IT" sz="2000" dirty="0" err="1" smtClean="0"/>
              <a:t>has</a:t>
            </a:r>
            <a:r>
              <a:rPr lang="it-IT" sz="2000" dirty="0" smtClean="0"/>
              <a:t> some </a:t>
            </a:r>
            <a:r>
              <a:rPr lang="it-IT" sz="2000" b="1" dirty="0" err="1" smtClean="0"/>
              <a:t>assets</a:t>
            </a:r>
            <a:r>
              <a:rPr lang="it-IT" sz="2000" dirty="0" smtClean="0"/>
              <a:t> and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want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protect</a:t>
            </a:r>
            <a:r>
              <a:rPr lang="it-IT" sz="2000" dirty="0" smtClean="0"/>
              <a:t> </a:t>
            </a:r>
            <a:r>
              <a:rPr lang="it-IT" sz="2000" dirty="0" err="1" smtClean="0"/>
              <a:t>them</a:t>
            </a:r>
            <a:endParaRPr lang="it-IT" sz="2000" dirty="0" smtClean="0"/>
          </a:p>
          <a:p>
            <a:pPr lvl="2"/>
            <a:r>
              <a:rPr lang="it-IT" sz="1800" dirty="0" err="1" smtClean="0"/>
              <a:t>Confidentiality</a:t>
            </a:r>
            <a:r>
              <a:rPr lang="it-IT" sz="1800" dirty="0" smtClean="0"/>
              <a:t> of some data</a:t>
            </a:r>
          </a:p>
          <a:p>
            <a:pPr lvl="2"/>
            <a:r>
              <a:rPr lang="it-IT" sz="1800" dirty="0" err="1" smtClean="0"/>
              <a:t>Integrity</a:t>
            </a:r>
            <a:r>
              <a:rPr lang="it-IT" sz="1800" dirty="0" smtClean="0"/>
              <a:t> of some procedure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D6A84A3-E156-4343-A77E-1DB315BD74D4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it-IT" sz="1200">
                <a:solidFill>
                  <a:srgbClr val="008000"/>
                </a:solidFill>
              </a:rPr>
              <a:t>►</a:t>
            </a:r>
            <a:r>
              <a:rPr lang="it-IT" sz="1200">
                <a:solidFill>
                  <a:schemeClr val="folHlink"/>
                </a:solidFill>
              </a:rPr>
              <a:t> </a:t>
            </a:r>
            <a:fld id="{CC515ECA-91C5-294F-A6F9-E333265525D9}" type="slidenum">
              <a:rPr lang="it-IT" sz="1200"/>
              <a:pPr/>
              <a:t>74</a:t>
            </a:fld>
            <a:endParaRPr lang="it-IT" sz="12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100">
                <a:latin typeface="Arial Narrow" charset="0"/>
                <a:ea typeface="ＭＳ Ｐゴシック" charset="0"/>
                <a:cs typeface="ＭＳ Ｐゴシック" charset="0"/>
              </a:rPr>
              <a:t>Basic Methodology for Single-Actor</a:t>
            </a:r>
            <a:endParaRPr lang="en-US" sz="21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1524000" y="1524000"/>
            <a:ext cx="3048000" cy="9906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  <a:cs typeface="Arial" charset="0"/>
              </a:rPr>
              <a:t>Relationships amongs Assets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5257800" y="1447800"/>
            <a:ext cx="2819400" cy="9144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  <a:cs typeface="Arial" charset="0"/>
              </a:rPr>
              <a:t>Events and their impact on the Assets 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3276600" y="3429000"/>
            <a:ext cx="3124200" cy="8382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Security and Risk </a:t>
            </a: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Analysis </a:t>
            </a:r>
            <a:endParaRPr lang="en-US" sz="18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3276600" y="5029200"/>
            <a:ext cx="3162300" cy="9906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  <a:cs typeface="Arial" charset="0"/>
              </a:rPr>
              <a:t>Treatments and their impact on events and assets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1066800" y="1143000"/>
            <a:ext cx="7086600" cy="1524000"/>
          </a:xfrm>
          <a:prstGeom prst="rect">
            <a:avLst/>
          </a:prstGeom>
          <a:noFill/>
          <a:ln w="76200" cmpd="tri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2819400" y="4800600"/>
            <a:ext cx="4419600" cy="1447800"/>
          </a:xfrm>
          <a:prstGeom prst="rect">
            <a:avLst/>
          </a:prstGeom>
          <a:noFill/>
          <a:ln w="76200" cmpd="tri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auto">
          <a:xfrm>
            <a:off x="914400" y="1143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CC"/>
                </a:solidFill>
                <a:latin typeface="Arial" charset="0"/>
                <a:cs typeface="Arial" charset="0"/>
              </a:rPr>
              <a:t>Modelling</a:t>
            </a:r>
            <a:endParaRPr lang="en-US" sz="18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1066800" y="4191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CC"/>
                </a:solidFill>
                <a:latin typeface="Arial" charset="0"/>
                <a:cs typeface="Arial" charset="0"/>
              </a:rPr>
              <a:t>Modelling</a:t>
            </a:r>
            <a:endParaRPr lang="en-US" sz="18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35854" name="Rectangle 11"/>
          <p:cNvSpPr>
            <a:spLocks noChangeArrowheads="1"/>
          </p:cNvSpPr>
          <p:nvPr/>
        </p:nvSpPr>
        <p:spPr bwMode="auto">
          <a:xfrm>
            <a:off x="1930400" y="324485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CC"/>
                </a:solidFill>
                <a:latin typeface="Arial" charset="0"/>
                <a:cs typeface="Arial" charset="0"/>
              </a:rPr>
              <a:t>Reasoning</a:t>
            </a:r>
            <a:endParaRPr lang="en-US" sz="18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cxnSp>
        <p:nvCxnSpPr>
          <p:cNvPr id="35855" name="AutoShape 12"/>
          <p:cNvCxnSpPr>
            <a:cxnSpLocks noChangeShapeType="1"/>
            <a:stCxn id="35850" idx="2"/>
            <a:endCxn id="35850" idx="2"/>
          </p:cNvCxnSpPr>
          <p:nvPr/>
        </p:nvCxnSpPr>
        <p:spPr bwMode="auto">
          <a:xfrm rot="5400000">
            <a:off x="4610100" y="2667000"/>
            <a:ext cx="1588" cy="1588"/>
          </a:xfrm>
          <a:prstGeom prst="straightConnector1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AutoShape 13"/>
          <p:cNvCxnSpPr>
            <a:cxnSpLocks noChangeShapeType="1"/>
            <a:stCxn id="35846" idx="2"/>
            <a:endCxn id="35848" idx="0"/>
          </p:cNvCxnSpPr>
          <p:nvPr/>
        </p:nvCxnSpPr>
        <p:spPr bwMode="auto">
          <a:xfrm rot="16200000" flipH="1">
            <a:off x="3486150" y="2076450"/>
            <a:ext cx="914400" cy="17907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14"/>
          <p:cNvCxnSpPr>
            <a:cxnSpLocks noChangeShapeType="1"/>
            <a:stCxn id="35847" idx="2"/>
            <a:endCxn id="35848" idx="0"/>
          </p:cNvCxnSpPr>
          <p:nvPr/>
        </p:nvCxnSpPr>
        <p:spPr bwMode="auto">
          <a:xfrm rot="5400000">
            <a:off x="5219700" y="1981200"/>
            <a:ext cx="1066800" cy="18288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5"/>
          <p:cNvCxnSpPr>
            <a:cxnSpLocks noChangeShapeType="1"/>
            <a:stCxn id="35848" idx="2"/>
            <a:endCxn id="35849" idx="0"/>
          </p:cNvCxnSpPr>
          <p:nvPr/>
        </p:nvCxnSpPr>
        <p:spPr bwMode="auto">
          <a:xfrm rot="16200000" flipH="1">
            <a:off x="4467225" y="4638675"/>
            <a:ext cx="762000" cy="190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6"/>
          <p:cNvCxnSpPr>
            <a:cxnSpLocks noChangeShapeType="1"/>
            <a:stCxn id="35851" idx="1"/>
            <a:endCxn id="35850" idx="1"/>
          </p:cNvCxnSpPr>
          <p:nvPr/>
        </p:nvCxnSpPr>
        <p:spPr bwMode="auto">
          <a:xfrm rot="10800000">
            <a:off x="1066800" y="1905000"/>
            <a:ext cx="1752600" cy="3619500"/>
          </a:xfrm>
          <a:prstGeom prst="curvedConnector3">
            <a:avLst>
              <a:gd name="adj1" fmla="val 113043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44A2744-5489-4128-B81D-C0957AE6F391}" type="datetime4">
              <a:rPr lang="en-US" smtClean="0"/>
              <a:pPr/>
              <a:t>August 31, 2011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it-IT" sz="1200">
                <a:solidFill>
                  <a:srgbClr val="008000"/>
                </a:solidFill>
              </a:rPr>
              <a:t>►</a:t>
            </a:r>
            <a:r>
              <a:rPr lang="it-IT" sz="1200">
                <a:solidFill>
                  <a:schemeClr val="folHlink"/>
                </a:solidFill>
              </a:rPr>
              <a:t> </a:t>
            </a:r>
            <a:fld id="{44F3925B-58F9-494C-995B-D242279BEA8E}" type="slidenum">
              <a:rPr lang="it-IT" sz="1200"/>
              <a:pPr/>
              <a:t>75</a:t>
            </a:fld>
            <a:endParaRPr lang="it-IT" sz="12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100">
                <a:latin typeface="Arial Narrow" charset="0"/>
                <a:ea typeface="ＭＳ Ｐゴシック" charset="0"/>
                <a:cs typeface="ＭＳ Ｐゴシック" charset="0"/>
              </a:rPr>
              <a:t>Basic Methodology for Multi-Actor</a:t>
            </a:r>
            <a:endParaRPr lang="en-US" sz="21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1524000" y="2438400"/>
            <a:ext cx="3048000" cy="9906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  <a:cs typeface="Arial" charset="0"/>
              </a:rPr>
              <a:t>Relationships amongs Assets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3276600" y="1143000"/>
            <a:ext cx="3124200" cy="9906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  <a:cs typeface="Arial" charset="0"/>
              </a:rPr>
              <a:t>Relationships among Actors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276600" y="4114800"/>
            <a:ext cx="3124200" cy="8382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it-IT" sz="18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Security and Risk </a:t>
            </a: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Analysis </a:t>
            </a:r>
            <a:endParaRPr lang="en-US" sz="18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2667000" y="5410200"/>
            <a:ext cx="4267200" cy="6858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 dirty="0" err="1">
                <a:solidFill>
                  <a:srgbClr val="FF3300"/>
                </a:solidFill>
                <a:latin typeface="Arial" charset="0"/>
                <a:cs typeface="Arial" charset="0"/>
              </a:rPr>
              <a:t>Treatments</a:t>
            </a: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 and </a:t>
            </a:r>
            <a:r>
              <a:rPr lang="it-IT" sz="1800" dirty="0" err="1">
                <a:solidFill>
                  <a:srgbClr val="FF3300"/>
                </a:solidFill>
                <a:latin typeface="Arial" charset="0"/>
                <a:cs typeface="Arial" charset="0"/>
              </a:rPr>
              <a:t>their</a:t>
            </a: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 impact on </a:t>
            </a:r>
            <a:r>
              <a:rPr lang="it-IT" sz="1800" dirty="0" err="1">
                <a:solidFill>
                  <a:srgbClr val="FF3300"/>
                </a:solidFill>
                <a:latin typeface="Arial" charset="0"/>
                <a:cs typeface="Arial" charset="0"/>
              </a:rPr>
              <a:t>actors</a:t>
            </a:r>
            <a:endParaRPr lang="en-US" sz="18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36874" name="Rectangle 7"/>
          <p:cNvSpPr>
            <a:spLocks noChangeArrowheads="1"/>
          </p:cNvSpPr>
          <p:nvPr/>
        </p:nvSpPr>
        <p:spPr bwMode="auto">
          <a:xfrm>
            <a:off x="1447800" y="838200"/>
            <a:ext cx="7086600" cy="2667000"/>
          </a:xfrm>
          <a:prstGeom prst="rect">
            <a:avLst/>
          </a:prstGeom>
          <a:noFill/>
          <a:ln w="76200" cmpd="tri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8"/>
          <p:cNvSpPr>
            <a:spLocks noChangeArrowheads="1"/>
          </p:cNvSpPr>
          <p:nvPr/>
        </p:nvSpPr>
        <p:spPr bwMode="auto">
          <a:xfrm>
            <a:off x="2286000" y="5257800"/>
            <a:ext cx="5181600" cy="1066800"/>
          </a:xfrm>
          <a:prstGeom prst="rect">
            <a:avLst/>
          </a:prstGeom>
          <a:noFill/>
          <a:ln w="76200" cmpd="tri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228600" y="1143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CC"/>
                </a:solidFill>
                <a:latin typeface="Arial" charset="0"/>
                <a:cs typeface="Arial" charset="0"/>
              </a:rPr>
              <a:t>Modelling</a:t>
            </a:r>
            <a:endParaRPr lang="en-US" sz="18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1447800" y="48006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CC"/>
                </a:solidFill>
                <a:latin typeface="Arial" charset="0"/>
                <a:cs typeface="Arial" charset="0"/>
              </a:rPr>
              <a:t>Modelling</a:t>
            </a:r>
            <a:endParaRPr lang="en-US" sz="18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36878" name="Rectangle 11"/>
          <p:cNvSpPr>
            <a:spLocks noChangeArrowheads="1"/>
          </p:cNvSpPr>
          <p:nvPr/>
        </p:nvSpPr>
        <p:spPr bwMode="auto">
          <a:xfrm>
            <a:off x="1981200" y="38100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CC"/>
                </a:solidFill>
                <a:latin typeface="Arial" charset="0"/>
                <a:cs typeface="Arial" charset="0"/>
              </a:rPr>
              <a:t>Reasoning</a:t>
            </a:r>
            <a:endParaRPr lang="en-US" sz="18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cxnSp>
        <p:nvCxnSpPr>
          <p:cNvPr id="36879" name="AutoShape 12"/>
          <p:cNvCxnSpPr>
            <a:cxnSpLocks noChangeShapeType="1"/>
            <a:stCxn id="36874" idx="2"/>
            <a:endCxn id="36874" idx="2"/>
          </p:cNvCxnSpPr>
          <p:nvPr/>
        </p:nvCxnSpPr>
        <p:spPr bwMode="auto">
          <a:xfrm rot="5400000">
            <a:off x="4991100" y="3505200"/>
            <a:ext cx="1588" cy="1588"/>
          </a:xfrm>
          <a:prstGeom prst="straightConnector1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AutoShape 13"/>
          <p:cNvCxnSpPr>
            <a:cxnSpLocks noChangeShapeType="1"/>
            <a:stCxn id="36870" idx="2"/>
            <a:endCxn id="36872" idx="0"/>
          </p:cNvCxnSpPr>
          <p:nvPr/>
        </p:nvCxnSpPr>
        <p:spPr bwMode="auto">
          <a:xfrm rot="16200000" flipH="1">
            <a:off x="3638550" y="2876550"/>
            <a:ext cx="609600" cy="17907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AutoShape 14"/>
          <p:cNvCxnSpPr>
            <a:cxnSpLocks noChangeShapeType="1"/>
            <a:stCxn id="36871" idx="2"/>
            <a:endCxn id="36872" idx="0"/>
          </p:cNvCxnSpPr>
          <p:nvPr/>
        </p:nvCxnSpPr>
        <p:spPr bwMode="auto">
          <a:xfrm rot="5400000">
            <a:off x="3886200" y="3124200"/>
            <a:ext cx="1905000" cy="0"/>
          </a:xfrm>
          <a:prstGeom prst="straightConnector1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AutoShape 15"/>
          <p:cNvCxnSpPr>
            <a:cxnSpLocks noChangeShapeType="1"/>
            <a:stCxn id="36872" idx="2"/>
            <a:endCxn id="36873" idx="0"/>
          </p:cNvCxnSpPr>
          <p:nvPr/>
        </p:nvCxnSpPr>
        <p:spPr bwMode="auto">
          <a:xfrm rot="5400000">
            <a:off x="4591050" y="5162550"/>
            <a:ext cx="457200" cy="381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6"/>
          <p:cNvCxnSpPr>
            <a:cxnSpLocks noChangeShapeType="1"/>
            <a:stCxn id="36875" idx="1"/>
            <a:endCxn id="36874" idx="1"/>
          </p:cNvCxnSpPr>
          <p:nvPr/>
        </p:nvCxnSpPr>
        <p:spPr bwMode="auto">
          <a:xfrm rot="10800000">
            <a:off x="1447800" y="2171700"/>
            <a:ext cx="838200" cy="3619500"/>
          </a:xfrm>
          <a:prstGeom prst="curvedConnector3">
            <a:avLst>
              <a:gd name="adj1" fmla="val 127273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884" name="Rectangle 17"/>
          <p:cNvSpPr>
            <a:spLocks noChangeArrowheads="1"/>
          </p:cNvSpPr>
          <p:nvPr/>
        </p:nvSpPr>
        <p:spPr bwMode="auto">
          <a:xfrm>
            <a:off x="5105400" y="2438400"/>
            <a:ext cx="3048000" cy="990600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  <a:cs typeface="Arial" charset="0"/>
              </a:rPr>
              <a:t>Events and their Impact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6885" name="AutoShape 18"/>
          <p:cNvCxnSpPr>
            <a:cxnSpLocks noChangeShapeType="1"/>
            <a:stCxn id="36884" idx="2"/>
            <a:endCxn id="36872" idx="0"/>
          </p:cNvCxnSpPr>
          <p:nvPr/>
        </p:nvCxnSpPr>
        <p:spPr bwMode="auto">
          <a:xfrm rot="5400000">
            <a:off x="5429250" y="2876550"/>
            <a:ext cx="609600" cy="17907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DBD9260-D31D-4C97-B7D4-22F31EF3FFD2}" type="datetime4">
              <a:rPr lang="en-US" smtClean="0"/>
              <a:pPr/>
              <a:t>August 31, 2011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91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Modelling Process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426450" cy="494825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Costruct a Model of the Socio-Technical System</a:t>
            </a:r>
          </a:p>
          <a:p>
            <a:pPr lvl="1"/>
            <a:r>
              <a:rPr lang="it-IT" dirty="0" smtClean="0"/>
              <a:t>Actors Modelling</a:t>
            </a:r>
          </a:p>
          <a:p>
            <a:pPr lvl="2"/>
            <a:r>
              <a:rPr lang="it-IT" dirty="0" smtClean="0"/>
              <a:t>Identify roles and their relationships (eg organizational structure)</a:t>
            </a:r>
          </a:p>
          <a:p>
            <a:pPr lvl="1"/>
            <a:r>
              <a:rPr lang="it-IT" dirty="0" smtClean="0"/>
              <a:t>Goal Modeling</a:t>
            </a:r>
          </a:p>
          <a:p>
            <a:pPr lvl="2"/>
            <a:r>
              <a:rPr lang="it-IT" dirty="0" smtClean="0"/>
              <a:t>For every actor identify its objectives and eventually refine them until assigned to actors that can achieve them or operationalized into activities of the business processes</a:t>
            </a:r>
          </a:p>
          <a:p>
            <a:pPr lvl="1"/>
            <a:r>
              <a:rPr lang="it-IT" dirty="0" smtClean="0"/>
              <a:t>Social Relationship Modelling </a:t>
            </a:r>
          </a:p>
          <a:p>
            <a:pPr lvl="2"/>
            <a:r>
              <a:rPr lang="it-IT" dirty="0" smtClean="0"/>
              <a:t>During the goal modelling process some goals are assigned/delegated to other actors.</a:t>
            </a:r>
          </a:p>
          <a:p>
            <a:pPr lvl="1"/>
            <a:r>
              <a:rPr lang="it-IT" dirty="0" smtClean="0"/>
              <a:t>Identify Trust relationships</a:t>
            </a:r>
          </a:p>
          <a:p>
            <a:pPr lvl="2"/>
            <a:r>
              <a:rPr lang="it-IT" dirty="0" smtClean="0"/>
              <a:t>Not only we have assigned the goal to them but do we trust them to do it?</a:t>
            </a:r>
          </a:p>
          <a:p>
            <a:pPr lvl="1"/>
            <a:r>
              <a:rPr lang="it-IT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DCA6A85-6B64-46C9-B962-A04A8C2A324B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SI* Modeling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Diagrammatical language</a:t>
            </a:r>
          </a:p>
          <a:p>
            <a:pPr lvl="1"/>
            <a:r>
              <a:rPr lang="en-US" dirty="0" smtClean="0"/>
              <a:t>Concepts + graphical representation</a:t>
            </a:r>
          </a:p>
          <a:p>
            <a:r>
              <a:rPr lang="en-US" dirty="0" smtClean="0"/>
              <a:t>Agent-oriented language</a:t>
            </a:r>
          </a:p>
          <a:p>
            <a:pPr lvl="1"/>
            <a:r>
              <a:rPr lang="en-US" dirty="0" smtClean="0"/>
              <a:t>Agent notion and related concepts are used as building concepts</a:t>
            </a:r>
          </a:p>
          <a:p>
            <a:pPr lvl="1"/>
            <a:r>
              <a:rPr lang="en-US" dirty="0" smtClean="0"/>
              <a:t>Organization/Business perspective on Security</a:t>
            </a:r>
          </a:p>
          <a:p>
            <a:r>
              <a:rPr lang="en-US" dirty="0" smtClean="0"/>
              <a:t>Models are built diagrammatically </a:t>
            </a:r>
          </a:p>
          <a:p>
            <a:pPr lvl="1"/>
            <a:r>
              <a:rPr lang="en-US" dirty="0" smtClean="0"/>
              <a:t>Graphical Concepts and relations are used to draw (create) models</a:t>
            </a:r>
          </a:p>
          <a:p>
            <a:pPr lvl="1"/>
            <a:r>
              <a:rPr lang="en-US" dirty="0" smtClean="0"/>
              <a:t>Models represent both </a:t>
            </a:r>
            <a:r>
              <a:rPr lang="en-US" b="1" dirty="0" smtClean="0"/>
              <a:t>Social actors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., organizations, humans, institutions) and </a:t>
            </a:r>
            <a:r>
              <a:rPr lang="en-US" b="1" dirty="0" smtClean="0"/>
              <a:t>Technical systems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, software/hardware systems, architectural components, etc)</a:t>
            </a:r>
          </a:p>
          <a:p>
            <a:r>
              <a:rPr lang="en-US" dirty="0" smtClean="0"/>
              <a:t>Reasoning determine “Properties” of the models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FE72092-7A8C-410A-BA4B-2108A8600A8A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british encyclopedia syndrome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Serious illness affecting all first-time </a:t>
            </a:r>
            <a:r>
              <a:rPr lang="en-US" dirty="0" err="1" smtClean="0"/>
              <a:t>modeller</a:t>
            </a:r>
            <a:endParaRPr lang="en-US" dirty="0" smtClean="0"/>
          </a:p>
          <a:p>
            <a:pPr lvl="1"/>
            <a:r>
              <a:rPr lang="en-US" dirty="0" smtClean="0"/>
              <a:t>Believes every concept of the </a:t>
            </a:r>
            <a:r>
              <a:rPr lang="en-US" dirty="0" err="1" smtClean="0"/>
              <a:t>modelling</a:t>
            </a:r>
            <a:r>
              <a:rPr lang="en-US" dirty="0" smtClean="0"/>
              <a:t> language must be used</a:t>
            </a:r>
          </a:p>
          <a:p>
            <a:pPr lvl="1"/>
            <a:r>
              <a:rPr lang="it-IT" dirty="0" smtClean="0"/>
              <a:t>Start mammoth task with first modelling construct encountered </a:t>
            </a:r>
          </a:p>
          <a:p>
            <a:pPr lvl="1"/>
            <a:r>
              <a:rPr lang="it-IT" dirty="0" smtClean="0"/>
              <a:t>quickly get exhausted</a:t>
            </a:r>
          </a:p>
          <a:p>
            <a:pPr lvl="1"/>
            <a:r>
              <a:rPr lang="it-IT" dirty="0" smtClean="0"/>
              <a:t>Deliver bad results at the end.</a:t>
            </a:r>
            <a:endParaRPr lang="en-US" dirty="0" smtClean="0"/>
          </a:p>
          <a:p>
            <a:r>
              <a:rPr lang="en-US" dirty="0" err="1" smtClean="0"/>
              <a:t>Modelling</a:t>
            </a:r>
            <a:r>
              <a:rPr lang="en-US" dirty="0" smtClean="0"/>
              <a:t> is expensive: remember Occam’s razor!</a:t>
            </a:r>
          </a:p>
          <a:p>
            <a:pPr lvl="1"/>
            <a:r>
              <a:rPr lang="it-IT" dirty="0" smtClean="0"/>
              <a:t>“Entia non sunt multiplicanda praeter necessitatem”</a:t>
            </a:r>
          </a:p>
          <a:p>
            <a:pPr lvl="1"/>
            <a:r>
              <a:rPr lang="en-US" dirty="0" smtClean="0"/>
              <a:t>Scottish Philosopher </a:t>
            </a:r>
            <a:r>
              <a:rPr lang="en-US" dirty="0" smtClean="0">
                <a:sym typeface="Wingdings" pitchFamily="2" charset="2"/>
              </a:rPr>
              <a:t> do not introduce useless entities</a:t>
            </a:r>
            <a:endParaRPr lang="en-US" dirty="0" smtClean="0"/>
          </a:p>
          <a:p>
            <a:r>
              <a:rPr lang="en-US" dirty="0" smtClean="0"/>
              <a:t>Identify Target of Analysis first!</a:t>
            </a:r>
          </a:p>
          <a:p>
            <a:pPr lvl="1"/>
            <a:r>
              <a:rPr lang="en-US" dirty="0" smtClean="0"/>
              <a:t>Use only modeling concept necessary for target and</a:t>
            </a:r>
          </a:p>
          <a:p>
            <a:pPr lvl="1"/>
            <a:r>
              <a:rPr lang="it-IT" dirty="0" smtClean="0"/>
              <a:t>Only those concept you will use for later stages (eg for risk analysis)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C3691EB-1874-4630-B94D-6F068BE2BEA3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graphical </a:t>
            </a:r>
            <a:r>
              <a:rPr lang="en-US" dirty="0" err="1" smtClean="0"/>
              <a:t>repr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0050" y="6551613"/>
            <a:ext cx="990600" cy="228600"/>
          </a:xfrm>
        </p:spPr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4233782"/>
              </p:ext>
            </p:extLst>
          </p:nvPr>
        </p:nvGraphicFramePr>
        <p:xfrm>
          <a:off x="1511300" y="1080718"/>
          <a:ext cx="5613400" cy="4079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09700"/>
                <a:gridCol w="4203700"/>
              </a:tblGrid>
              <a:tr h="927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Agent/Role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Delegation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Event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</a:t>
                      </a:r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Content Placeholder 4" descr="agent-role.png"/>
          <p:cNvPicPr>
            <a:picLocks noChangeAspect="1"/>
          </p:cNvPicPr>
          <p:nvPr/>
        </p:nvPicPr>
        <p:blipFill>
          <a:blip r:embed="rId2" cstate="print"/>
          <a:srcRect t="-11499" b="-11499"/>
          <a:stretch>
            <a:fillRect/>
          </a:stretch>
        </p:blipFill>
        <p:spPr bwMode="auto">
          <a:xfrm>
            <a:off x="3987866" y="1033663"/>
            <a:ext cx="1752534" cy="91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ard-goal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001" y="2049394"/>
            <a:ext cx="2210839" cy="783924"/>
          </a:xfrm>
          <a:prstGeom prst="rect">
            <a:avLst/>
          </a:prstGeom>
        </p:spPr>
      </p:pic>
      <p:pic>
        <p:nvPicPr>
          <p:cNvPr id="17" name="Picture 16" descr="event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594" y="4063032"/>
            <a:ext cx="1905000" cy="6458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13" y="3054935"/>
            <a:ext cx="3752839" cy="9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749C93D-E52C-446D-B4EE-AC5ED2B0E5E2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TRENTO’s LOCATION IN SPACE &amp; TIME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1962 </a:t>
            </a:r>
          </a:p>
          <a:p>
            <a:pPr lvl="1"/>
            <a:r>
              <a:rPr lang="en-GB" dirty="0" smtClean="0"/>
              <a:t>Institute of Social Science is founded as locally funded Institution</a:t>
            </a:r>
          </a:p>
          <a:p>
            <a:r>
              <a:rPr lang="en-GB" dirty="0" smtClean="0"/>
              <a:t>1972 </a:t>
            </a:r>
          </a:p>
          <a:p>
            <a:pPr lvl="1"/>
            <a:r>
              <a:rPr lang="en-GB" dirty="0" smtClean="0"/>
              <a:t>becomes a private University</a:t>
            </a:r>
          </a:p>
          <a:p>
            <a:r>
              <a:rPr lang="en-GB" dirty="0" smtClean="0"/>
              <a:t>1982</a:t>
            </a:r>
          </a:p>
          <a:p>
            <a:pPr lvl="1"/>
            <a:r>
              <a:rPr lang="en-GB" dirty="0" smtClean="0"/>
              <a:t>becomes a state University with special autonomy</a:t>
            </a:r>
          </a:p>
          <a:p>
            <a:r>
              <a:rPr lang="en-GB" dirty="0" smtClean="0"/>
              <a:t>2011</a:t>
            </a:r>
          </a:p>
          <a:p>
            <a:pPr lvl="1"/>
            <a:r>
              <a:rPr lang="en-GB" dirty="0" smtClean="0"/>
              <a:t>University admitted as 6th core node of European Institute of Innovation and Technology (EIT) - </a:t>
            </a:r>
            <a:r>
              <a:rPr lang="en-GB" dirty="0" err="1" smtClean="0"/>
              <a:t>ICTLabs</a:t>
            </a:r>
            <a:endParaRPr lang="en-GB" dirty="0" smtClean="0"/>
          </a:p>
          <a:p>
            <a:pPr lvl="2"/>
            <a:r>
              <a:rPr lang="en-GB" dirty="0" smtClean="0"/>
              <a:t>With Berlin, Paris, </a:t>
            </a:r>
            <a:r>
              <a:rPr lang="en-GB" dirty="0" err="1" smtClean="0"/>
              <a:t>Stokholm</a:t>
            </a:r>
            <a:r>
              <a:rPr lang="en-GB" dirty="0" smtClean="0"/>
              <a:t>, Helsinki, Eindhoven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CA11F24-F855-45A7-AACC-A28CD64C84A5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8" descr="europa mapp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l="11340" r="113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 rot="-10800000">
            <a:off x="6324600" y="4114800"/>
            <a:ext cx="2265362" cy="376237"/>
          </a:xfrm>
          <a:prstGeom prst="homePlate">
            <a:avLst>
              <a:gd name="adj" fmla="val 56060"/>
            </a:avLst>
          </a:prstGeo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086600" y="41148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99"/>
                </a:solidFill>
                <a:latin typeface="Tahoma" pitchFamily="34" charset="0"/>
              </a:rPr>
              <a:t>TRENTO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Actor: agent and role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Agent is an active entity with concrete manifestations and is used to model humans as well as software agents and organizations</a:t>
            </a:r>
          </a:p>
          <a:p>
            <a:pPr lvl="1"/>
            <a:r>
              <a:rPr lang="en-US" smtClean="0"/>
              <a:t>Es: Bob, Alice, Dr. Paolo Rossi</a:t>
            </a:r>
          </a:p>
          <a:p>
            <a:r>
              <a:rPr lang="en-US" smtClean="0"/>
              <a:t>Role is an abstract characterization of the behavior of an active entity within some context</a:t>
            </a:r>
          </a:p>
          <a:p>
            <a:pPr lvl="1"/>
            <a:r>
              <a:rPr lang="en-US" smtClean="0"/>
              <a:t>Hospital, Operational Unit, Doctor, Patient,…</a:t>
            </a:r>
          </a:p>
          <a:p>
            <a:endParaRPr lang="en-US" dirty="0"/>
          </a:p>
        </p:txBody>
      </p:sp>
      <p:pic>
        <p:nvPicPr>
          <p:cNvPr id="6" name="Content Placeholder 4" descr="agent-role.png"/>
          <p:cNvPicPr>
            <a:picLocks noChangeAspect="1"/>
          </p:cNvPicPr>
          <p:nvPr/>
        </p:nvPicPr>
        <p:blipFill>
          <a:blip r:embed="rId2" cstate="print"/>
          <a:srcRect t="-11499" b="-11499"/>
          <a:stretch>
            <a:fillRect/>
          </a:stretch>
        </p:blipFill>
        <p:spPr bwMode="auto">
          <a:xfrm>
            <a:off x="6045266" y="130200"/>
            <a:ext cx="2452704" cy="128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MANY ROLES AND AGENTS DO YOU NEED?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6" name="Immagine 10" descr="JeffreyKep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37112"/>
            <a:ext cx="1350640" cy="1731590"/>
          </a:xfrm>
          <a:prstGeom prst="rect">
            <a:avLst/>
          </a:prstGeom>
        </p:spPr>
      </p:pic>
      <p:pic>
        <p:nvPicPr>
          <p:cNvPr id="7" name="Immagine 3" descr="PierangelaSamar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1800200" cy="1372915"/>
          </a:xfrm>
          <a:prstGeom prst="rect">
            <a:avLst/>
          </a:prstGeom>
        </p:spPr>
      </p:pic>
      <p:pic>
        <p:nvPicPr>
          <p:cNvPr id="8" name="Immagine 4" descr="AlexanderPretsch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708920"/>
            <a:ext cx="1555789" cy="1512168"/>
          </a:xfrm>
          <a:prstGeom prst="rect">
            <a:avLst/>
          </a:prstGeom>
        </p:spPr>
      </p:pic>
      <p:sp>
        <p:nvSpPr>
          <p:cNvPr id="9" name="Fumetto 3 7"/>
          <p:cNvSpPr/>
          <p:nvPr/>
        </p:nvSpPr>
        <p:spPr>
          <a:xfrm>
            <a:off x="1979712" y="3356992"/>
            <a:ext cx="5256584" cy="1728192"/>
          </a:xfrm>
          <a:prstGeom prst="wedgeEllipseCallout">
            <a:avLst>
              <a:gd name="adj1" fmla="val 56569"/>
              <a:gd name="adj2" fmla="val -43463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“The proposed language must be powerful enough to specify any relevant event of a security policy and cover several layers of abstraction.”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umetto 3 8"/>
          <p:cNvSpPr/>
          <p:nvPr/>
        </p:nvSpPr>
        <p:spPr>
          <a:xfrm>
            <a:off x="2267744" y="4869160"/>
            <a:ext cx="5472608" cy="1656184"/>
          </a:xfrm>
          <a:prstGeom prst="wedgeEllipseCallout">
            <a:avLst>
              <a:gd name="adj1" fmla="val -66259"/>
              <a:gd name="adj2" fmla="val -951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“A more elegant and flexible approach is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to express policies in logic that handles…”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1" name="Fumetto 3 9"/>
          <p:cNvSpPr/>
          <p:nvPr/>
        </p:nvSpPr>
        <p:spPr>
          <a:xfrm>
            <a:off x="2771800" y="1412776"/>
            <a:ext cx="4536504" cy="1440160"/>
          </a:xfrm>
          <a:prstGeom prst="wedgeEllipseCallout">
            <a:avLst>
              <a:gd name="adj1" fmla="val -68694"/>
              <a:gd name="adj2" fmla="val 13371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“We make the point for the need of more expressive policy languages.”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2996952"/>
            <a:ext cx="60928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Samarati</a:t>
            </a:r>
            <a:r>
              <a:rPr lang="it-IT" dirty="0" smtClean="0"/>
              <a:t> </a:t>
            </a:r>
            <a:r>
              <a:rPr lang="it-IT" dirty="0" err="1" smtClean="0"/>
              <a:t>expressive</a:t>
            </a:r>
            <a:r>
              <a:rPr lang="it-IT" dirty="0" smtClean="0"/>
              <a:t> OR </a:t>
            </a:r>
            <a:r>
              <a:rPr lang="it-IT" dirty="0" err="1" smtClean="0"/>
              <a:t>flexible</a:t>
            </a:r>
            <a:r>
              <a:rPr lang="it-IT" dirty="0" smtClean="0"/>
              <a:t> OR </a:t>
            </a:r>
            <a:r>
              <a:rPr lang="it-IT" dirty="0" err="1" smtClean="0"/>
              <a:t>general</a:t>
            </a:r>
            <a:r>
              <a:rPr lang="it-IT" dirty="0" smtClean="0"/>
              <a:t> OR </a:t>
            </a:r>
            <a:r>
              <a:rPr lang="it-IT" dirty="0" err="1" smtClean="0"/>
              <a:t>extensible</a:t>
            </a:r>
            <a:r>
              <a:rPr lang="it-IT" dirty="0" smtClean="0"/>
              <a:t> = 220</a:t>
            </a:r>
          </a:p>
          <a:p>
            <a:r>
              <a:rPr lang="it-IT" dirty="0" smtClean="0"/>
              <a:t>                 </a:t>
            </a:r>
            <a:r>
              <a:rPr lang="it-IT" sz="2000" b="1" dirty="0" smtClean="0"/>
              <a:t>--</a:t>
            </a:r>
            <a:r>
              <a:rPr lang="it-IT" dirty="0" smtClean="0"/>
              <a:t>ALL of </a:t>
            </a:r>
            <a:r>
              <a:rPr lang="it-IT" dirty="0" err="1" smtClean="0"/>
              <a:t>them</a:t>
            </a:r>
            <a:r>
              <a:rPr lang="it-IT" dirty="0" smtClean="0"/>
              <a:t> = 38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76256" y="4365104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Pretschner +OR= 34</a:t>
            </a:r>
          </a:p>
          <a:p>
            <a:r>
              <a:rPr lang="it-IT" dirty="0" smtClean="0"/>
              <a:t>                    </a:t>
            </a:r>
            <a:r>
              <a:rPr lang="it-IT" b="1" dirty="0" smtClean="0"/>
              <a:t>--</a:t>
            </a:r>
            <a:r>
              <a:rPr lang="it-IT" dirty="0" smtClean="0"/>
              <a:t>ALL = 11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6211669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Kephart +OR= 16</a:t>
            </a:r>
          </a:p>
          <a:p>
            <a:r>
              <a:rPr lang="it-IT" dirty="0" smtClean="0"/>
              <a:t>                </a:t>
            </a:r>
            <a:r>
              <a:rPr lang="it-IT" b="1" dirty="0" smtClean="0"/>
              <a:t>--</a:t>
            </a:r>
            <a:r>
              <a:rPr lang="it-IT" dirty="0" smtClean="0"/>
              <a:t>ALL = 6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HOW MANY ROLES AND AGENTS DO YOU NEED? II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Immagine 21" descr="PierangelaSamar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412776"/>
            <a:ext cx="1793954" cy="1368152"/>
          </a:xfrm>
          <a:prstGeom prst="rect">
            <a:avLst/>
          </a:prstGeom>
        </p:spPr>
      </p:pic>
      <p:pic>
        <p:nvPicPr>
          <p:cNvPr id="7" name="Immagine 15" descr="AlessandraRu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1228725" cy="1781175"/>
          </a:xfrm>
          <a:prstGeom prst="rect">
            <a:avLst/>
          </a:prstGeom>
        </p:spPr>
      </p:pic>
      <p:pic>
        <p:nvPicPr>
          <p:cNvPr id="8" name="Immagine 14" descr="MorrisSl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1524000" cy="1914525"/>
          </a:xfrm>
          <a:prstGeom prst="rect">
            <a:avLst/>
          </a:prstGeom>
        </p:spPr>
      </p:pic>
      <p:pic>
        <p:nvPicPr>
          <p:cNvPr id="9" name="Immagine 4" descr="AlexanderPretsch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941168"/>
            <a:ext cx="1555789" cy="1512168"/>
          </a:xfrm>
          <a:prstGeom prst="rect">
            <a:avLst/>
          </a:prstGeom>
        </p:spPr>
      </p:pic>
      <p:sp>
        <p:nvSpPr>
          <p:cNvPr id="10" name="Fumetto 3 9"/>
          <p:cNvSpPr/>
          <p:nvPr/>
        </p:nvSpPr>
        <p:spPr>
          <a:xfrm>
            <a:off x="2411760" y="1196752"/>
            <a:ext cx="4464496" cy="1440160"/>
          </a:xfrm>
          <a:prstGeom prst="wedgeEllipseCallout">
            <a:avLst>
              <a:gd name="adj1" fmla="val -68825"/>
              <a:gd name="adj2" fmla="val 34343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 need constraints about ROLE in the organization and the TIME of access.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Immagine 17" descr="DanielOlmedi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212976"/>
            <a:ext cx="1224136" cy="1634284"/>
          </a:xfrm>
          <a:prstGeom prst="rect">
            <a:avLst/>
          </a:prstGeom>
        </p:spPr>
      </p:pic>
      <p:sp>
        <p:nvSpPr>
          <p:cNvPr id="12" name="Fumetto 3 18"/>
          <p:cNvSpPr/>
          <p:nvPr/>
        </p:nvSpPr>
        <p:spPr>
          <a:xfrm>
            <a:off x="3851920" y="2420888"/>
            <a:ext cx="2592288" cy="1008112"/>
          </a:xfrm>
          <a:prstGeom prst="wedgeEllipseCallout">
            <a:avLst>
              <a:gd name="adj1" fmla="val 82489"/>
              <a:gd name="adj2" fmla="val -67083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You must consider Invoked SERVICES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3" name="Fumetto 3 16"/>
          <p:cNvSpPr/>
          <p:nvPr/>
        </p:nvSpPr>
        <p:spPr>
          <a:xfrm>
            <a:off x="4355976" y="3212976"/>
            <a:ext cx="2376264" cy="1152128"/>
          </a:xfrm>
          <a:prstGeom prst="wedgeEllipseCallout">
            <a:avLst>
              <a:gd name="adj1" fmla="val 72339"/>
              <a:gd name="adj2" fmla="val 36771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with</a:t>
            </a:r>
            <a:r>
              <a:rPr lang="it-IT" b="1" dirty="0" smtClean="0">
                <a:solidFill>
                  <a:srgbClr val="FF0000"/>
                </a:solidFill>
              </a:rPr>
              <a:t> TRUST </a:t>
            </a:r>
            <a:r>
              <a:rPr lang="it-IT" b="1" dirty="0" err="1" smtClean="0">
                <a:solidFill>
                  <a:srgbClr val="FF0000"/>
                </a:solidFill>
              </a:rPr>
              <a:t>level</a:t>
            </a:r>
            <a:r>
              <a:rPr lang="it-IT" b="1" dirty="0" smtClean="0">
                <a:solidFill>
                  <a:srgbClr val="FF0000"/>
                </a:solidFill>
              </a:rPr>
              <a:t> and CREDENTIALS.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umetto 3 8"/>
          <p:cNvSpPr/>
          <p:nvPr/>
        </p:nvSpPr>
        <p:spPr>
          <a:xfrm>
            <a:off x="1763688" y="3284984"/>
            <a:ext cx="2736304" cy="1080120"/>
          </a:xfrm>
          <a:prstGeom prst="wedgeEllipseCallout">
            <a:avLst>
              <a:gd name="adj1" fmla="val -76442"/>
              <a:gd name="adj2" fmla="val 111760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</a:rPr>
              <a:t>Don’t forget LOCATION</a:t>
            </a:r>
            <a:endParaRPr lang="en-US" sz="1700" b="1" dirty="0">
              <a:solidFill>
                <a:srgbClr val="FF0000"/>
              </a:solidFill>
            </a:endParaRPr>
          </a:p>
        </p:txBody>
      </p:sp>
      <p:pic>
        <p:nvPicPr>
          <p:cNvPr id="15" name="Immagine 19" descr="Samsung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869160"/>
            <a:ext cx="1800200" cy="1348412"/>
          </a:xfrm>
          <a:prstGeom prst="rect">
            <a:avLst/>
          </a:prstGeom>
        </p:spPr>
      </p:pic>
      <p:sp>
        <p:nvSpPr>
          <p:cNvPr id="16" name="Fumetto 3 20"/>
          <p:cNvSpPr/>
          <p:nvPr/>
        </p:nvSpPr>
        <p:spPr>
          <a:xfrm>
            <a:off x="3779912" y="5373216"/>
            <a:ext cx="2448272" cy="1152128"/>
          </a:xfrm>
          <a:prstGeom prst="wedgeEllipseCallout">
            <a:avLst>
              <a:gd name="adj1" fmla="val 68554"/>
              <a:gd name="adj2" fmla="val -20477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What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about</a:t>
            </a:r>
            <a:r>
              <a:rPr lang="it-IT" b="1" dirty="0" smtClean="0">
                <a:solidFill>
                  <a:srgbClr val="00B050"/>
                </a:solidFill>
              </a:rPr>
              <a:t> “best” moment </a:t>
            </a:r>
            <a:r>
              <a:rPr lang="it-IT" b="1" dirty="0" err="1" smtClean="0">
                <a:solidFill>
                  <a:srgbClr val="00B050"/>
                </a:solidFill>
              </a:rPr>
              <a:t>to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have</a:t>
            </a:r>
            <a:r>
              <a:rPr lang="it-IT" b="1" dirty="0" smtClean="0">
                <a:solidFill>
                  <a:srgbClr val="00B050"/>
                </a:solidFill>
              </a:rPr>
              <a:t> sex?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Fumetto 3 7"/>
          <p:cNvSpPr/>
          <p:nvPr/>
        </p:nvSpPr>
        <p:spPr>
          <a:xfrm>
            <a:off x="2267744" y="4221088"/>
            <a:ext cx="2376264" cy="864096"/>
          </a:xfrm>
          <a:prstGeom prst="wedgeEllipseCallout">
            <a:avLst>
              <a:gd name="adj1" fmla="val -51934"/>
              <a:gd name="adj2" fmla="val 119607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 USAGE!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asellaDiTesto 22"/>
          <p:cNvSpPr txBox="1"/>
          <p:nvPr/>
        </p:nvSpPr>
        <p:spPr>
          <a:xfrm>
            <a:off x="6372200" y="593467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 </a:t>
            </a:r>
            <a:r>
              <a:rPr lang="it-IT" dirty="0" err="1" smtClean="0"/>
              <a:t>Patent</a:t>
            </a:r>
            <a:r>
              <a:rPr lang="en-US" dirty="0" smtClean="0"/>
              <a:t> 11/480858 from 07/06/2006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HOW MANY ROLES AND AGENTS DO YOU NEED? III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Complex rules do define roles and complex criteria to dynamically assign users to them based on</a:t>
            </a:r>
          </a:p>
          <a:p>
            <a:pPr lvl="1"/>
            <a:r>
              <a:rPr lang="en-US" dirty="0" smtClean="0"/>
              <a:t>Role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too many citations</a:t>
            </a:r>
          </a:p>
          <a:p>
            <a:pPr lvl="1"/>
            <a:r>
              <a:rPr lang="en-US" dirty="0" smtClean="0"/>
              <a:t>Time of the day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39.800 citations</a:t>
            </a:r>
          </a:p>
          <a:p>
            <a:pPr lvl="2"/>
            <a:r>
              <a:rPr lang="en-US" dirty="0" smtClean="0"/>
              <a:t>“The time-based constraint limits the policy to apply between 4:00pm and 6:00pm”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27.300 citations</a:t>
            </a:r>
          </a:p>
          <a:p>
            <a:pPr lvl="1"/>
            <a:r>
              <a:rPr lang="en-US" dirty="0" smtClean="0"/>
              <a:t>Organization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15.600 citations</a:t>
            </a:r>
          </a:p>
          <a:p>
            <a:pPr lvl="1"/>
            <a:r>
              <a:rPr lang="en-US" dirty="0" smtClean="0"/>
              <a:t>Task in the workflow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12.200 citations</a:t>
            </a:r>
          </a:p>
          <a:p>
            <a:pPr lvl="1"/>
            <a:r>
              <a:rPr lang="en-US" dirty="0" smtClean="0"/>
              <a:t>Usage after access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7.300 citations</a:t>
            </a:r>
          </a:p>
          <a:p>
            <a:pPr lvl="1"/>
            <a:r>
              <a:rPr lang="en-US" dirty="0" smtClean="0"/>
              <a:t>Credential submitted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1.400 citations</a:t>
            </a:r>
          </a:p>
          <a:p>
            <a:pPr lvl="1"/>
            <a:r>
              <a:rPr lang="en-US" dirty="0" smtClean="0"/>
              <a:t>… </a:t>
            </a:r>
          </a:p>
          <a:p>
            <a:pPr lvl="1"/>
            <a:r>
              <a:rPr lang="en-US" dirty="0" smtClean="0"/>
              <a:t>N 		Best moment to have sex…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1 patent … for the moment…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many agents and roles do I actually need?</a:t>
            </a:r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6" name="Immagine 4" descr="DavideBas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1600200" cy="1466850"/>
          </a:xfrm>
          <a:prstGeom prst="rect">
            <a:avLst/>
          </a:prstGeom>
        </p:spPr>
      </p:pic>
      <p:sp>
        <p:nvSpPr>
          <p:cNvPr id="7" name="Fumetto 3 7"/>
          <p:cNvSpPr/>
          <p:nvPr/>
        </p:nvSpPr>
        <p:spPr>
          <a:xfrm>
            <a:off x="2261592" y="2074168"/>
            <a:ext cx="5815608" cy="2116832"/>
          </a:xfrm>
          <a:prstGeom prst="wedgeEllipseCallout">
            <a:avLst>
              <a:gd name="adj1" fmla="val -62573"/>
              <a:gd name="adj2" fmla="val -8677"/>
            </a:avLst>
          </a:prstGeom>
          <a:noFill/>
          <a:ln w="508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I want a more flexible system: each professor or any how responsible should easily  see and manage his funds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asellaDiTesto 11"/>
          <p:cNvSpPr txBox="1"/>
          <p:nvPr/>
        </p:nvSpPr>
        <p:spPr>
          <a:xfrm>
            <a:off x="533400" y="394637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DB - </a:t>
            </a:r>
            <a:r>
              <a:rPr lang="it-IT" dirty="0" err="1" smtClean="0"/>
              <a:t>Chairman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 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Remember I’m not a professor devising an ideal secure system I have to buy a working one with the available money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6" name="Immagine 5" descr="MarcoTo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057400"/>
            <a:ext cx="1512168" cy="1588252"/>
          </a:xfrm>
          <a:prstGeom prst="rect">
            <a:avLst/>
          </a:prstGeom>
        </p:spPr>
      </p:pic>
      <p:sp>
        <p:nvSpPr>
          <p:cNvPr id="7" name="Fumetto 3 8"/>
          <p:cNvSpPr/>
          <p:nvPr/>
        </p:nvSpPr>
        <p:spPr>
          <a:xfrm>
            <a:off x="1834208" y="2260848"/>
            <a:ext cx="5400600" cy="1656184"/>
          </a:xfrm>
          <a:prstGeom prst="wedgeEllipseCallout">
            <a:avLst>
              <a:gd name="adj1" fmla="val 55682"/>
              <a:gd name="adj2" fmla="val -32010"/>
            </a:avLst>
          </a:prstGeom>
          <a:noFill/>
          <a:ln w="50800"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 know what DB said but this year… there’s a budget cut of 3%.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already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spent</a:t>
            </a:r>
            <a:r>
              <a:rPr lang="it-IT" b="1" dirty="0" smtClean="0">
                <a:solidFill>
                  <a:srgbClr val="FF0000"/>
                </a:solidFill>
              </a:rPr>
              <a:t> 1.5M€ on the MAN. </a:t>
            </a:r>
          </a:p>
          <a:p>
            <a:pPr algn="ctr"/>
            <a:r>
              <a:rPr lang="it-IT" b="1" u="sng" dirty="0" smtClean="0">
                <a:solidFill>
                  <a:srgbClr val="FF0000"/>
                </a:solidFill>
              </a:rPr>
              <a:t>Max 350K€ </a:t>
            </a:r>
            <a:r>
              <a:rPr lang="it-IT" b="1" u="sng" dirty="0" err="1" smtClean="0">
                <a:solidFill>
                  <a:srgbClr val="FF0000"/>
                </a:solidFill>
              </a:rPr>
              <a:t>for</a:t>
            </a:r>
            <a:r>
              <a:rPr lang="it-IT" b="1" u="sng" dirty="0" smtClean="0">
                <a:solidFill>
                  <a:srgbClr val="FF0000"/>
                </a:solidFill>
              </a:rPr>
              <a:t> ERP extra </a:t>
            </a:r>
            <a:r>
              <a:rPr lang="it-IT" b="1" u="sng" dirty="0" err="1" smtClean="0">
                <a:solidFill>
                  <a:srgbClr val="FF0000"/>
                </a:solidFill>
              </a:rPr>
              <a:t>add-ons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8" name="CasellaDiTesto 12"/>
          <p:cNvSpPr txBox="1"/>
          <p:nvPr/>
        </p:nvSpPr>
        <p:spPr>
          <a:xfrm>
            <a:off x="7162800" y="3657600"/>
            <a:ext cx="105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MT - CEO</a:t>
            </a:r>
            <a:endParaRPr lang="en-US" dirty="0"/>
          </a:p>
        </p:txBody>
      </p:sp>
      <p:pic>
        <p:nvPicPr>
          <p:cNvPr id="9" name="Immagine 10" descr="GiancarlaMaseCont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1085850" cy="1628775"/>
          </a:xfrm>
          <a:prstGeom prst="rect">
            <a:avLst/>
          </a:prstGeom>
        </p:spPr>
      </p:pic>
      <p:sp>
        <p:nvSpPr>
          <p:cNvPr id="10" name="Fumetto 3 9"/>
          <p:cNvSpPr/>
          <p:nvPr/>
        </p:nvSpPr>
        <p:spPr>
          <a:xfrm>
            <a:off x="2041376" y="3822576"/>
            <a:ext cx="5832648" cy="2088232"/>
          </a:xfrm>
          <a:prstGeom prst="wedgeEllipseCallout">
            <a:avLst>
              <a:gd name="adj1" fmla="val -66227"/>
              <a:gd name="adj2" fmla="val -10989"/>
            </a:avLst>
          </a:prstGeom>
          <a:noFill/>
          <a:ln w="50800"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Our</a:t>
            </a:r>
            <a:r>
              <a:rPr lang="it-IT" b="1" dirty="0" smtClean="0">
                <a:solidFill>
                  <a:srgbClr val="FF0000"/>
                </a:solidFill>
              </a:rPr>
              <a:t> staff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already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committed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meet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this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year</a:t>
            </a:r>
            <a:r>
              <a:rPr lang="it-IT" b="1" dirty="0" smtClean="0">
                <a:solidFill>
                  <a:srgbClr val="FF0000"/>
                </a:solidFill>
              </a:rPr>
              <a:t>’s </a:t>
            </a:r>
            <a:r>
              <a:rPr lang="it-IT" b="1" dirty="0" err="1" smtClean="0">
                <a:solidFill>
                  <a:srgbClr val="FF0000"/>
                </a:solidFill>
              </a:rPr>
              <a:t>objectives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 can </a:t>
            </a:r>
            <a:r>
              <a:rPr lang="it-IT" b="1" dirty="0" err="1" smtClean="0">
                <a:solidFill>
                  <a:srgbClr val="FF0000"/>
                </a:solidFill>
              </a:rPr>
              <a:t>only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give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one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person</a:t>
            </a:r>
            <a:r>
              <a:rPr lang="it-IT" b="1" u="sng" dirty="0" smtClean="0">
                <a:solidFill>
                  <a:srgbClr val="FF0000"/>
                </a:solidFill>
              </a:rPr>
              <a:t> part-time </a:t>
            </a:r>
            <a:r>
              <a:rPr lang="it-IT" b="1" dirty="0" err="1" smtClean="0">
                <a:solidFill>
                  <a:srgbClr val="FF0000"/>
                </a:solidFill>
              </a:rPr>
              <a:t>to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identify</a:t>
            </a:r>
            <a:r>
              <a:rPr lang="it-IT" b="1" dirty="0" smtClean="0">
                <a:solidFill>
                  <a:srgbClr val="FF0000"/>
                </a:solidFill>
              </a:rPr>
              <a:t> business </a:t>
            </a:r>
            <a:r>
              <a:rPr lang="it-IT" b="1" dirty="0" err="1" smtClean="0">
                <a:solidFill>
                  <a:srgbClr val="FF0000"/>
                </a:solidFill>
              </a:rPr>
              <a:t>requirements</a:t>
            </a:r>
            <a:r>
              <a:rPr lang="it-IT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asellaDiTesto 13"/>
          <p:cNvSpPr txBox="1"/>
          <p:nvPr/>
        </p:nvSpPr>
        <p:spPr>
          <a:xfrm>
            <a:off x="457200" y="5694784"/>
            <a:ext cx="112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GM - COO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 III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people are needed to set up an “expressive” policy for a user?</a:t>
            </a:r>
          </a:p>
          <a:p>
            <a:r>
              <a:rPr lang="en-US" dirty="0" smtClean="0"/>
              <a:t>At least 6</a:t>
            </a:r>
          </a:p>
          <a:p>
            <a:pPr lvl="1"/>
            <a:r>
              <a:rPr lang="en-US" dirty="0" smtClean="0"/>
              <a:t>Responsible for HR (sub)Unit costs 80€/h</a:t>
            </a:r>
          </a:p>
          <a:p>
            <a:pPr lvl="2"/>
            <a:r>
              <a:rPr lang="en-US" dirty="0" smtClean="0"/>
              <a:t>Assistant who knows potential salary implications 54€/h</a:t>
            </a:r>
          </a:p>
          <a:p>
            <a:pPr lvl="1"/>
            <a:r>
              <a:rPr lang="en-US" dirty="0" smtClean="0"/>
              <a:t>Responsible for Business (sub)Unit costs 80€/h</a:t>
            </a:r>
          </a:p>
          <a:p>
            <a:pPr lvl="2"/>
            <a:r>
              <a:rPr lang="en-US" dirty="0" smtClean="0"/>
              <a:t>Assistant who knows how things really works 54€/h </a:t>
            </a:r>
          </a:p>
          <a:p>
            <a:pPr lvl="1"/>
            <a:r>
              <a:rPr lang="en-US" dirty="0" smtClean="0"/>
              <a:t>IT Project Leader costs 70€/h</a:t>
            </a:r>
          </a:p>
          <a:p>
            <a:pPr lvl="1"/>
            <a:r>
              <a:rPr lang="en-US" dirty="0" smtClean="0"/>
              <a:t>Assistant who knows what’s really possible 54€/h </a:t>
            </a:r>
          </a:p>
          <a:p>
            <a:r>
              <a:rPr lang="en-US" dirty="0" smtClean="0"/>
              <a:t>And they would need at least 30’ per user</a:t>
            </a:r>
          </a:p>
          <a:p>
            <a:pPr lvl="1"/>
            <a:r>
              <a:rPr lang="en-US" dirty="0" smtClean="0"/>
              <a:t>(5’ x ROLE, SERVICE, TIME, CREDENTIAL, TRUST, LOCATION, USAGE, ETC)</a:t>
            </a:r>
          </a:p>
          <a:p>
            <a:r>
              <a:rPr lang="en-US" dirty="0" smtClean="0"/>
              <a:t>Minimum Policy Set-up Cost = 192€/user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 IV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They (the great companies you want to work with to transform your ideas into products) </a:t>
            </a:r>
          </a:p>
          <a:p>
            <a:pPr lvl="1"/>
            <a:r>
              <a:rPr lang="en-US" dirty="0" smtClean="0"/>
              <a:t>are going to bill you by the role…</a:t>
            </a:r>
          </a:p>
          <a:p>
            <a:r>
              <a:rPr lang="en-US" dirty="0" smtClean="0"/>
              <a:t>The more complex the role, the more you pay</a:t>
            </a:r>
          </a:p>
          <a:p>
            <a:pPr lvl="1"/>
            <a:r>
              <a:rPr lang="en-US" dirty="0" smtClean="0"/>
              <a:t>“Price is determined by what is managed rather than the number and type of product components installed […]  </a:t>
            </a:r>
          </a:p>
          <a:p>
            <a:pPr lvl="1"/>
            <a:r>
              <a:rPr lang="en-US" dirty="0" smtClean="0"/>
              <a:t>“Products may manage clients, client devices, agents, network nodes, users, or other items, and are licensed and priced accordingly.”</a:t>
            </a:r>
          </a:p>
          <a:p>
            <a:r>
              <a:rPr lang="en-US" dirty="0" smtClean="0"/>
              <a:t>Just to give you some real numbers</a:t>
            </a:r>
          </a:p>
          <a:p>
            <a:pPr lvl="1"/>
            <a:r>
              <a:rPr lang="en-US" dirty="0" smtClean="0"/>
              <a:t>3.800€/role for powerful roles across ERP modules</a:t>
            </a:r>
          </a:p>
          <a:p>
            <a:pPr lvl="1"/>
            <a:r>
              <a:rPr lang="en-US" dirty="0" smtClean="0"/>
              <a:t>400€/user for “employee” (can do almost nothing)</a:t>
            </a:r>
          </a:p>
          <a:p>
            <a:pPr lvl="1"/>
            <a:r>
              <a:rPr lang="en-US" dirty="0" smtClean="0"/>
              <a:t>17-25% maintenance fee on licenses</a:t>
            </a:r>
          </a:p>
          <a:p>
            <a:r>
              <a:rPr lang="en-US" dirty="0" smtClean="0"/>
              <a:t>What this actually mean?</a:t>
            </a:r>
          </a:p>
          <a:p>
            <a:pPr lvl="1"/>
            <a:r>
              <a:rPr lang="en-US" dirty="0" smtClean="0"/>
              <a:t>13 Heads of Departments + 8 Head of Division</a:t>
            </a:r>
          </a:p>
          <a:p>
            <a:pPr lvl="1"/>
            <a:r>
              <a:rPr lang="en-US" dirty="0" smtClean="0"/>
              <a:t>30 Professors with large grants &gt;100K</a:t>
            </a:r>
          </a:p>
          <a:p>
            <a:pPr lvl="1"/>
            <a:r>
              <a:rPr lang="en-US" dirty="0" smtClean="0"/>
              <a:t>1.500 Employees 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 V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18" name="Immagine 10" descr="MarcoTomasiIncazz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418456"/>
            <a:ext cx="981075" cy="1790700"/>
          </a:xfrm>
          <a:prstGeom prst="rect">
            <a:avLst/>
          </a:prstGeom>
        </p:spPr>
      </p:pic>
      <p:pic>
        <p:nvPicPr>
          <p:cNvPr id="19" name="Immagine 5" descr="GiancarlaM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22512"/>
            <a:ext cx="1368152" cy="2052228"/>
          </a:xfrm>
          <a:prstGeom prst="rect">
            <a:avLst/>
          </a:prstGeom>
        </p:spPr>
      </p:pic>
      <p:pic>
        <p:nvPicPr>
          <p:cNvPr id="20" name="Immagine 6" descr="DavideBassiIncazz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10744"/>
            <a:ext cx="1257300" cy="1409700"/>
          </a:xfrm>
          <a:prstGeom prst="rect">
            <a:avLst/>
          </a:prstGeom>
        </p:spPr>
      </p:pic>
      <p:pic>
        <p:nvPicPr>
          <p:cNvPr id="21" name="Immagine 11" descr="paoloLuigiFabioBeatr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090864"/>
            <a:ext cx="1376824" cy="1032618"/>
          </a:xfrm>
          <a:prstGeom prst="rect">
            <a:avLst/>
          </a:prstGeom>
        </p:spPr>
      </p:pic>
      <p:sp>
        <p:nvSpPr>
          <p:cNvPr id="22" name="Fumetto 3 12"/>
          <p:cNvSpPr/>
          <p:nvPr/>
        </p:nvSpPr>
        <p:spPr>
          <a:xfrm>
            <a:off x="3131840" y="5612160"/>
            <a:ext cx="5688632" cy="747464"/>
          </a:xfrm>
          <a:prstGeom prst="wedgeEllipseCallout">
            <a:avLst>
              <a:gd name="adj1" fmla="val -82732"/>
              <a:gd name="adj2" fmla="val -46490"/>
            </a:avLst>
          </a:prstGeom>
          <a:noFill/>
          <a:ln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I </a:t>
            </a:r>
            <a:r>
              <a:rPr lang="it-IT" b="1" dirty="0" err="1" smtClean="0">
                <a:solidFill>
                  <a:srgbClr val="00B050"/>
                </a:solidFill>
              </a:rPr>
              <a:t>understand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everything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but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why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couldn</a:t>
            </a:r>
            <a:r>
              <a:rPr lang="it-IT" b="1" dirty="0" smtClean="0">
                <a:solidFill>
                  <a:srgbClr val="00B050"/>
                </a:solidFill>
              </a:rPr>
              <a:t>’t </a:t>
            </a:r>
            <a:r>
              <a:rPr lang="it-IT" b="1" dirty="0" err="1" smtClean="0">
                <a:solidFill>
                  <a:srgbClr val="00B050"/>
                </a:solidFill>
              </a:rPr>
              <a:t>you</a:t>
            </a:r>
            <a:r>
              <a:rPr lang="it-IT" b="1" dirty="0" smtClean="0">
                <a:solidFill>
                  <a:srgbClr val="00B050"/>
                </a:solidFill>
              </a:rPr>
              <a:t> just </a:t>
            </a:r>
            <a:r>
              <a:rPr lang="it-IT" b="1" dirty="0" err="1" smtClean="0">
                <a:solidFill>
                  <a:srgbClr val="00B050"/>
                </a:solidFill>
              </a:rPr>
              <a:t>give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them</a:t>
            </a:r>
            <a:r>
              <a:rPr lang="it-IT" b="1" dirty="0" smtClean="0">
                <a:solidFill>
                  <a:srgbClr val="00B050"/>
                </a:solidFill>
              </a:rPr>
              <a:t> a </a:t>
            </a:r>
            <a:r>
              <a:rPr lang="it-IT" b="1" dirty="0" err="1" smtClean="0">
                <a:solidFill>
                  <a:srgbClr val="00B050"/>
                </a:solidFill>
              </a:rPr>
              <a:t>flexible</a:t>
            </a:r>
            <a:r>
              <a:rPr lang="it-IT" b="1" dirty="0" smtClean="0">
                <a:solidFill>
                  <a:srgbClr val="00B050"/>
                </a:solidFill>
              </a:rPr>
              <a:t> system?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Fumetto 3 8"/>
          <p:cNvSpPr/>
          <p:nvPr/>
        </p:nvSpPr>
        <p:spPr>
          <a:xfrm>
            <a:off x="1043608" y="914400"/>
            <a:ext cx="6408712" cy="1512168"/>
          </a:xfrm>
          <a:prstGeom prst="wedgeEllipseCallout">
            <a:avLst>
              <a:gd name="adj1" fmla="val 52693"/>
              <a:gd name="adj2" fmla="val 36786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this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joke</a:t>
            </a:r>
            <a:r>
              <a:rPr lang="it-IT" b="1" dirty="0" smtClean="0">
                <a:solidFill>
                  <a:srgbClr val="FF0000"/>
                </a:solidFill>
              </a:rPr>
              <a:t>? </a:t>
            </a:r>
            <a:r>
              <a:rPr lang="en-US" b="1" dirty="0" smtClean="0">
                <a:solidFill>
                  <a:srgbClr val="FF0000"/>
                </a:solidFill>
              </a:rPr>
              <a:t>80.000€ for licenses alone and just for access of Heads of Dept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etween 600.000 € and 1.000.000 € for the rest? </a:t>
            </a:r>
            <a:r>
              <a:rPr lang="en-US" b="1" i="1" dirty="0" smtClean="0">
                <a:solidFill>
                  <a:srgbClr val="FF0000"/>
                </a:solidFill>
              </a:rPr>
              <a:t>Plus 250K Every year</a:t>
            </a:r>
            <a:r>
              <a:rPr lang="en-US" b="1" dirty="0" smtClean="0">
                <a:solidFill>
                  <a:srgbClr val="FF0000"/>
                </a:solidFill>
              </a:rPr>
              <a:t>?!? And software’s aside!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Fumetto 3 7"/>
          <p:cNvSpPr/>
          <p:nvPr/>
        </p:nvSpPr>
        <p:spPr>
          <a:xfrm>
            <a:off x="1691680" y="2210544"/>
            <a:ext cx="5904656" cy="1728192"/>
          </a:xfrm>
          <a:prstGeom prst="wedgeEllipseCallout">
            <a:avLst>
              <a:gd name="adj1" fmla="val -58578"/>
              <a:gd name="adj2" fmla="val -6398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b="1" dirty="0" smtClean="0">
                <a:solidFill>
                  <a:srgbClr val="FF0000"/>
                </a:solidFill>
              </a:rPr>
              <a:t>What? Do you want 300.000€ in human resources and this just for setting up the draft of a security policy? </a:t>
            </a:r>
            <a:r>
              <a:rPr lang="en-US" sz="1700" b="1" i="1" dirty="0" smtClean="0">
                <a:solidFill>
                  <a:srgbClr val="FF0000"/>
                </a:solidFill>
              </a:rPr>
              <a:t>FIVE</a:t>
            </a:r>
            <a:r>
              <a:rPr lang="en-US" sz="1700" b="1" dirty="0" smtClean="0">
                <a:solidFill>
                  <a:srgbClr val="FF0000"/>
                </a:solidFill>
              </a:rPr>
              <a:t> people?!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Fumetto 3 9"/>
          <p:cNvSpPr/>
          <p:nvPr/>
        </p:nvSpPr>
        <p:spPr>
          <a:xfrm>
            <a:off x="1115616" y="3650704"/>
            <a:ext cx="5472608" cy="1800200"/>
          </a:xfrm>
          <a:prstGeom prst="wedgeEllipseCallout">
            <a:avLst>
              <a:gd name="adj1" fmla="val 58300"/>
              <a:gd name="adj2" fmla="val 14830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700" b="1" dirty="0" smtClean="0">
                <a:solidFill>
                  <a:srgbClr val="FF0000"/>
                </a:solidFill>
              </a:rPr>
              <a:t>I </a:t>
            </a:r>
            <a:r>
              <a:rPr lang="it-IT" sz="1700" b="1" dirty="0" err="1" smtClean="0">
                <a:solidFill>
                  <a:srgbClr val="FF0000"/>
                </a:solidFill>
              </a:rPr>
              <a:t>see</a:t>
            </a:r>
            <a:r>
              <a:rPr lang="it-IT" sz="1700" b="1" dirty="0" smtClean="0">
                <a:solidFill>
                  <a:srgbClr val="FF0000"/>
                </a:solidFill>
              </a:rPr>
              <a:t>: </a:t>
            </a:r>
            <a:r>
              <a:rPr lang="it-IT" sz="1700" b="1" dirty="0" err="1" smtClean="0">
                <a:solidFill>
                  <a:srgbClr val="FF0000"/>
                </a:solidFill>
              </a:rPr>
              <a:t>either</a:t>
            </a:r>
            <a:r>
              <a:rPr lang="it-IT" sz="1700" b="1" dirty="0" smtClean="0">
                <a:solidFill>
                  <a:srgbClr val="FF0000"/>
                </a:solidFill>
              </a:rPr>
              <a:t> I </a:t>
            </a:r>
            <a:r>
              <a:rPr lang="it-IT" sz="1700" b="1" dirty="0" err="1" smtClean="0">
                <a:solidFill>
                  <a:srgbClr val="FF0000"/>
                </a:solidFill>
              </a:rPr>
              <a:t>buy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your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expressive</a:t>
            </a:r>
            <a:r>
              <a:rPr lang="it-IT" sz="1700" b="1" dirty="0" smtClean="0">
                <a:solidFill>
                  <a:srgbClr val="FF0000"/>
                </a:solidFill>
              </a:rPr>
              <a:t> security policy or I </a:t>
            </a:r>
            <a:r>
              <a:rPr lang="it-IT" sz="1700" b="1" dirty="0" err="1" smtClean="0">
                <a:solidFill>
                  <a:srgbClr val="FF0000"/>
                </a:solidFill>
              </a:rPr>
              <a:t>hire</a:t>
            </a:r>
            <a:r>
              <a:rPr lang="it-IT" sz="1700" b="1" dirty="0" smtClean="0">
                <a:solidFill>
                  <a:srgbClr val="FF0000"/>
                </a:solidFill>
              </a:rPr>
              <a:t> 20 </a:t>
            </a:r>
            <a:r>
              <a:rPr lang="it-IT" sz="1700" b="1" dirty="0" err="1" smtClean="0">
                <a:solidFill>
                  <a:srgbClr val="FF0000"/>
                </a:solidFill>
              </a:rPr>
              <a:t>new</a:t>
            </a:r>
            <a:r>
              <a:rPr lang="it-IT" sz="1700" b="1" dirty="0" smtClean="0">
                <a:solidFill>
                  <a:srgbClr val="FF0000"/>
                </a:solidFill>
              </a:rPr>
              <a:t> associate </a:t>
            </a:r>
            <a:r>
              <a:rPr lang="it-IT" sz="1700" b="1" dirty="0" err="1" smtClean="0">
                <a:solidFill>
                  <a:srgbClr val="FF0000"/>
                </a:solidFill>
              </a:rPr>
              <a:t>professors…that</a:t>
            </a:r>
            <a:r>
              <a:rPr lang="it-IT" sz="1700" b="1" dirty="0" smtClean="0">
                <a:solidFill>
                  <a:srgbClr val="FF0000"/>
                </a:solidFill>
              </a:rPr>
              <a:t>’s a </a:t>
            </a:r>
            <a:r>
              <a:rPr lang="it-IT" sz="1700" b="1" dirty="0" err="1" smtClean="0">
                <a:solidFill>
                  <a:srgbClr val="FF0000"/>
                </a:solidFill>
              </a:rPr>
              <a:t>new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Department</a:t>
            </a:r>
            <a:r>
              <a:rPr lang="it-IT" sz="1700" b="1" dirty="0" smtClean="0">
                <a:solidFill>
                  <a:srgbClr val="FF0000"/>
                </a:solidFill>
              </a:rPr>
              <a:t>! </a:t>
            </a:r>
          </a:p>
          <a:p>
            <a:pPr algn="ctr">
              <a:lnSpc>
                <a:spcPct val="110000"/>
              </a:lnSpc>
            </a:pP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But</a:t>
            </a:r>
            <a:r>
              <a:rPr lang="it-IT" sz="1700" b="1" dirty="0" smtClean="0">
                <a:solidFill>
                  <a:srgbClr val="FF0000"/>
                </a:solidFill>
              </a:rPr>
              <a:t> I </a:t>
            </a:r>
            <a:r>
              <a:rPr lang="it-IT" sz="1700" b="1" dirty="0" err="1" smtClean="0">
                <a:solidFill>
                  <a:srgbClr val="FF0000"/>
                </a:solidFill>
              </a:rPr>
              <a:t>see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i="1" dirty="0" smtClean="0">
                <a:solidFill>
                  <a:srgbClr val="FF0000"/>
                </a:solidFill>
              </a:rPr>
              <a:t>a </a:t>
            </a:r>
            <a:r>
              <a:rPr lang="it-IT" sz="1700" b="1" i="1" dirty="0" err="1" smtClean="0">
                <a:solidFill>
                  <a:srgbClr val="FF0000"/>
                </a:solidFill>
              </a:rPr>
              <a:t>third</a:t>
            </a:r>
            <a:r>
              <a:rPr lang="it-IT" sz="1700" b="1" i="1" dirty="0" smtClean="0">
                <a:solidFill>
                  <a:srgbClr val="FF0000"/>
                </a:solidFill>
              </a:rPr>
              <a:t> </a:t>
            </a:r>
            <a:r>
              <a:rPr lang="it-IT" sz="1700" b="1" i="1" dirty="0" err="1" smtClean="0">
                <a:solidFill>
                  <a:srgbClr val="FF0000"/>
                </a:solidFill>
              </a:rPr>
              <a:t>option</a:t>
            </a:r>
            <a:r>
              <a:rPr lang="it-IT" sz="1700" b="1" dirty="0" err="1" smtClean="0">
                <a:solidFill>
                  <a:srgbClr val="FF0000"/>
                </a:solidFill>
              </a:rPr>
              <a:t>…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for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you…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CasellaDiTesto 13"/>
          <p:cNvSpPr txBox="1"/>
          <p:nvPr/>
        </p:nvSpPr>
        <p:spPr>
          <a:xfrm>
            <a:off x="7596336" y="32186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MT </a:t>
            </a:r>
            <a:r>
              <a:rPr lang="it-IT" dirty="0" err="1" smtClean="0"/>
              <a:t>Now</a:t>
            </a:r>
            <a:r>
              <a:rPr lang="it-IT" dirty="0" smtClean="0"/>
              <a:t> DG at </a:t>
            </a:r>
            <a:r>
              <a:rPr lang="it-IT" dirty="0" err="1" smtClean="0"/>
              <a:t>Ministry</a:t>
            </a:r>
            <a:endParaRPr lang="en-US" dirty="0"/>
          </a:p>
        </p:txBody>
      </p:sp>
      <p:sp>
        <p:nvSpPr>
          <p:cNvPr id="27" name="CasellaDiTesto 14"/>
          <p:cNvSpPr txBox="1"/>
          <p:nvPr/>
        </p:nvSpPr>
        <p:spPr>
          <a:xfrm>
            <a:off x="8028384" y="4298776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DB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Chairman</a:t>
            </a:r>
            <a:endParaRPr lang="en-US" dirty="0"/>
          </a:p>
        </p:txBody>
      </p:sp>
      <p:sp>
        <p:nvSpPr>
          <p:cNvPr id="28" name="CasellaDiTesto 15"/>
          <p:cNvSpPr txBox="1"/>
          <p:nvPr/>
        </p:nvSpPr>
        <p:spPr>
          <a:xfrm>
            <a:off x="251520" y="4010744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GM </a:t>
            </a:r>
            <a:r>
              <a:rPr lang="it-IT" dirty="0" err="1" smtClean="0"/>
              <a:t>Now</a:t>
            </a:r>
            <a:r>
              <a:rPr lang="it-IT" dirty="0" smtClean="0"/>
              <a:t> CEO</a:t>
            </a:r>
            <a:endParaRPr lang="en-US" dirty="0"/>
          </a:p>
        </p:txBody>
      </p:sp>
      <p:sp>
        <p:nvSpPr>
          <p:cNvPr id="29" name="CasellaDiTesto 16"/>
          <p:cNvSpPr txBox="1"/>
          <p:nvPr/>
        </p:nvSpPr>
        <p:spPr>
          <a:xfrm>
            <a:off x="1763688" y="581094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FM </a:t>
            </a:r>
            <a:r>
              <a:rPr lang="it-IT" dirty="0" err="1" smtClean="0"/>
              <a:t>Ex-Deputy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MarcoTomasiIncazz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916832"/>
            <a:ext cx="981075" cy="1790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is…</a:t>
            </a:r>
            <a:r>
              <a:rPr lang="it-IT" dirty="0" smtClean="0"/>
              <a:t> POLICY </a:t>
            </a:r>
            <a:r>
              <a:rPr lang="it-IT" dirty="0" err="1" smtClean="0"/>
              <a:t>Researchers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forgotten…</a:t>
            </a:r>
            <a:r>
              <a:rPr lang="it-IT" dirty="0" smtClean="0"/>
              <a:t> </a:t>
            </a:r>
            <a:r>
              <a:rPr lang="it-IT" dirty="0" err="1" smtClean="0"/>
              <a:t>Arithmetics</a:t>
            </a:r>
            <a:r>
              <a:rPr lang="it-IT" smtClean="0"/>
              <a:t>!</a:t>
            </a:r>
            <a:endParaRPr lang="en-US" dirty="0"/>
          </a:p>
        </p:txBody>
      </p:sp>
      <p:pic>
        <p:nvPicPr>
          <p:cNvPr id="6" name="Immagine 5" descr="GiancarlaM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1368152" cy="2052228"/>
          </a:xfrm>
          <a:prstGeom prst="rect">
            <a:avLst/>
          </a:prstGeom>
        </p:spPr>
      </p:pic>
      <p:pic>
        <p:nvPicPr>
          <p:cNvPr id="7" name="Immagine 6" descr="DavideBassiIncazz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509120"/>
            <a:ext cx="1257300" cy="1409700"/>
          </a:xfrm>
          <a:prstGeom prst="rect">
            <a:avLst/>
          </a:prstGeom>
        </p:spPr>
      </p:pic>
      <p:pic>
        <p:nvPicPr>
          <p:cNvPr id="12" name="Immagine 11" descr="paoloLuigiFabioBeatr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89240"/>
            <a:ext cx="1376824" cy="1032618"/>
          </a:xfrm>
          <a:prstGeom prst="rect">
            <a:avLst/>
          </a:prstGeom>
        </p:spPr>
      </p:pic>
      <p:sp>
        <p:nvSpPr>
          <p:cNvPr id="13" name="Fumetto 3 12"/>
          <p:cNvSpPr/>
          <p:nvPr/>
        </p:nvSpPr>
        <p:spPr>
          <a:xfrm>
            <a:off x="3131840" y="6110536"/>
            <a:ext cx="5688632" cy="747464"/>
          </a:xfrm>
          <a:prstGeom prst="wedgeEllipseCallout">
            <a:avLst>
              <a:gd name="adj1" fmla="val -82732"/>
              <a:gd name="adj2" fmla="val -46490"/>
            </a:avLst>
          </a:prstGeom>
          <a:noFill/>
          <a:ln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I </a:t>
            </a:r>
            <a:r>
              <a:rPr lang="it-IT" b="1" dirty="0" err="1" smtClean="0">
                <a:solidFill>
                  <a:srgbClr val="00B050"/>
                </a:solidFill>
              </a:rPr>
              <a:t>understand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everything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but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why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couldn</a:t>
            </a:r>
            <a:r>
              <a:rPr lang="it-IT" b="1" dirty="0" smtClean="0">
                <a:solidFill>
                  <a:srgbClr val="00B050"/>
                </a:solidFill>
              </a:rPr>
              <a:t>’t </a:t>
            </a:r>
            <a:r>
              <a:rPr lang="it-IT" b="1" dirty="0" err="1" smtClean="0">
                <a:solidFill>
                  <a:srgbClr val="00B050"/>
                </a:solidFill>
              </a:rPr>
              <a:t>you</a:t>
            </a:r>
            <a:r>
              <a:rPr lang="it-IT" b="1" dirty="0" smtClean="0">
                <a:solidFill>
                  <a:srgbClr val="00B050"/>
                </a:solidFill>
              </a:rPr>
              <a:t> just </a:t>
            </a:r>
            <a:r>
              <a:rPr lang="it-IT" b="1" dirty="0" err="1" smtClean="0">
                <a:solidFill>
                  <a:srgbClr val="00B050"/>
                </a:solidFill>
              </a:rPr>
              <a:t>give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them</a:t>
            </a:r>
            <a:r>
              <a:rPr lang="it-IT" b="1" dirty="0" smtClean="0">
                <a:solidFill>
                  <a:srgbClr val="00B050"/>
                </a:solidFill>
              </a:rPr>
              <a:t> a </a:t>
            </a:r>
            <a:r>
              <a:rPr lang="it-IT" b="1" dirty="0" err="1" smtClean="0">
                <a:solidFill>
                  <a:srgbClr val="00B050"/>
                </a:solidFill>
              </a:rPr>
              <a:t>flexible</a:t>
            </a:r>
            <a:r>
              <a:rPr lang="it-IT" b="1" dirty="0" smtClean="0">
                <a:solidFill>
                  <a:srgbClr val="00B050"/>
                </a:solidFill>
              </a:rPr>
              <a:t> system?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Fumetto 3 8"/>
          <p:cNvSpPr/>
          <p:nvPr/>
        </p:nvSpPr>
        <p:spPr>
          <a:xfrm>
            <a:off x="1043608" y="1412776"/>
            <a:ext cx="6408712" cy="1512168"/>
          </a:xfrm>
          <a:prstGeom prst="wedgeEllipseCallout">
            <a:avLst>
              <a:gd name="adj1" fmla="val 52693"/>
              <a:gd name="adj2" fmla="val 36786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this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joke</a:t>
            </a:r>
            <a:r>
              <a:rPr lang="it-IT" b="1" dirty="0" smtClean="0">
                <a:solidFill>
                  <a:srgbClr val="FF0000"/>
                </a:solidFill>
              </a:rPr>
              <a:t>? </a:t>
            </a:r>
            <a:r>
              <a:rPr lang="en-US" b="1" dirty="0" smtClean="0">
                <a:solidFill>
                  <a:srgbClr val="FF0000"/>
                </a:solidFill>
              </a:rPr>
              <a:t>80.000€ for licenses alone and just for access of Heads of Dept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etween 600.000 € and 1.000.000 € for the rest? </a:t>
            </a:r>
            <a:r>
              <a:rPr lang="en-US" b="1" i="1" dirty="0" smtClean="0">
                <a:solidFill>
                  <a:srgbClr val="FF0000"/>
                </a:solidFill>
              </a:rPr>
              <a:t>Plus 250K Every year</a:t>
            </a:r>
            <a:r>
              <a:rPr lang="en-US" b="1" dirty="0" smtClean="0">
                <a:solidFill>
                  <a:srgbClr val="FF0000"/>
                </a:solidFill>
              </a:rPr>
              <a:t>?!? And software’s aside!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umetto 3 7"/>
          <p:cNvSpPr/>
          <p:nvPr/>
        </p:nvSpPr>
        <p:spPr>
          <a:xfrm>
            <a:off x="1691680" y="2708920"/>
            <a:ext cx="5904656" cy="1728192"/>
          </a:xfrm>
          <a:prstGeom prst="wedgeEllipseCallout">
            <a:avLst>
              <a:gd name="adj1" fmla="val -58578"/>
              <a:gd name="adj2" fmla="val -6398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b="1" dirty="0" smtClean="0">
                <a:solidFill>
                  <a:srgbClr val="FF0000"/>
                </a:solidFill>
              </a:rPr>
              <a:t>What? Do you want 300.000€ in human resources and this just for setting up the draft of a security policy? </a:t>
            </a:r>
            <a:r>
              <a:rPr lang="en-US" sz="1700" b="1" i="1" dirty="0" smtClean="0">
                <a:solidFill>
                  <a:srgbClr val="FF0000"/>
                </a:solidFill>
              </a:rPr>
              <a:t>FIVE</a:t>
            </a:r>
            <a:r>
              <a:rPr lang="en-US" sz="1700" b="1" dirty="0" smtClean="0">
                <a:solidFill>
                  <a:srgbClr val="FF0000"/>
                </a:solidFill>
              </a:rPr>
              <a:t> people?!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0" name="Fumetto 3 9"/>
          <p:cNvSpPr/>
          <p:nvPr/>
        </p:nvSpPr>
        <p:spPr>
          <a:xfrm>
            <a:off x="1115616" y="4149080"/>
            <a:ext cx="5472608" cy="1800200"/>
          </a:xfrm>
          <a:prstGeom prst="wedgeEllipseCallout">
            <a:avLst>
              <a:gd name="adj1" fmla="val 58300"/>
              <a:gd name="adj2" fmla="val 14830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700" b="1" dirty="0" smtClean="0">
                <a:solidFill>
                  <a:srgbClr val="FF0000"/>
                </a:solidFill>
              </a:rPr>
              <a:t>I </a:t>
            </a:r>
            <a:r>
              <a:rPr lang="it-IT" sz="1700" b="1" dirty="0" err="1" smtClean="0">
                <a:solidFill>
                  <a:srgbClr val="FF0000"/>
                </a:solidFill>
              </a:rPr>
              <a:t>see</a:t>
            </a:r>
            <a:r>
              <a:rPr lang="it-IT" sz="1700" b="1" dirty="0" smtClean="0">
                <a:solidFill>
                  <a:srgbClr val="FF0000"/>
                </a:solidFill>
              </a:rPr>
              <a:t>: </a:t>
            </a:r>
            <a:r>
              <a:rPr lang="it-IT" sz="1700" b="1" dirty="0" err="1" smtClean="0">
                <a:solidFill>
                  <a:srgbClr val="FF0000"/>
                </a:solidFill>
              </a:rPr>
              <a:t>either</a:t>
            </a:r>
            <a:r>
              <a:rPr lang="it-IT" sz="1700" b="1" dirty="0" smtClean="0">
                <a:solidFill>
                  <a:srgbClr val="FF0000"/>
                </a:solidFill>
              </a:rPr>
              <a:t> I </a:t>
            </a:r>
            <a:r>
              <a:rPr lang="it-IT" sz="1700" b="1" dirty="0" err="1" smtClean="0">
                <a:solidFill>
                  <a:srgbClr val="FF0000"/>
                </a:solidFill>
              </a:rPr>
              <a:t>buy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your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expressive</a:t>
            </a:r>
            <a:r>
              <a:rPr lang="it-IT" sz="1700" b="1" dirty="0" smtClean="0">
                <a:solidFill>
                  <a:srgbClr val="FF0000"/>
                </a:solidFill>
              </a:rPr>
              <a:t> security policy or I </a:t>
            </a:r>
            <a:r>
              <a:rPr lang="it-IT" sz="1700" b="1" dirty="0" err="1" smtClean="0">
                <a:solidFill>
                  <a:srgbClr val="FF0000"/>
                </a:solidFill>
              </a:rPr>
              <a:t>hire</a:t>
            </a:r>
            <a:r>
              <a:rPr lang="it-IT" sz="1700" b="1" dirty="0" smtClean="0">
                <a:solidFill>
                  <a:srgbClr val="FF0000"/>
                </a:solidFill>
              </a:rPr>
              <a:t> 20 </a:t>
            </a:r>
            <a:r>
              <a:rPr lang="it-IT" sz="1700" b="1" dirty="0" err="1" smtClean="0">
                <a:solidFill>
                  <a:srgbClr val="FF0000"/>
                </a:solidFill>
              </a:rPr>
              <a:t>new</a:t>
            </a:r>
            <a:r>
              <a:rPr lang="it-IT" sz="1700" b="1" dirty="0" smtClean="0">
                <a:solidFill>
                  <a:srgbClr val="FF0000"/>
                </a:solidFill>
              </a:rPr>
              <a:t> associate </a:t>
            </a:r>
            <a:r>
              <a:rPr lang="it-IT" sz="1700" b="1" dirty="0" err="1" smtClean="0">
                <a:solidFill>
                  <a:srgbClr val="FF0000"/>
                </a:solidFill>
              </a:rPr>
              <a:t>professors…that</a:t>
            </a:r>
            <a:r>
              <a:rPr lang="it-IT" sz="1700" b="1" dirty="0" smtClean="0">
                <a:solidFill>
                  <a:srgbClr val="FF0000"/>
                </a:solidFill>
              </a:rPr>
              <a:t>’s a </a:t>
            </a:r>
            <a:r>
              <a:rPr lang="it-IT" sz="1700" b="1" dirty="0" err="1" smtClean="0">
                <a:solidFill>
                  <a:srgbClr val="FF0000"/>
                </a:solidFill>
              </a:rPr>
              <a:t>new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Department</a:t>
            </a:r>
            <a:r>
              <a:rPr lang="it-IT" sz="1700" b="1" dirty="0" smtClean="0">
                <a:solidFill>
                  <a:srgbClr val="FF0000"/>
                </a:solidFill>
              </a:rPr>
              <a:t>! </a:t>
            </a:r>
          </a:p>
          <a:p>
            <a:pPr algn="ctr">
              <a:lnSpc>
                <a:spcPct val="110000"/>
              </a:lnSpc>
            </a:pP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But</a:t>
            </a:r>
            <a:r>
              <a:rPr lang="it-IT" sz="1700" b="1" dirty="0" smtClean="0">
                <a:solidFill>
                  <a:srgbClr val="FF0000"/>
                </a:solidFill>
              </a:rPr>
              <a:t> I </a:t>
            </a:r>
            <a:r>
              <a:rPr lang="it-IT" sz="1700" b="1" dirty="0" err="1" smtClean="0">
                <a:solidFill>
                  <a:srgbClr val="FF0000"/>
                </a:solidFill>
              </a:rPr>
              <a:t>see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i="1" dirty="0" smtClean="0">
                <a:solidFill>
                  <a:srgbClr val="FF0000"/>
                </a:solidFill>
              </a:rPr>
              <a:t>a </a:t>
            </a:r>
            <a:r>
              <a:rPr lang="it-IT" sz="1700" b="1" i="1" dirty="0" err="1" smtClean="0">
                <a:solidFill>
                  <a:srgbClr val="FF0000"/>
                </a:solidFill>
              </a:rPr>
              <a:t>third</a:t>
            </a:r>
            <a:r>
              <a:rPr lang="it-IT" sz="1700" b="1" i="1" dirty="0" smtClean="0">
                <a:solidFill>
                  <a:srgbClr val="FF0000"/>
                </a:solidFill>
              </a:rPr>
              <a:t> </a:t>
            </a:r>
            <a:r>
              <a:rPr lang="it-IT" sz="1700" b="1" i="1" dirty="0" err="1" smtClean="0">
                <a:solidFill>
                  <a:srgbClr val="FF0000"/>
                </a:solidFill>
              </a:rPr>
              <a:t>option</a:t>
            </a:r>
            <a:r>
              <a:rPr lang="it-IT" sz="1700" b="1" dirty="0" err="1" smtClean="0">
                <a:solidFill>
                  <a:srgbClr val="FF0000"/>
                </a:solidFill>
              </a:rPr>
              <a:t>…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for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you…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96336" y="37170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MT </a:t>
            </a:r>
            <a:r>
              <a:rPr lang="it-IT" dirty="0" err="1" smtClean="0"/>
              <a:t>Now</a:t>
            </a:r>
            <a:r>
              <a:rPr lang="it-IT" dirty="0" smtClean="0"/>
              <a:t> DG at </a:t>
            </a:r>
            <a:r>
              <a:rPr lang="it-IT" dirty="0" err="1" smtClean="0"/>
              <a:t>Ministry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028384" y="4797152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DB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Chairman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4509120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GM </a:t>
            </a:r>
            <a:r>
              <a:rPr lang="it-IT" dirty="0" err="1" smtClean="0"/>
              <a:t>Now</a:t>
            </a:r>
            <a:r>
              <a:rPr lang="it-IT" dirty="0" smtClean="0"/>
              <a:t> CEO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63688" y="630932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FM </a:t>
            </a:r>
            <a:r>
              <a:rPr lang="it-IT" dirty="0" err="1" smtClean="0"/>
              <a:t>Ex-Deputy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Fabio Massacci short bio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MSc at Roma La Sapienza</a:t>
            </a:r>
          </a:p>
          <a:p>
            <a:pPr lvl="1"/>
            <a:r>
              <a:rPr lang="it-IT" dirty="0" smtClean="0"/>
              <a:t>Automated Reasoning Modal logic</a:t>
            </a:r>
          </a:p>
          <a:p>
            <a:r>
              <a:rPr lang="it-IT" dirty="0" smtClean="0"/>
              <a:t>Cambridge University</a:t>
            </a:r>
          </a:p>
          <a:p>
            <a:pPr lvl="1"/>
            <a:r>
              <a:rPr lang="it-IT" dirty="0" smtClean="0"/>
              <a:t>L. Paulson, R. Needham &amp; G. Bella on security protocol verification</a:t>
            </a:r>
          </a:p>
          <a:p>
            <a:r>
              <a:rPr lang="it-IT" dirty="0" smtClean="0"/>
              <a:t>PhD at Roma La Sapienza</a:t>
            </a:r>
          </a:p>
          <a:p>
            <a:pPr lvl="1"/>
            <a:r>
              <a:rPr lang="it-IT" dirty="0" smtClean="0"/>
              <a:t>Automated Reasoning Modal logic for Security Properties</a:t>
            </a:r>
          </a:p>
          <a:p>
            <a:r>
              <a:rPr lang="it-IT" dirty="0" smtClean="0"/>
              <a:t>Assistant prof. University of Siena (some bits in Toulouse and Koblenz)</a:t>
            </a:r>
          </a:p>
          <a:p>
            <a:pPr lvl="1"/>
            <a:r>
              <a:rPr lang="it-IT" dirty="0" smtClean="0"/>
              <a:t>Founder of IJCAR</a:t>
            </a:r>
          </a:p>
          <a:p>
            <a:r>
              <a:rPr lang="it-IT" dirty="0" smtClean="0"/>
              <a:t>Associate and now Full professor Prof. University of Trento</a:t>
            </a:r>
          </a:p>
          <a:p>
            <a:pPr lvl="1"/>
            <a:r>
              <a:rPr lang="it-IT" dirty="0" smtClean="0"/>
              <a:t>Security Requirements Engineering and compliance with J. Mylopoulos, N. Zannone et al.</a:t>
            </a:r>
          </a:p>
          <a:p>
            <a:pPr lvl="1"/>
            <a:r>
              <a:rPr lang="it-IT" dirty="0" smtClean="0"/>
              <a:t>Security-by-Contract for mobile code and now smart-cards with F. Piessens, N. Dragoni et.al</a:t>
            </a:r>
          </a:p>
          <a:p>
            <a:pPr lvl="1"/>
            <a:r>
              <a:rPr lang="it-IT" dirty="0" smtClean="0"/>
              <a:t>Security Metrics with S. Neuhaus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HSR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848600" y="6230938"/>
            <a:ext cx="914400" cy="365125"/>
          </a:xfrm>
        </p:spPr>
        <p:txBody>
          <a:bodyPr/>
          <a:lstStyle/>
          <a:p>
            <a:fld id="{6C1C0C95-702C-FD44-B7C1-94CB5182EFD2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9" name="Rettangolo arrotondato 8"/>
          <p:cNvSpPr/>
          <p:nvPr/>
        </p:nvSpPr>
        <p:spPr>
          <a:xfrm>
            <a:off x="473442" y="1272222"/>
            <a:ext cx="8468945" cy="51034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4632" y="2010414"/>
            <a:ext cx="1783011" cy="37637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560153" y="1785198"/>
            <a:ext cx="4814693" cy="40189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581912" y="2234382"/>
            <a:ext cx="3578488" cy="29982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" name="8 Imagen" descr="e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913" y="2234382"/>
            <a:ext cx="654225" cy="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magine 16" descr="doc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279" y="3605517"/>
            <a:ext cx="608821" cy="9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CasellaDiTesto 35"/>
          <p:cNvSpPr txBox="1">
            <a:spLocks noChangeArrowheads="1"/>
          </p:cNvSpPr>
          <p:nvPr/>
        </p:nvSpPr>
        <p:spPr bwMode="auto">
          <a:xfrm>
            <a:off x="473442" y="4586857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Doctor</a:t>
            </a: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446" y="1885748"/>
            <a:ext cx="892739" cy="71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041" y="3682759"/>
            <a:ext cx="978246" cy="8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CasellaDiTesto 56"/>
          <p:cNvSpPr txBox="1">
            <a:spLocks noChangeArrowheads="1"/>
          </p:cNvSpPr>
          <p:nvPr/>
        </p:nvSpPr>
        <p:spPr bwMode="auto">
          <a:xfrm>
            <a:off x="7699768" y="4536787"/>
            <a:ext cx="1041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Drugs Stock Management</a:t>
            </a:r>
          </a:p>
        </p:txBody>
      </p:sp>
      <p:sp>
        <p:nvSpPr>
          <p:cNvPr id="22" name="CasellaDiTesto 57"/>
          <p:cNvSpPr txBox="1">
            <a:spLocks noChangeArrowheads="1"/>
          </p:cNvSpPr>
          <p:nvPr/>
        </p:nvSpPr>
        <p:spPr bwMode="auto">
          <a:xfrm>
            <a:off x="7575747" y="1454861"/>
            <a:ext cx="10410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Drugs transport</a:t>
            </a:r>
          </a:p>
        </p:txBody>
      </p:sp>
      <p:cxnSp>
        <p:nvCxnSpPr>
          <p:cNvPr id="23" name="Connettore 2 22"/>
          <p:cNvCxnSpPr>
            <a:stCxn id="19" idx="1"/>
          </p:cNvCxnSpPr>
          <p:nvPr/>
        </p:nvCxnSpPr>
        <p:spPr>
          <a:xfrm rot="10800000" flipV="1">
            <a:off x="7085014" y="2244437"/>
            <a:ext cx="560432" cy="9879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89"/>
          <p:cNvSpPr txBox="1">
            <a:spLocks noChangeArrowheads="1"/>
          </p:cNvSpPr>
          <p:nvPr/>
        </p:nvSpPr>
        <p:spPr bwMode="auto">
          <a:xfrm>
            <a:off x="4556494" y="4508818"/>
            <a:ext cx="9759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Nurse</a:t>
            </a:r>
          </a:p>
        </p:txBody>
      </p:sp>
      <p:sp>
        <p:nvSpPr>
          <p:cNvPr id="25" name="Documento multiplo 24"/>
          <p:cNvSpPr/>
          <p:nvPr/>
        </p:nvSpPr>
        <p:spPr>
          <a:xfrm>
            <a:off x="2814981" y="4222238"/>
            <a:ext cx="910881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Dispensation</a:t>
            </a:r>
          </a:p>
        </p:txBody>
      </p:sp>
      <p:cxnSp>
        <p:nvCxnSpPr>
          <p:cNvPr id="26" name="Connettore 2 25"/>
          <p:cNvCxnSpPr>
            <a:stCxn id="17" idx="1"/>
            <a:endCxn id="27" idx="3"/>
          </p:cNvCxnSpPr>
          <p:nvPr/>
        </p:nvCxnSpPr>
        <p:spPr>
          <a:xfrm rot="10800000" flipV="1">
            <a:off x="4303013" y="4063512"/>
            <a:ext cx="415267" cy="4009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 descr="armadio farma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627" y="3870352"/>
            <a:ext cx="717385" cy="11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8" name="Connettore 4 30"/>
          <p:cNvCxnSpPr>
            <a:stCxn id="33" idx="1"/>
          </p:cNvCxnSpPr>
          <p:nvPr/>
        </p:nvCxnSpPr>
        <p:spPr>
          <a:xfrm rot="10800000" flipV="1">
            <a:off x="4232277" y="3644952"/>
            <a:ext cx="2158096" cy="1203514"/>
          </a:xfrm>
          <a:prstGeom prst="bentConnector3">
            <a:avLst>
              <a:gd name="adj1" fmla="val 4051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cumento multiplo 28"/>
          <p:cNvSpPr/>
          <p:nvPr/>
        </p:nvSpPr>
        <p:spPr>
          <a:xfrm>
            <a:off x="1312229" y="4649854"/>
            <a:ext cx="845818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Prescription</a:t>
            </a:r>
          </a:p>
        </p:txBody>
      </p:sp>
      <p:sp>
        <p:nvSpPr>
          <p:cNvPr id="30" name="CasellaDiTesto 89"/>
          <p:cNvSpPr txBox="1">
            <a:spLocks noChangeArrowheads="1"/>
          </p:cNvSpPr>
          <p:nvPr/>
        </p:nvSpPr>
        <p:spPr bwMode="auto">
          <a:xfrm>
            <a:off x="6328144" y="2975293"/>
            <a:ext cx="9759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Pharmacy </a:t>
            </a:r>
          </a:p>
        </p:txBody>
      </p:sp>
      <p:cxnSp>
        <p:nvCxnSpPr>
          <p:cNvPr id="31" name="Connettore 2 30"/>
          <p:cNvCxnSpPr>
            <a:stCxn id="33" idx="3"/>
            <a:endCxn id="20" idx="1"/>
          </p:cNvCxnSpPr>
          <p:nvPr/>
        </p:nvCxnSpPr>
        <p:spPr>
          <a:xfrm>
            <a:off x="7303408" y="3644952"/>
            <a:ext cx="421633" cy="45446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19" idx="2"/>
          </p:cNvCxnSpPr>
          <p:nvPr/>
        </p:nvCxnSpPr>
        <p:spPr>
          <a:xfrm rot="16200000" flipH="1">
            <a:off x="7593665" y="3101278"/>
            <a:ext cx="1000738" cy="443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0" descr="pharmac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0373" y="3298488"/>
            <a:ext cx="913035" cy="6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" name="CasellaDiTesto 35"/>
          <p:cNvSpPr txBox="1">
            <a:spLocks noChangeArrowheads="1"/>
          </p:cNvSpPr>
          <p:nvPr/>
        </p:nvSpPr>
        <p:spPr bwMode="auto">
          <a:xfrm>
            <a:off x="934118" y="2010414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Patient</a:t>
            </a:r>
          </a:p>
        </p:txBody>
      </p:sp>
      <p:pic>
        <p:nvPicPr>
          <p:cNvPr id="35" name="48 Imagen" descr="gp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097" y="3644952"/>
            <a:ext cx="659435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6" name="Forma 67"/>
          <p:cNvCxnSpPr>
            <a:stCxn id="29" idx="3"/>
            <a:endCxn id="40" idx="1"/>
          </p:cNvCxnSpPr>
          <p:nvPr/>
        </p:nvCxnSpPr>
        <p:spPr>
          <a:xfrm flipV="1">
            <a:off x="2158047" y="2822729"/>
            <a:ext cx="1564432" cy="2082295"/>
          </a:xfrm>
          <a:prstGeom prst="bentConnector3">
            <a:avLst>
              <a:gd name="adj1" fmla="val 3517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/>
          <p:cNvCxnSpPr>
            <a:stCxn id="35" idx="3"/>
            <a:endCxn id="29" idx="0"/>
          </p:cNvCxnSpPr>
          <p:nvPr/>
        </p:nvCxnSpPr>
        <p:spPr>
          <a:xfrm>
            <a:off x="1375532" y="4142526"/>
            <a:ext cx="417795" cy="50732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35" idx="0"/>
            <a:endCxn id="16" idx="2"/>
          </p:cNvCxnSpPr>
          <p:nvPr/>
        </p:nvCxnSpPr>
        <p:spPr>
          <a:xfrm rot="5400000" flipH="1" flipV="1">
            <a:off x="957510" y="3194437"/>
            <a:ext cx="538820" cy="362211"/>
          </a:xfrm>
          <a:prstGeom prst="bentConnector3">
            <a:avLst>
              <a:gd name="adj1" fmla="val 50000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cumento multiplo 38"/>
          <p:cNvSpPr/>
          <p:nvPr/>
        </p:nvSpPr>
        <p:spPr>
          <a:xfrm>
            <a:off x="4386581" y="2650613"/>
            <a:ext cx="845819" cy="5103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1"/>
                </a:solidFill>
              </a:rPr>
              <a:t>Prescription</a:t>
            </a:r>
          </a:p>
        </p:txBody>
      </p:sp>
      <p:pic>
        <p:nvPicPr>
          <p:cNvPr id="40" name="8 Imagen" descr="e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479" y="2386854"/>
            <a:ext cx="654225" cy="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1" name="Connettore 4 40"/>
          <p:cNvCxnSpPr>
            <a:stCxn id="39" idx="3"/>
          </p:cNvCxnSpPr>
          <p:nvPr/>
        </p:nvCxnSpPr>
        <p:spPr>
          <a:xfrm>
            <a:off x="5232400" y="2905783"/>
            <a:ext cx="1071563" cy="46948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/>
          <p:cNvCxnSpPr/>
          <p:nvPr/>
        </p:nvCxnSpPr>
        <p:spPr>
          <a:xfrm rot="5400000">
            <a:off x="4779090" y="3326765"/>
            <a:ext cx="382749" cy="158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56"/>
          <p:cNvSpPr txBox="1">
            <a:spLocks noChangeArrowheads="1"/>
          </p:cNvSpPr>
          <p:nvPr/>
        </p:nvSpPr>
        <p:spPr bwMode="auto">
          <a:xfrm>
            <a:off x="716097" y="5232651"/>
            <a:ext cx="1624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alibri" pitchFamily="34" charset="0"/>
              </a:rPr>
              <a:t>External Medical Ambulatory</a:t>
            </a:r>
          </a:p>
        </p:txBody>
      </p:sp>
      <p:sp>
        <p:nvSpPr>
          <p:cNvPr id="44" name="CasellaDiTesto 35"/>
          <p:cNvSpPr txBox="1">
            <a:spLocks noChangeArrowheads="1"/>
          </p:cNvSpPr>
          <p:nvPr/>
        </p:nvSpPr>
        <p:spPr bwMode="auto">
          <a:xfrm>
            <a:off x="3551606" y="3232468"/>
            <a:ext cx="9759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Patient</a:t>
            </a:r>
          </a:p>
        </p:txBody>
      </p:sp>
      <p:cxnSp>
        <p:nvCxnSpPr>
          <p:cNvPr id="45" name="Forma 139"/>
          <p:cNvCxnSpPr>
            <a:stCxn id="25" idx="0"/>
          </p:cNvCxnSpPr>
          <p:nvPr/>
        </p:nvCxnSpPr>
        <p:spPr>
          <a:xfrm rot="5400000" flipH="1" flipV="1">
            <a:off x="2894852" y="3456315"/>
            <a:ext cx="1204158" cy="327689"/>
          </a:xfrm>
          <a:prstGeom prst="bentConnector3">
            <a:avLst>
              <a:gd name="adj1" fmla="val 9986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4834647" y="1914878"/>
            <a:ext cx="12045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Calibri" pitchFamily="34" charset="0"/>
              </a:rPr>
              <a:t>Hospital Environment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BEB9FA4-17A3-47F3-8B85-23110F1E3211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TO HSR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Which roles do we actually consider (for this process?)</a:t>
            </a:r>
          </a:p>
          <a:p>
            <a:pPr lvl="1"/>
            <a:r>
              <a:rPr lang="it-IT" dirty="0" smtClean="0"/>
              <a:t>Patient</a:t>
            </a:r>
          </a:p>
          <a:p>
            <a:pPr lvl="1"/>
            <a:r>
              <a:rPr lang="it-IT" dirty="0" smtClean="0"/>
              <a:t>Doctor of external ambulatory</a:t>
            </a:r>
          </a:p>
          <a:p>
            <a:pPr lvl="1"/>
            <a:r>
              <a:rPr lang="it-IT" dirty="0" smtClean="0"/>
              <a:t>Nurse</a:t>
            </a:r>
          </a:p>
          <a:p>
            <a:pPr lvl="1"/>
            <a:r>
              <a:rPr lang="it-IT" dirty="0" smtClean="0"/>
              <a:t>Pharmacist</a:t>
            </a:r>
          </a:p>
          <a:p>
            <a:pPr lvl="1"/>
            <a:r>
              <a:rPr lang="it-IT" dirty="0" smtClean="0"/>
              <a:t>Drug Carrier</a:t>
            </a:r>
          </a:p>
          <a:p>
            <a:r>
              <a:rPr lang="it-IT" dirty="0" smtClean="0"/>
              <a:t>How many needs to be instantiated into system actors</a:t>
            </a:r>
          </a:p>
          <a:p>
            <a:pPr lvl="1"/>
            <a:r>
              <a:rPr lang="it-IT" dirty="0" smtClean="0"/>
              <a:t>Physical Actors for which there is a corresponding actor in the system</a:t>
            </a:r>
          </a:p>
          <a:p>
            <a:pPr lvl="2"/>
            <a:r>
              <a:rPr lang="it-IT" dirty="0" smtClean="0"/>
              <a:t>Remember that an actor can do something</a:t>
            </a:r>
          </a:p>
          <a:p>
            <a:pPr lvl="2"/>
            <a:r>
              <a:rPr lang="it-IT" dirty="0" smtClean="0"/>
              <a:t>There is a difference between you and information about you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TO HSR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many needs to be instantiated into system actors</a:t>
            </a:r>
          </a:p>
          <a:p>
            <a:pPr lvl="1"/>
            <a:r>
              <a:rPr lang="it-IT" dirty="0" smtClean="0"/>
              <a:t>Physical Actors for which there is a corresponding actor in the system</a:t>
            </a:r>
          </a:p>
          <a:p>
            <a:pPr lvl="2"/>
            <a:r>
              <a:rPr lang="it-IT" dirty="0" smtClean="0"/>
              <a:t>Remember that an actor can do something</a:t>
            </a:r>
          </a:p>
          <a:p>
            <a:pPr lvl="2"/>
            <a:r>
              <a:rPr lang="it-IT" dirty="0" smtClean="0"/>
              <a:t>There is a difference between you and information about yo</a:t>
            </a:r>
          </a:p>
          <a:p>
            <a:r>
              <a:rPr lang="it-IT" dirty="0" smtClean="0"/>
              <a:t>Which roles do we consider as system actor</a:t>
            </a:r>
          </a:p>
          <a:p>
            <a:pPr lvl="1"/>
            <a:r>
              <a:rPr lang="it-IT" dirty="0" smtClean="0"/>
              <a:t>Patient </a:t>
            </a:r>
            <a:r>
              <a:rPr lang="it-IT" dirty="0" smtClean="0">
                <a:sym typeface="Wingdings" pitchFamily="2" charset="2"/>
              </a:rPr>
              <a:t> not at all</a:t>
            </a:r>
            <a:endParaRPr lang="it-IT" dirty="0" smtClean="0"/>
          </a:p>
          <a:p>
            <a:pPr lvl="1"/>
            <a:r>
              <a:rPr lang="it-IT" dirty="0" smtClean="0"/>
              <a:t>Doctor of external ambulatory </a:t>
            </a:r>
            <a:r>
              <a:rPr lang="it-IT" dirty="0" smtClean="0">
                <a:sym typeface="Wingdings" pitchFamily="2" charset="2"/>
              </a:rPr>
              <a:t> individually or partly</a:t>
            </a:r>
            <a:endParaRPr lang="it-IT" dirty="0" smtClean="0"/>
          </a:p>
          <a:p>
            <a:pPr lvl="1"/>
            <a:r>
              <a:rPr lang="it-IT" dirty="0" smtClean="0"/>
              <a:t>Nurse </a:t>
            </a:r>
            <a:r>
              <a:rPr lang="it-IT" dirty="0" smtClean="0">
                <a:sym typeface="Wingdings" pitchFamily="2" charset="2"/>
              </a:rPr>
              <a:t> individually</a:t>
            </a:r>
            <a:endParaRPr lang="it-IT" dirty="0" smtClean="0"/>
          </a:p>
          <a:p>
            <a:pPr lvl="1"/>
            <a:r>
              <a:rPr lang="it-IT" dirty="0" smtClean="0"/>
              <a:t>Pharmacist </a:t>
            </a:r>
            <a:r>
              <a:rPr lang="it-IT" dirty="0" smtClean="0">
                <a:sym typeface="Wingdings" pitchFamily="2" charset="2"/>
              </a:rPr>
              <a:t> Individually</a:t>
            </a:r>
            <a:endParaRPr lang="it-IT" dirty="0" smtClean="0"/>
          </a:p>
          <a:p>
            <a:pPr lvl="1"/>
            <a:r>
              <a:rPr lang="it-IT" dirty="0" smtClean="0"/>
              <a:t>Drug Carrier </a:t>
            </a:r>
            <a:r>
              <a:rPr lang="it-IT" dirty="0" smtClean="0">
                <a:sym typeface="Wingdings" pitchFamily="2" charset="2"/>
              </a:rPr>
              <a:t> partly (as a global actor)</a:t>
            </a:r>
            <a:endParaRPr lang="it-IT" dirty="0" smtClean="0"/>
          </a:p>
          <a:p>
            <a:pPr lvl="2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Expressivity</a:t>
            </a:r>
            <a:r>
              <a:rPr lang="it-IT" dirty="0" smtClean="0"/>
              <a:t>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r>
              <a:rPr lang="it-IT" dirty="0" smtClean="0"/>
              <a:t> do </a:t>
            </a: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roles</a:t>
            </a:r>
            <a:r>
              <a:rPr lang="it-IT" dirty="0" smtClean="0"/>
              <a:t> and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dynamically</a:t>
            </a:r>
            <a:r>
              <a:rPr lang="it-IT" dirty="0" smtClean="0"/>
              <a:t> </a:t>
            </a:r>
            <a:r>
              <a:rPr lang="it-IT" dirty="0" err="1" smtClean="0"/>
              <a:t>assign</a:t>
            </a:r>
            <a:r>
              <a:rPr lang="it-IT" dirty="0" smtClean="0"/>
              <a:t> </a:t>
            </a:r>
            <a:r>
              <a:rPr lang="it-IT" dirty="0" err="1" smtClean="0"/>
              <a:t>users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err="1" smtClean="0"/>
              <a:t>Role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too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many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citations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err="1" smtClean="0"/>
              <a:t>Time</a:t>
            </a:r>
            <a:r>
              <a:rPr lang="it-IT" dirty="0" smtClean="0"/>
              <a:t> of the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39.800 </a:t>
            </a:r>
            <a:r>
              <a:rPr lang="it-IT" dirty="0" err="1" smtClean="0">
                <a:sym typeface="Wingdings" pitchFamily="2" charset="2"/>
              </a:rPr>
              <a:t>citations</a:t>
            </a:r>
            <a:endParaRPr lang="it-IT" dirty="0" smtClean="0">
              <a:sym typeface="Wingdings" pitchFamily="2" charset="2"/>
            </a:endParaRPr>
          </a:p>
          <a:p>
            <a:pPr marL="1371600" lvl="2" indent="-457200">
              <a:buNone/>
            </a:pPr>
            <a:r>
              <a:rPr lang="it-IT" dirty="0" smtClean="0">
                <a:sym typeface="Wingdings" pitchFamily="2" charset="2"/>
              </a:rPr>
              <a:t>“</a:t>
            </a:r>
            <a:r>
              <a:rPr lang="en-US" dirty="0" smtClean="0"/>
              <a:t>The </a:t>
            </a:r>
            <a:r>
              <a:rPr lang="en-US" b="1" dirty="0" smtClean="0"/>
              <a:t>time</a:t>
            </a:r>
            <a:r>
              <a:rPr lang="en-US" dirty="0" smtClean="0"/>
              <a:t>-</a:t>
            </a:r>
            <a:r>
              <a:rPr lang="en-US" b="1" dirty="0" smtClean="0"/>
              <a:t>based</a:t>
            </a:r>
            <a:r>
              <a:rPr lang="en-US" dirty="0" smtClean="0"/>
              <a:t> constraint limits the </a:t>
            </a:r>
            <a:r>
              <a:rPr lang="en-US" b="1" dirty="0" smtClean="0"/>
              <a:t>policy</a:t>
            </a:r>
            <a:r>
              <a:rPr lang="en-US" dirty="0" smtClean="0"/>
              <a:t> to apply between 4:00pm and 6:00pm”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Location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27.300 </a:t>
            </a:r>
            <a:r>
              <a:rPr lang="it-IT" dirty="0" err="1" smtClean="0"/>
              <a:t>citations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15.600 </a:t>
            </a:r>
            <a:r>
              <a:rPr lang="it-IT" dirty="0" err="1" smtClean="0">
                <a:sym typeface="Wingdings" pitchFamily="2" charset="2"/>
              </a:rPr>
              <a:t>citations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Task in the </a:t>
            </a:r>
            <a:r>
              <a:rPr lang="it-IT" dirty="0" err="1" smtClean="0"/>
              <a:t>workflow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12.200 </a:t>
            </a:r>
            <a:r>
              <a:rPr lang="it-IT" dirty="0" err="1" smtClean="0">
                <a:sym typeface="Wingdings" pitchFamily="2" charset="2"/>
              </a:rPr>
              <a:t>citations</a:t>
            </a:r>
            <a:endParaRPr lang="it-IT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it-IT" dirty="0" err="1" smtClean="0">
                <a:sym typeface="Wingdings" pitchFamily="2" charset="2"/>
              </a:rPr>
              <a:t>Usage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after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access</a:t>
            </a:r>
            <a:r>
              <a:rPr lang="it-IT" dirty="0" smtClean="0">
                <a:sym typeface="Wingdings" pitchFamily="2" charset="2"/>
              </a:rPr>
              <a:t>  7.300 </a:t>
            </a:r>
            <a:r>
              <a:rPr lang="it-IT" dirty="0" err="1" smtClean="0">
                <a:sym typeface="Wingdings" pitchFamily="2" charset="2"/>
              </a:rPr>
              <a:t>citations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err="1" smtClean="0"/>
              <a:t>Credential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1.400 </a:t>
            </a:r>
            <a:r>
              <a:rPr lang="it-IT" dirty="0" err="1" smtClean="0">
                <a:sym typeface="Wingdings" pitchFamily="2" charset="2"/>
              </a:rPr>
              <a:t>citations</a:t>
            </a:r>
            <a:endParaRPr lang="it-IT" dirty="0" smtClean="0"/>
          </a:p>
          <a:p>
            <a:pPr lvl="1"/>
            <a:r>
              <a:rPr lang="it-IT" dirty="0" smtClean="0"/>
              <a:t>… </a:t>
            </a:r>
          </a:p>
          <a:p>
            <a:pPr lvl="1">
              <a:buNone/>
            </a:pPr>
            <a:r>
              <a:rPr lang="it-IT" dirty="0" smtClean="0"/>
              <a:t>N 		Best moment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sex…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1 </a:t>
            </a:r>
            <a:r>
              <a:rPr lang="it-IT" dirty="0" err="1" smtClean="0"/>
              <a:t>patent</a:t>
            </a:r>
            <a:r>
              <a:rPr lang="it-IT" dirty="0" smtClean="0"/>
              <a:t> …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moment…</a:t>
            </a:r>
            <a:endParaRPr lang="en-US" dirty="0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people are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set up </a:t>
            </a:r>
            <a:r>
              <a:rPr lang="it-IT" dirty="0" err="1" smtClean="0"/>
              <a:t>an</a:t>
            </a:r>
            <a:r>
              <a:rPr lang="it-IT" dirty="0" smtClean="0"/>
              <a:t> “</a:t>
            </a:r>
            <a:r>
              <a:rPr lang="it-IT" dirty="0" err="1" smtClean="0"/>
              <a:t>expressive</a:t>
            </a:r>
            <a:r>
              <a:rPr lang="it-IT" dirty="0" smtClean="0"/>
              <a:t>” policy </a:t>
            </a:r>
            <a:r>
              <a:rPr lang="it-IT" dirty="0" err="1" smtClean="0"/>
              <a:t>for</a:t>
            </a:r>
            <a:r>
              <a:rPr lang="it-IT" dirty="0" smtClean="0"/>
              <a:t> a </a:t>
            </a:r>
            <a:r>
              <a:rPr lang="it-IT" dirty="0" err="1" smtClean="0"/>
              <a:t>user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At </a:t>
            </a:r>
            <a:r>
              <a:rPr lang="it-IT" dirty="0" err="1" smtClean="0"/>
              <a:t>least</a:t>
            </a:r>
            <a:r>
              <a:rPr lang="it-IT" dirty="0" smtClean="0"/>
              <a:t> 6</a:t>
            </a:r>
          </a:p>
          <a:p>
            <a:pPr lvl="1"/>
            <a:r>
              <a:rPr lang="it-IT" dirty="0" err="1" smtClean="0"/>
              <a:t>Responsible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HR (sub)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80€/h</a:t>
            </a:r>
          </a:p>
          <a:p>
            <a:pPr lvl="2"/>
            <a:r>
              <a:rPr lang="it-IT" dirty="0" smtClean="0"/>
              <a:t>Assistant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knows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salary</a:t>
            </a:r>
            <a:r>
              <a:rPr lang="it-IT" dirty="0" smtClean="0"/>
              <a:t> </a:t>
            </a:r>
            <a:r>
              <a:rPr lang="it-IT" dirty="0" err="1" smtClean="0"/>
              <a:t>implications</a:t>
            </a:r>
            <a:r>
              <a:rPr lang="it-IT" dirty="0" smtClean="0"/>
              <a:t> 54€/h</a:t>
            </a:r>
          </a:p>
          <a:p>
            <a:pPr lvl="1"/>
            <a:r>
              <a:rPr lang="it-IT" dirty="0" err="1" smtClean="0"/>
              <a:t>Responsible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Business (sub)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80€/h</a:t>
            </a:r>
          </a:p>
          <a:p>
            <a:pPr lvl="2"/>
            <a:r>
              <a:rPr lang="it-IT" dirty="0" smtClean="0"/>
              <a:t>Assistant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knows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54€/h </a:t>
            </a:r>
          </a:p>
          <a:p>
            <a:pPr lvl="1"/>
            <a:r>
              <a:rPr lang="it-IT" dirty="0" smtClean="0"/>
              <a:t>IT Project Leader </a:t>
            </a:r>
            <a:r>
              <a:rPr lang="it-IT" dirty="0" err="1" smtClean="0"/>
              <a:t>costs</a:t>
            </a:r>
            <a:r>
              <a:rPr lang="it-IT" dirty="0" smtClean="0"/>
              <a:t> 70€/h</a:t>
            </a:r>
          </a:p>
          <a:p>
            <a:pPr lvl="2"/>
            <a:r>
              <a:rPr lang="it-IT" dirty="0" smtClean="0"/>
              <a:t>Assistant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knows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’s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54€/h </a:t>
            </a:r>
          </a:p>
          <a:p>
            <a:r>
              <a:rPr lang="it-IT" dirty="0" smtClean="0"/>
              <a:t>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at </a:t>
            </a:r>
            <a:r>
              <a:rPr lang="it-IT" dirty="0" err="1" smtClean="0"/>
              <a:t>least</a:t>
            </a:r>
            <a:r>
              <a:rPr lang="it-IT" dirty="0" smtClean="0"/>
              <a:t> 30’ per </a:t>
            </a:r>
            <a:r>
              <a:rPr lang="it-IT" dirty="0" err="1" smtClean="0"/>
              <a:t>user</a:t>
            </a:r>
            <a:endParaRPr lang="it-IT" dirty="0" smtClean="0"/>
          </a:p>
          <a:p>
            <a:pPr lvl="1"/>
            <a:r>
              <a:rPr lang="it-IT" dirty="0" smtClean="0"/>
              <a:t> (5’ x ROLE, SERVICE, TIME, CREDENTIAL, TRUST, LOCATION, USAGE, ETC)</a:t>
            </a:r>
          </a:p>
          <a:p>
            <a:r>
              <a:rPr lang="it-IT" u="sng" dirty="0" smtClean="0"/>
              <a:t>Minimum</a:t>
            </a:r>
            <a:r>
              <a:rPr lang="it-IT" dirty="0" smtClean="0"/>
              <a:t> Policy Set-up </a:t>
            </a:r>
            <a:r>
              <a:rPr lang="it-IT" dirty="0" err="1" smtClean="0"/>
              <a:t>Cost</a:t>
            </a:r>
            <a:r>
              <a:rPr lang="it-IT" dirty="0" smtClean="0"/>
              <a:t> = 192€/</a:t>
            </a:r>
            <a:r>
              <a:rPr lang="it-IT" dirty="0" err="1" smtClean="0"/>
              <a:t>user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buck</a:t>
            </a:r>
            <a:r>
              <a:rPr lang="it-IT" dirty="0" smtClean="0"/>
              <a:t> </a:t>
            </a:r>
            <a:r>
              <a:rPr lang="it-IT" dirty="0" err="1" smtClean="0"/>
              <a:t>doesn</a:t>
            </a:r>
            <a:r>
              <a:rPr lang="it-IT" dirty="0" smtClean="0"/>
              <a:t>’t stop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yet…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They</a:t>
            </a:r>
            <a:r>
              <a:rPr lang="it-IT" dirty="0"/>
              <a:t> </a:t>
            </a:r>
            <a:r>
              <a:rPr lang="it-IT" dirty="0" smtClean="0"/>
              <a:t>(ADOBE, IBM, ORACLE, SAP, etc.) are 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bill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role…</a:t>
            </a:r>
            <a:endParaRPr lang="it-IT" dirty="0" smtClean="0"/>
          </a:p>
          <a:p>
            <a:pPr lvl="1"/>
            <a:r>
              <a:rPr lang="it-IT" dirty="0" smtClean="0"/>
              <a:t>The more </a:t>
            </a:r>
            <a:r>
              <a:rPr lang="it-IT" dirty="0" err="1" smtClean="0"/>
              <a:t>complex</a:t>
            </a:r>
            <a:r>
              <a:rPr lang="it-IT" dirty="0" smtClean="0"/>
              <a:t> the </a:t>
            </a:r>
            <a:r>
              <a:rPr lang="it-IT" dirty="0" err="1" smtClean="0"/>
              <a:t>role</a:t>
            </a:r>
            <a:r>
              <a:rPr lang="it-IT" dirty="0" smtClean="0"/>
              <a:t>, the more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pay</a:t>
            </a:r>
            <a:endParaRPr lang="it-IT" dirty="0" smtClean="0"/>
          </a:p>
          <a:p>
            <a:pPr lvl="2"/>
            <a:r>
              <a:rPr lang="it-IT" dirty="0" smtClean="0"/>
              <a:t>“</a:t>
            </a:r>
            <a:r>
              <a:rPr lang="en-US" dirty="0" smtClean="0"/>
              <a:t>Price is determined by what is managed rather than the number and type of product components installed […]  </a:t>
            </a:r>
          </a:p>
          <a:p>
            <a:pPr lvl="2"/>
            <a:r>
              <a:rPr lang="en-US" dirty="0" smtClean="0"/>
              <a:t>“Products may manage clients, client devices, agents, network nodes, </a:t>
            </a:r>
            <a:r>
              <a:rPr lang="en-US" b="1" u="sng" dirty="0" smtClean="0"/>
              <a:t>users</a:t>
            </a:r>
            <a:r>
              <a:rPr lang="en-US" dirty="0" smtClean="0"/>
              <a:t>, or other items, and are licensed and priced accordingly.”</a:t>
            </a:r>
            <a:endParaRPr lang="it-IT" dirty="0" smtClean="0"/>
          </a:p>
          <a:p>
            <a:pPr lvl="1"/>
            <a:r>
              <a:rPr lang="it-IT" dirty="0" smtClean="0"/>
              <a:t>3.800€/</a:t>
            </a:r>
            <a:r>
              <a:rPr lang="it-IT" dirty="0" err="1" smtClean="0"/>
              <a:t>role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powerful</a:t>
            </a:r>
            <a:r>
              <a:rPr lang="it-IT" dirty="0" smtClean="0"/>
              <a:t> </a:t>
            </a:r>
            <a:r>
              <a:rPr lang="it-IT" dirty="0" err="1" smtClean="0"/>
              <a:t>roles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ERP </a:t>
            </a:r>
            <a:r>
              <a:rPr lang="it-IT" dirty="0" err="1" smtClean="0"/>
              <a:t>modules</a:t>
            </a:r>
            <a:endParaRPr lang="it-IT" dirty="0" smtClean="0"/>
          </a:p>
          <a:p>
            <a:pPr lvl="1"/>
            <a:r>
              <a:rPr lang="it-IT" dirty="0" smtClean="0"/>
              <a:t>400€/</a:t>
            </a:r>
            <a:r>
              <a:rPr lang="it-IT" dirty="0" err="1" smtClean="0"/>
              <a:t>user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“</a:t>
            </a:r>
            <a:r>
              <a:rPr lang="it-IT" dirty="0" err="1" smtClean="0"/>
              <a:t>employee</a:t>
            </a:r>
            <a:r>
              <a:rPr lang="it-IT" dirty="0" smtClean="0"/>
              <a:t>” (can do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nothing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17-25% </a:t>
            </a:r>
            <a:r>
              <a:rPr lang="it-IT" dirty="0" err="1" smtClean="0"/>
              <a:t>maintenance</a:t>
            </a:r>
            <a:r>
              <a:rPr lang="it-IT" dirty="0" smtClean="0"/>
              <a:t> </a:t>
            </a:r>
            <a:r>
              <a:rPr lang="it-IT" dirty="0" err="1" smtClean="0"/>
              <a:t>fee</a:t>
            </a:r>
            <a:r>
              <a:rPr lang="it-IT" dirty="0" smtClean="0"/>
              <a:t> on </a:t>
            </a:r>
            <a:r>
              <a:rPr lang="it-IT" dirty="0" err="1" smtClean="0"/>
              <a:t>licenses</a:t>
            </a:r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?</a:t>
            </a:r>
          </a:p>
          <a:p>
            <a:pPr lvl="1"/>
            <a:r>
              <a:rPr lang="it-IT" dirty="0" smtClean="0"/>
              <a:t>13 </a:t>
            </a:r>
            <a:r>
              <a:rPr lang="it-IT" dirty="0" err="1" smtClean="0"/>
              <a:t>Heads</a:t>
            </a:r>
            <a:r>
              <a:rPr lang="it-IT" dirty="0" smtClean="0"/>
              <a:t> of </a:t>
            </a:r>
            <a:r>
              <a:rPr lang="it-IT" dirty="0" err="1" smtClean="0"/>
              <a:t>Departments</a:t>
            </a:r>
            <a:r>
              <a:rPr lang="it-IT" dirty="0" smtClean="0"/>
              <a:t> + 8 Head of </a:t>
            </a:r>
            <a:r>
              <a:rPr lang="it-IT" dirty="0" err="1" smtClean="0"/>
              <a:t>Division</a:t>
            </a:r>
            <a:endParaRPr lang="it-IT" dirty="0" smtClean="0"/>
          </a:p>
          <a:p>
            <a:pPr lvl="1"/>
            <a:r>
              <a:rPr lang="it-IT" dirty="0" smtClean="0"/>
              <a:t>1.500 </a:t>
            </a:r>
            <a:r>
              <a:rPr lang="it-IT" dirty="0" err="1" smtClean="0"/>
              <a:t>Employees</a:t>
            </a:r>
            <a:r>
              <a:rPr lang="it-IT" dirty="0" smtClean="0"/>
              <a:t> </a:t>
            </a:r>
          </a:p>
          <a:p>
            <a:pPr lvl="1"/>
            <a:endParaRPr lang="it-IT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MarcoTomasiIncazz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916832"/>
            <a:ext cx="981075" cy="1790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is…</a:t>
            </a:r>
            <a:r>
              <a:rPr lang="it-IT" dirty="0" smtClean="0"/>
              <a:t> POLICY </a:t>
            </a:r>
            <a:r>
              <a:rPr lang="it-IT" dirty="0" err="1" smtClean="0"/>
              <a:t>Researchers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forgotten…</a:t>
            </a:r>
            <a:r>
              <a:rPr lang="it-IT" dirty="0" smtClean="0"/>
              <a:t> </a:t>
            </a:r>
            <a:r>
              <a:rPr lang="it-IT" dirty="0" err="1" smtClean="0"/>
              <a:t>Arithmetics</a:t>
            </a:r>
            <a:r>
              <a:rPr lang="it-IT" smtClean="0"/>
              <a:t>!</a:t>
            </a:r>
            <a:endParaRPr lang="en-US" dirty="0"/>
          </a:p>
        </p:txBody>
      </p:sp>
      <p:pic>
        <p:nvPicPr>
          <p:cNvPr id="6" name="Immagine 5" descr="GiancarlaM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1368152" cy="2052228"/>
          </a:xfrm>
          <a:prstGeom prst="rect">
            <a:avLst/>
          </a:prstGeom>
        </p:spPr>
      </p:pic>
      <p:pic>
        <p:nvPicPr>
          <p:cNvPr id="7" name="Immagine 6" descr="DavideBassiIncazz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509120"/>
            <a:ext cx="1257300" cy="1409700"/>
          </a:xfrm>
          <a:prstGeom prst="rect">
            <a:avLst/>
          </a:prstGeom>
        </p:spPr>
      </p:pic>
      <p:pic>
        <p:nvPicPr>
          <p:cNvPr id="12" name="Immagine 11" descr="paoloLuigiFabioBeatr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589240"/>
            <a:ext cx="1376824" cy="1032618"/>
          </a:xfrm>
          <a:prstGeom prst="rect">
            <a:avLst/>
          </a:prstGeom>
        </p:spPr>
      </p:pic>
      <p:sp>
        <p:nvSpPr>
          <p:cNvPr id="13" name="Fumetto 3 12"/>
          <p:cNvSpPr/>
          <p:nvPr/>
        </p:nvSpPr>
        <p:spPr>
          <a:xfrm>
            <a:off x="3131840" y="6110536"/>
            <a:ext cx="5688632" cy="747464"/>
          </a:xfrm>
          <a:prstGeom prst="wedgeEllipseCallout">
            <a:avLst>
              <a:gd name="adj1" fmla="val -82732"/>
              <a:gd name="adj2" fmla="val -46490"/>
            </a:avLst>
          </a:prstGeom>
          <a:noFill/>
          <a:ln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I </a:t>
            </a:r>
            <a:r>
              <a:rPr lang="it-IT" b="1" dirty="0" err="1" smtClean="0">
                <a:solidFill>
                  <a:srgbClr val="00B050"/>
                </a:solidFill>
              </a:rPr>
              <a:t>understand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everything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but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why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couldn</a:t>
            </a:r>
            <a:r>
              <a:rPr lang="it-IT" b="1" dirty="0" smtClean="0">
                <a:solidFill>
                  <a:srgbClr val="00B050"/>
                </a:solidFill>
              </a:rPr>
              <a:t>’t </a:t>
            </a:r>
            <a:r>
              <a:rPr lang="it-IT" b="1" dirty="0" err="1" smtClean="0">
                <a:solidFill>
                  <a:srgbClr val="00B050"/>
                </a:solidFill>
              </a:rPr>
              <a:t>you</a:t>
            </a:r>
            <a:r>
              <a:rPr lang="it-IT" b="1" dirty="0" smtClean="0">
                <a:solidFill>
                  <a:srgbClr val="00B050"/>
                </a:solidFill>
              </a:rPr>
              <a:t> just </a:t>
            </a:r>
            <a:r>
              <a:rPr lang="it-IT" b="1" dirty="0" err="1" smtClean="0">
                <a:solidFill>
                  <a:srgbClr val="00B050"/>
                </a:solidFill>
              </a:rPr>
              <a:t>give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them</a:t>
            </a:r>
            <a:r>
              <a:rPr lang="it-IT" b="1" dirty="0" smtClean="0">
                <a:solidFill>
                  <a:srgbClr val="00B050"/>
                </a:solidFill>
              </a:rPr>
              <a:t> a </a:t>
            </a:r>
            <a:r>
              <a:rPr lang="it-IT" b="1" dirty="0" err="1" smtClean="0">
                <a:solidFill>
                  <a:srgbClr val="00B050"/>
                </a:solidFill>
              </a:rPr>
              <a:t>flexible</a:t>
            </a:r>
            <a:r>
              <a:rPr lang="it-IT" b="1" dirty="0" smtClean="0">
                <a:solidFill>
                  <a:srgbClr val="00B050"/>
                </a:solidFill>
              </a:rPr>
              <a:t> system?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Fumetto 3 8"/>
          <p:cNvSpPr/>
          <p:nvPr/>
        </p:nvSpPr>
        <p:spPr>
          <a:xfrm>
            <a:off x="1043608" y="1412776"/>
            <a:ext cx="6408712" cy="1512168"/>
          </a:xfrm>
          <a:prstGeom prst="wedgeEllipseCallout">
            <a:avLst>
              <a:gd name="adj1" fmla="val 52693"/>
              <a:gd name="adj2" fmla="val 36786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this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joke</a:t>
            </a:r>
            <a:r>
              <a:rPr lang="it-IT" b="1" dirty="0" smtClean="0">
                <a:solidFill>
                  <a:srgbClr val="FF0000"/>
                </a:solidFill>
              </a:rPr>
              <a:t>? </a:t>
            </a:r>
            <a:r>
              <a:rPr lang="en-US" b="1" dirty="0" smtClean="0">
                <a:solidFill>
                  <a:srgbClr val="FF0000"/>
                </a:solidFill>
              </a:rPr>
              <a:t>80.000€ for licenses alone and just for access of Heads of Dept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etween 600.000 € and 1.000.000 € for the rest? </a:t>
            </a:r>
            <a:r>
              <a:rPr lang="en-US" b="1" i="1" dirty="0" smtClean="0">
                <a:solidFill>
                  <a:srgbClr val="FF0000"/>
                </a:solidFill>
              </a:rPr>
              <a:t>Plus 250K Every year</a:t>
            </a:r>
            <a:r>
              <a:rPr lang="en-US" b="1" dirty="0" smtClean="0">
                <a:solidFill>
                  <a:srgbClr val="FF0000"/>
                </a:solidFill>
              </a:rPr>
              <a:t>?!? And software’s aside!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umetto 3 7"/>
          <p:cNvSpPr/>
          <p:nvPr/>
        </p:nvSpPr>
        <p:spPr>
          <a:xfrm>
            <a:off x="1691680" y="2708920"/>
            <a:ext cx="5904656" cy="1728192"/>
          </a:xfrm>
          <a:prstGeom prst="wedgeEllipseCallout">
            <a:avLst>
              <a:gd name="adj1" fmla="val -58578"/>
              <a:gd name="adj2" fmla="val -6398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b="1" dirty="0" smtClean="0">
                <a:solidFill>
                  <a:srgbClr val="FF0000"/>
                </a:solidFill>
              </a:rPr>
              <a:t>What? Do you want 300.000€ in human resources and this just for setting up the draft of a security policy? </a:t>
            </a:r>
            <a:r>
              <a:rPr lang="en-US" sz="1700" b="1" i="1" dirty="0" smtClean="0">
                <a:solidFill>
                  <a:srgbClr val="FF0000"/>
                </a:solidFill>
              </a:rPr>
              <a:t>FIVE</a:t>
            </a:r>
            <a:r>
              <a:rPr lang="en-US" sz="1700" b="1" dirty="0" smtClean="0">
                <a:solidFill>
                  <a:srgbClr val="FF0000"/>
                </a:solidFill>
              </a:rPr>
              <a:t> people?!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0" name="Fumetto 3 9"/>
          <p:cNvSpPr/>
          <p:nvPr/>
        </p:nvSpPr>
        <p:spPr>
          <a:xfrm>
            <a:off x="1115616" y="4149080"/>
            <a:ext cx="5472608" cy="1800200"/>
          </a:xfrm>
          <a:prstGeom prst="wedgeEllipseCallout">
            <a:avLst>
              <a:gd name="adj1" fmla="val 58300"/>
              <a:gd name="adj2" fmla="val 14830"/>
            </a:avLst>
          </a:prstGeom>
          <a:solidFill>
            <a:schemeClr val="bg1"/>
          </a:solidFill>
          <a:ln w="76200"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700" b="1" dirty="0" smtClean="0">
                <a:solidFill>
                  <a:srgbClr val="FF0000"/>
                </a:solidFill>
              </a:rPr>
              <a:t>I </a:t>
            </a:r>
            <a:r>
              <a:rPr lang="it-IT" sz="1700" b="1" dirty="0" err="1" smtClean="0">
                <a:solidFill>
                  <a:srgbClr val="FF0000"/>
                </a:solidFill>
              </a:rPr>
              <a:t>see</a:t>
            </a:r>
            <a:r>
              <a:rPr lang="it-IT" sz="1700" b="1" dirty="0" smtClean="0">
                <a:solidFill>
                  <a:srgbClr val="FF0000"/>
                </a:solidFill>
              </a:rPr>
              <a:t>: </a:t>
            </a:r>
            <a:r>
              <a:rPr lang="it-IT" sz="1700" b="1" dirty="0" err="1" smtClean="0">
                <a:solidFill>
                  <a:srgbClr val="FF0000"/>
                </a:solidFill>
              </a:rPr>
              <a:t>either</a:t>
            </a:r>
            <a:r>
              <a:rPr lang="it-IT" sz="1700" b="1" dirty="0" smtClean="0">
                <a:solidFill>
                  <a:srgbClr val="FF0000"/>
                </a:solidFill>
              </a:rPr>
              <a:t> I </a:t>
            </a:r>
            <a:r>
              <a:rPr lang="it-IT" sz="1700" b="1" dirty="0" err="1" smtClean="0">
                <a:solidFill>
                  <a:srgbClr val="FF0000"/>
                </a:solidFill>
              </a:rPr>
              <a:t>buy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your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expressive</a:t>
            </a:r>
            <a:r>
              <a:rPr lang="it-IT" sz="1700" b="1" dirty="0" smtClean="0">
                <a:solidFill>
                  <a:srgbClr val="FF0000"/>
                </a:solidFill>
              </a:rPr>
              <a:t> security policy or I </a:t>
            </a:r>
            <a:r>
              <a:rPr lang="it-IT" sz="1700" b="1" dirty="0" err="1" smtClean="0">
                <a:solidFill>
                  <a:srgbClr val="FF0000"/>
                </a:solidFill>
              </a:rPr>
              <a:t>hire</a:t>
            </a:r>
            <a:r>
              <a:rPr lang="it-IT" sz="1700" b="1" dirty="0" smtClean="0">
                <a:solidFill>
                  <a:srgbClr val="FF0000"/>
                </a:solidFill>
              </a:rPr>
              <a:t> 20 </a:t>
            </a:r>
            <a:r>
              <a:rPr lang="it-IT" sz="1700" b="1" dirty="0" err="1" smtClean="0">
                <a:solidFill>
                  <a:srgbClr val="FF0000"/>
                </a:solidFill>
              </a:rPr>
              <a:t>new</a:t>
            </a:r>
            <a:r>
              <a:rPr lang="it-IT" sz="1700" b="1" dirty="0" smtClean="0">
                <a:solidFill>
                  <a:srgbClr val="FF0000"/>
                </a:solidFill>
              </a:rPr>
              <a:t> associate </a:t>
            </a:r>
            <a:r>
              <a:rPr lang="it-IT" sz="1700" b="1" dirty="0" err="1" smtClean="0">
                <a:solidFill>
                  <a:srgbClr val="FF0000"/>
                </a:solidFill>
              </a:rPr>
              <a:t>professors…that</a:t>
            </a:r>
            <a:r>
              <a:rPr lang="it-IT" sz="1700" b="1" dirty="0" smtClean="0">
                <a:solidFill>
                  <a:srgbClr val="FF0000"/>
                </a:solidFill>
              </a:rPr>
              <a:t>’s a </a:t>
            </a:r>
            <a:r>
              <a:rPr lang="it-IT" sz="1700" b="1" dirty="0" err="1" smtClean="0">
                <a:solidFill>
                  <a:srgbClr val="FF0000"/>
                </a:solidFill>
              </a:rPr>
              <a:t>new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Department</a:t>
            </a:r>
            <a:r>
              <a:rPr lang="it-IT" sz="1700" b="1" dirty="0" smtClean="0">
                <a:solidFill>
                  <a:srgbClr val="FF0000"/>
                </a:solidFill>
              </a:rPr>
              <a:t>! </a:t>
            </a:r>
          </a:p>
          <a:p>
            <a:pPr algn="ctr">
              <a:lnSpc>
                <a:spcPct val="110000"/>
              </a:lnSpc>
            </a:pP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But</a:t>
            </a:r>
            <a:r>
              <a:rPr lang="it-IT" sz="1700" b="1" dirty="0" smtClean="0">
                <a:solidFill>
                  <a:srgbClr val="FF0000"/>
                </a:solidFill>
              </a:rPr>
              <a:t> I </a:t>
            </a:r>
            <a:r>
              <a:rPr lang="it-IT" sz="1700" b="1" dirty="0" err="1" smtClean="0">
                <a:solidFill>
                  <a:srgbClr val="FF0000"/>
                </a:solidFill>
              </a:rPr>
              <a:t>see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i="1" dirty="0" smtClean="0">
                <a:solidFill>
                  <a:srgbClr val="FF0000"/>
                </a:solidFill>
              </a:rPr>
              <a:t>a </a:t>
            </a:r>
            <a:r>
              <a:rPr lang="it-IT" sz="1700" b="1" i="1" dirty="0" err="1" smtClean="0">
                <a:solidFill>
                  <a:srgbClr val="FF0000"/>
                </a:solidFill>
              </a:rPr>
              <a:t>third</a:t>
            </a:r>
            <a:r>
              <a:rPr lang="it-IT" sz="1700" b="1" i="1" dirty="0" smtClean="0">
                <a:solidFill>
                  <a:srgbClr val="FF0000"/>
                </a:solidFill>
              </a:rPr>
              <a:t> </a:t>
            </a:r>
            <a:r>
              <a:rPr lang="it-IT" sz="1700" b="1" i="1" dirty="0" err="1" smtClean="0">
                <a:solidFill>
                  <a:srgbClr val="FF0000"/>
                </a:solidFill>
              </a:rPr>
              <a:t>option</a:t>
            </a:r>
            <a:r>
              <a:rPr lang="it-IT" sz="1700" b="1" dirty="0" err="1" smtClean="0">
                <a:solidFill>
                  <a:srgbClr val="FF0000"/>
                </a:solidFill>
              </a:rPr>
              <a:t>…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for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b="1" dirty="0" err="1" smtClean="0">
                <a:solidFill>
                  <a:srgbClr val="FF0000"/>
                </a:solidFill>
              </a:rPr>
              <a:t>you…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96336" y="37170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MT </a:t>
            </a:r>
            <a:r>
              <a:rPr lang="it-IT" dirty="0" err="1" smtClean="0"/>
              <a:t>Now</a:t>
            </a:r>
            <a:r>
              <a:rPr lang="it-IT" dirty="0" smtClean="0"/>
              <a:t> DG at </a:t>
            </a:r>
            <a:r>
              <a:rPr lang="it-IT" dirty="0" err="1" smtClean="0"/>
              <a:t>Ministry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028384" y="4797152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DB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Chairman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4509120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GM </a:t>
            </a:r>
            <a:r>
              <a:rPr lang="it-IT" dirty="0" err="1" smtClean="0"/>
              <a:t>Now</a:t>
            </a:r>
            <a:r>
              <a:rPr lang="it-IT" dirty="0" smtClean="0"/>
              <a:t> CEO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63688" y="630932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FM </a:t>
            </a:r>
            <a:r>
              <a:rPr lang="it-IT" dirty="0" err="1" smtClean="0"/>
              <a:t>Ex-Deputy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 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many agents and roles do you actually need?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PROFESSORS AND GRANTS III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many agents and roles do you actually need?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70255B-E35B-4579-9378-E857817F6EAB}" type="datetime4">
              <a:rPr lang="en-US" smtClean="0"/>
              <a:pPr/>
              <a:t>August 31,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6EB6D4-B23D-400E-9533-5A34FAC214A4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GOALS/Control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31" y="1219200"/>
            <a:ext cx="8440738" cy="4739390"/>
          </a:xfrm>
        </p:spPr>
        <p:txBody>
          <a:bodyPr/>
          <a:lstStyle/>
          <a:p>
            <a:r>
              <a:rPr lang="en-US" sz="2400" b="1" dirty="0" smtClean="0"/>
              <a:t>Goal </a:t>
            </a:r>
            <a:r>
              <a:rPr lang="en-US" sz="2400" dirty="0" smtClean="0"/>
              <a:t>is a state of affair which an actor intends to achieve</a:t>
            </a:r>
          </a:p>
          <a:p>
            <a:pPr lvl="1"/>
            <a:r>
              <a:rPr lang="en-US" sz="2000" dirty="0" smtClean="0"/>
              <a:t>Business goal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Prescribe a drug to the patient</a:t>
            </a:r>
          </a:p>
          <a:p>
            <a:pPr lvl="1"/>
            <a:r>
              <a:rPr lang="en-US" sz="2000" dirty="0" smtClean="0"/>
              <a:t>Control Objective </a:t>
            </a:r>
            <a:r>
              <a:rPr lang="en-US" sz="2000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US" sz="2000" dirty="0" smtClean="0"/>
              <a:t>Used to capture motivations and responsibilities of actors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Can be decomposed into more detailed </a:t>
            </a:r>
            <a:r>
              <a:rPr lang="en-US" sz="2400" b="1" dirty="0" smtClean="0"/>
              <a:t>Objectives </a:t>
            </a:r>
            <a:r>
              <a:rPr lang="en-US" sz="2400" dirty="0" smtClean="0"/>
              <a:t>until operational = Control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88F47-3CD1-448A-BAAF-D8461E286DCA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5" name="Picture 4" descr="hard-goal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6200" y="2911776"/>
            <a:ext cx="2917375" cy="1034448"/>
          </a:xfrm>
          <a:prstGeom prst="rect">
            <a:avLst/>
          </a:prstGeom>
        </p:spPr>
      </p:pic>
      <p:pic>
        <p:nvPicPr>
          <p:cNvPr id="7" name="Content Placeholder 4" descr="and.png"/>
          <p:cNvPicPr>
            <a:picLocks noChangeAspect="1"/>
          </p:cNvPicPr>
          <p:nvPr/>
        </p:nvPicPr>
        <p:blipFill>
          <a:blip r:embed="rId3" cstate="print"/>
          <a:srcRect t="-9303" b="-9303"/>
          <a:stretch>
            <a:fillRect/>
          </a:stretch>
        </p:blipFill>
        <p:spPr bwMode="auto">
          <a:xfrm>
            <a:off x="4456498" y="4137286"/>
            <a:ext cx="4463698" cy="233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575D1F0-3D59-4989-B8AD-40BA00B5731F}" type="datetime4">
              <a:rPr lang="en-US" smtClean="0"/>
              <a:pPr/>
              <a:t>August 31, 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,6|152,8|61,9|52,1"/>
</p:tagLst>
</file>

<file path=ppt/theme/theme1.xml><?xml version="1.0" encoding="utf-8"?>
<a:theme xmlns:a="http://schemas.openxmlformats.org/drawingml/2006/main" name="SecureChange_prez_layout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2011-04-19 rome-day1-introductory</Template>
  <TotalTime>2413</TotalTime>
  <Words>9112</Words>
  <Application>Microsoft Office PowerPoint</Application>
  <PresentationFormat>Presentazione su schermo (4:3)</PresentationFormat>
  <Paragraphs>1471</Paragraphs>
  <Slides>115</Slides>
  <Notes>25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115</vt:i4>
      </vt:variant>
    </vt:vector>
  </HeadingPairs>
  <TitlesOfParts>
    <vt:vector size="116" baseType="lpstr">
      <vt:lpstr>SecureChange_prez_layout (2)</vt:lpstr>
      <vt:lpstr>MANAGING GRC SECURITY FOR SERVICES  IN SOCIO-TECHNICAL SYSTEMS</vt:lpstr>
      <vt:lpstr>ORIGINAL PLAN of Tutorial</vt:lpstr>
      <vt:lpstr>NEw PLAN of Tutorial</vt:lpstr>
      <vt:lpstr>FOSAD TUTORIAL – Discussion FORM</vt:lpstr>
      <vt:lpstr>FOSAD TUTORIAL – Discussion FORM - II</vt:lpstr>
      <vt:lpstr>FOSAD TUTORIAL – Discussion FORM - III</vt:lpstr>
      <vt:lpstr>PRESENTATION</vt:lpstr>
      <vt:lpstr>TRENTO’s LOCATION IN SPACE &amp; TIME</vt:lpstr>
      <vt:lpstr>Fabio Massacci short bio</vt:lpstr>
      <vt:lpstr>NonAcademic Experience</vt:lpstr>
      <vt:lpstr>SEVEN DEGREES OF SEPARATION</vt:lpstr>
      <vt:lpstr>MOTIVATION AND INTRODUCTION TO GRC</vt:lpstr>
      <vt:lpstr>Let’s Start with a Problem</vt:lpstr>
      <vt:lpstr>What is GRC?</vt:lpstr>
      <vt:lpstr>GRC Examples in Drug Dispensation</vt:lpstr>
      <vt:lpstr>Why GRC is Important?</vt:lpstr>
      <vt:lpstr>Compliance Nightmare...</vt:lpstr>
      <vt:lpstr>Why SERVICES?</vt:lpstr>
      <vt:lpstr>What Really Happens...</vt:lpstr>
      <vt:lpstr>Outsourcing ADDITIONAL CHALLENGES</vt:lpstr>
      <vt:lpstr>BACK TO Drug DISPENSATION TO OUTPATIENTS</vt:lpstr>
      <vt:lpstr>Let’s Take a sub-sample of overall Drug Dispensation</vt:lpstr>
      <vt:lpstr>The Drug Prescription AT SERVICE LEVEL</vt:lpstr>
      <vt:lpstr>Case study: an healthcare business process</vt:lpstr>
      <vt:lpstr>Diapositiva 25</vt:lpstr>
      <vt:lpstr>Why Security?</vt:lpstr>
      <vt:lpstr>Some DefinitionS</vt:lpstr>
      <vt:lpstr>Back to our example</vt:lpstr>
      <vt:lpstr>Security Issues… </vt:lpstr>
      <vt:lpstr>Our Global Objectives</vt:lpstr>
      <vt:lpstr>An exercise in GRC</vt:lpstr>
      <vt:lpstr>Mother, Father, and CHILD II</vt:lpstr>
      <vt:lpstr>Mother, Father and Child III</vt:lpstr>
      <vt:lpstr>Mother, Father and Child IV</vt:lpstr>
      <vt:lpstr>Back to HSR</vt:lpstr>
      <vt:lpstr>A General GRC Methodology</vt:lpstr>
      <vt:lpstr>GRC Methodology</vt:lpstr>
      <vt:lpstr>Basic Concepts</vt:lpstr>
      <vt:lpstr>BASIC Concepts II</vt:lpstr>
      <vt:lpstr>Baseline</vt:lpstr>
      <vt:lpstr>Plan Phase Target</vt:lpstr>
      <vt:lpstr>Analyze Business Processes</vt:lpstr>
      <vt:lpstr>How to Control a Service?</vt:lpstr>
      <vt:lpstr>HOW TO Identify Control ObjectivES?</vt:lpstr>
      <vt:lpstr>Back TO DrUG Dispensation</vt:lpstr>
      <vt:lpstr>Refine Control Objectives</vt:lpstr>
      <vt:lpstr>SECURITY ENGINEERING PROCESS - Roles</vt:lpstr>
      <vt:lpstr>Security Engineering PROCESS - INTERACTIONS</vt:lpstr>
      <vt:lpstr>Sample Control Objectives</vt:lpstr>
      <vt:lpstr>Specify Key Assurance Indicator</vt:lpstr>
      <vt:lpstr>KAI Can be Specified at Each Level</vt:lpstr>
      <vt:lpstr>Do PHASE</vt:lpstr>
      <vt:lpstr>Identify Control Activity</vt:lpstr>
      <vt:lpstr>Design Control Process</vt:lpstr>
      <vt:lpstr>Design Control Process (2)</vt:lpstr>
      <vt:lpstr>Control Implementation</vt:lpstr>
      <vt:lpstr>Specify Key Security Indicator</vt:lpstr>
      <vt:lpstr>Specify Key Security Indicator (2)</vt:lpstr>
      <vt:lpstr>Check</vt:lpstr>
      <vt:lpstr>Visualizing Data and Indicators</vt:lpstr>
      <vt:lpstr>Act</vt:lpstr>
      <vt:lpstr>EMAIL</vt:lpstr>
      <vt:lpstr>EMAIL II</vt:lpstr>
      <vt:lpstr>EMAIL III</vt:lpstr>
      <vt:lpstr>EMAIL IV</vt:lpstr>
      <vt:lpstr>EMAIL V</vt:lpstr>
      <vt:lpstr>EMAIL VI</vt:lpstr>
      <vt:lpstr>EMAIL VII</vt:lpstr>
      <vt:lpstr>THE PLAN PHASE: MODELLING SOCIO-TECHNICAL CONTROLS</vt:lpstr>
      <vt:lpstr>HOW Do We Get The Final Picture?</vt:lpstr>
      <vt:lpstr>MUST WORK FOR Socio-Technical Systems</vt:lpstr>
      <vt:lpstr>Trusted Organizational Base</vt:lpstr>
      <vt:lpstr>The overall process</vt:lpstr>
      <vt:lpstr>Basic Methodology for Single-Actor</vt:lpstr>
      <vt:lpstr>Basic Methodology for Multi-Actor</vt:lpstr>
      <vt:lpstr>The Modelling Process</vt:lpstr>
      <vt:lpstr>SI* Modeling language</vt:lpstr>
      <vt:lpstr>The british encyclopedia syndrome</vt:lpstr>
      <vt:lpstr>Concepts and graphical repr.</vt:lpstr>
      <vt:lpstr>Actor: agent and role</vt:lpstr>
      <vt:lpstr>HOW MANY ROLES AND AGENTS DO YOU NEED?</vt:lpstr>
      <vt:lpstr>HOW MANY ROLES AND AGENTS DO YOU NEED? II</vt:lpstr>
      <vt:lpstr>HOW MANY ROLES AND AGENTS DO YOU NEED? III</vt:lpstr>
      <vt:lpstr>PROFESSORS AND GRANTS</vt:lpstr>
      <vt:lpstr>PROFESSORS AND GRANTS II</vt:lpstr>
      <vt:lpstr>Professors and Grants III</vt:lpstr>
      <vt:lpstr>Professors and GRANTS IV</vt:lpstr>
      <vt:lpstr>PROFESSORS And Grants V</vt:lpstr>
      <vt:lpstr>The Problem is… POLICY Researchers have forgotten… Arithmetics!</vt:lpstr>
      <vt:lpstr>Back to HSR</vt:lpstr>
      <vt:lpstr>BACK TO HSR</vt:lpstr>
      <vt:lpstr>BACK TO HSR</vt:lpstr>
      <vt:lpstr>What Expressivity Actually Means</vt:lpstr>
      <vt:lpstr>How many people are needed to set up an “expressive” policy for a user?</vt:lpstr>
      <vt:lpstr>The buck doesn’t stop there yet…</vt:lpstr>
      <vt:lpstr>The Problem is… POLICY Researchers have forgotten… Arithmetics!</vt:lpstr>
      <vt:lpstr>PROFESSORS AND GRANTS II</vt:lpstr>
      <vt:lpstr>PROFESSORS AND GRANTS III</vt:lpstr>
      <vt:lpstr>GOALS/Control Objectives</vt:lpstr>
      <vt:lpstr>When we use Goal Refinement?</vt:lpstr>
      <vt:lpstr>Modeling side-effects</vt:lpstr>
      <vt:lpstr>REASONING ABOUT COMPLIANCE - I</vt:lpstr>
      <vt:lpstr>Delegation of RESPONSIBILITIES (EXECUTION)</vt:lpstr>
      <vt:lpstr>Tangible and INTANGIBLE RESOURCES</vt:lpstr>
      <vt:lpstr>Resources</vt:lpstr>
      <vt:lpstr>Reasoning About Compliance - II</vt:lpstr>
      <vt:lpstr>Need-To-KNOW Example</vt:lpstr>
      <vt:lpstr>Trust modeling</vt:lpstr>
      <vt:lpstr>REASONING ABOUT COMPLIANCE - III</vt:lpstr>
      <vt:lpstr>Reasoning About Compliance – IV</vt:lpstr>
      <vt:lpstr>Reasoning About COMPLIANCE - V</vt:lpstr>
      <vt:lpstr>EVENT BASED RISK MODELLING</vt:lpstr>
      <vt:lpstr>REASONING ABOUT COMPLIANCE - V</vt:lpstr>
      <vt:lpstr>Target for the day - Rationale</vt:lpstr>
      <vt:lpstr>TOOL: http:\\sistar.disi.unitn.it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Observable Rule Representation</dc:title>
  <dc:creator>minhsang</dc:creator>
  <cp:lastModifiedBy> </cp:lastModifiedBy>
  <cp:revision>268</cp:revision>
  <cp:lastPrinted>2011-03-28T11:42:00Z</cp:lastPrinted>
  <dcterms:created xsi:type="dcterms:W3CDTF">2011-03-28T11:01:38Z</dcterms:created>
  <dcterms:modified xsi:type="dcterms:W3CDTF">2011-08-31T14:10:57Z</dcterms:modified>
</cp:coreProperties>
</file>