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8" r:id="rId1"/>
  </p:sldMasterIdLst>
  <p:notesMasterIdLst>
    <p:notesMasterId r:id="rId31"/>
  </p:notesMasterIdLst>
  <p:sldIdLst>
    <p:sldId id="283" r:id="rId2"/>
    <p:sldId id="284" r:id="rId3"/>
    <p:sldId id="285" r:id="rId4"/>
    <p:sldId id="286" r:id="rId5"/>
    <p:sldId id="308" r:id="rId6"/>
    <p:sldId id="287" r:id="rId7"/>
    <p:sldId id="288" r:id="rId8"/>
    <p:sldId id="289" r:id="rId9"/>
    <p:sldId id="290" r:id="rId10"/>
    <p:sldId id="309" r:id="rId11"/>
    <p:sldId id="291" r:id="rId12"/>
    <p:sldId id="293" r:id="rId13"/>
    <p:sldId id="294" r:id="rId14"/>
    <p:sldId id="295" r:id="rId15"/>
    <p:sldId id="296" r:id="rId16"/>
    <p:sldId id="297" r:id="rId17"/>
    <p:sldId id="298" r:id="rId18"/>
    <p:sldId id="312" r:id="rId19"/>
    <p:sldId id="299" r:id="rId20"/>
    <p:sldId id="300" r:id="rId21"/>
    <p:sldId id="301" r:id="rId22"/>
    <p:sldId id="302" r:id="rId23"/>
    <p:sldId id="311" r:id="rId24"/>
    <p:sldId id="313" r:id="rId25"/>
    <p:sldId id="303" r:id="rId26"/>
    <p:sldId id="304" r:id="rId27"/>
    <p:sldId id="305" r:id="rId28"/>
    <p:sldId id="306" r:id="rId29"/>
    <p:sldId id="307" r:id="rId3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6" autoAdjust="0"/>
    <p:restoredTop sz="81765" autoAdjust="0"/>
  </p:normalViewPr>
  <p:slideViewPr>
    <p:cSldViewPr>
      <p:cViewPr varScale="1">
        <p:scale>
          <a:sx n="41" d="100"/>
          <a:sy n="41" d="100"/>
        </p:scale>
        <p:origin x="1411" y="3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222"/>
    </p:cViewPr>
  </p:sorterViewPr>
  <p:notesViewPr>
    <p:cSldViewPr>
      <p:cViewPr varScale="1">
        <p:scale>
          <a:sx n="36" d="100"/>
          <a:sy n="36" d="100"/>
        </p:scale>
        <p:origin x="734" y="19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8456AD-B132-4DEC-8416-FA12993D9CEA}" type="doc">
      <dgm:prSet loTypeId="urn:microsoft.com/office/officeart/2005/8/layout/StepDownProcess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4BD40FC-CB53-4230-AC3A-3A516E0B1232}">
      <dgm:prSet phldrT="[Text]"/>
      <dgm:spPr/>
      <dgm:t>
        <a:bodyPr/>
        <a:lstStyle/>
        <a:p>
          <a:r>
            <a:rPr lang="en-GB" dirty="0" smtClean="0"/>
            <a:t>User</a:t>
          </a:r>
          <a:endParaRPr lang="en-GB" dirty="0"/>
        </a:p>
      </dgm:t>
    </dgm:pt>
    <dgm:pt modelId="{BC171A8A-F759-4E4C-81CD-98BD2FCE39ED}" type="parTrans" cxnId="{19CDEBBA-EF73-46C8-9897-9E119E4A8598}">
      <dgm:prSet/>
      <dgm:spPr/>
      <dgm:t>
        <a:bodyPr/>
        <a:lstStyle/>
        <a:p>
          <a:endParaRPr lang="en-GB"/>
        </a:p>
      </dgm:t>
    </dgm:pt>
    <dgm:pt modelId="{16D137A0-58A5-4EDF-A2E3-52DAA9519B52}" type="sibTrans" cxnId="{19CDEBBA-EF73-46C8-9897-9E119E4A8598}">
      <dgm:prSet/>
      <dgm:spPr/>
      <dgm:t>
        <a:bodyPr/>
        <a:lstStyle/>
        <a:p>
          <a:endParaRPr lang="en-GB"/>
        </a:p>
      </dgm:t>
    </dgm:pt>
    <dgm:pt modelId="{5B85E36B-F204-42D3-A5CB-6CD778BE4DD4}">
      <dgm:prSet phldrT="[Text]"/>
      <dgm:spPr/>
      <dgm:t>
        <a:bodyPr/>
        <a:lstStyle/>
        <a:p>
          <a:r>
            <a:rPr lang="en-GB" dirty="0" smtClean="0">
              <a:solidFill>
                <a:schemeClr val="tx1">
                  <a:lumMod val="75000"/>
                  <a:lumOff val="25000"/>
                </a:schemeClr>
              </a:solidFill>
            </a:rPr>
            <a:t>Asks to perform cryptographic operation</a:t>
          </a:r>
          <a:endParaRPr lang="en-GB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A744A833-2408-4B01-B0EF-7D1F2251A239}" type="parTrans" cxnId="{6A32C7D5-07D5-4BAD-8950-D95FF39ADD5F}">
      <dgm:prSet/>
      <dgm:spPr/>
      <dgm:t>
        <a:bodyPr/>
        <a:lstStyle/>
        <a:p>
          <a:endParaRPr lang="en-GB"/>
        </a:p>
      </dgm:t>
    </dgm:pt>
    <dgm:pt modelId="{D62B1BCA-77F2-4FFD-8FC9-848F7A056AE5}" type="sibTrans" cxnId="{6A32C7D5-07D5-4BAD-8950-D95FF39ADD5F}">
      <dgm:prSet/>
      <dgm:spPr/>
      <dgm:t>
        <a:bodyPr/>
        <a:lstStyle/>
        <a:p>
          <a:endParaRPr lang="en-GB"/>
        </a:p>
      </dgm:t>
    </dgm:pt>
    <dgm:pt modelId="{B475AD31-AE2C-41AD-84BD-FA95904049DD}">
      <dgm:prSet phldrT="[Text]"/>
      <dgm:spPr/>
      <dgm:t>
        <a:bodyPr/>
        <a:lstStyle/>
        <a:p>
          <a:r>
            <a:rPr lang="en-GB" dirty="0" smtClean="0"/>
            <a:t>API</a:t>
          </a:r>
          <a:endParaRPr lang="en-GB" dirty="0"/>
        </a:p>
      </dgm:t>
    </dgm:pt>
    <dgm:pt modelId="{BB9348AB-558F-4678-976B-34128DEA3215}" type="parTrans" cxnId="{FA904648-BB74-4726-9D9B-622DD196F4BC}">
      <dgm:prSet/>
      <dgm:spPr/>
      <dgm:t>
        <a:bodyPr/>
        <a:lstStyle/>
        <a:p>
          <a:endParaRPr lang="en-GB"/>
        </a:p>
      </dgm:t>
    </dgm:pt>
    <dgm:pt modelId="{73B86533-BC1C-4907-A35D-821E341D4E4D}" type="sibTrans" cxnId="{FA904648-BB74-4726-9D9B-622DD196F4BC}">
      <dgm:prSet/>
      <dgm:spPr/>
      <dgm:t>
        <a:bodyPr/>
        <a:lstStyle/>
        <a:p>
          <a:endParaRPr lang="en-GB"/>
        </a:p>
      </dgm:t>
    </dgm:pt>
    <dgm:pt modelId="{C8CE90C9-B8CA-472A-AD98-F0E71A4AA3B4}">
      <dgm:prSet phldrT="[Text]"/>
      <dgm:spPr/>
      <dgm:t>
        <a:bodyPr/>
        <a:lstStyle/>
        <a:p>
          <a:r>
            <a:rPr lang="en-GB" dirty="0" smtClean="0">
              <a:solidFill>
                <a:schemeClr val="tx1">
                  <a:lumMod val="75000"/>
                  <a:lumOff val="25000"/>
                </a:schemeClr>
              </a:solidFill>
            </a:rPr>
            <a:t>Checks a </a:t>
          </a:r>
          <a:r>
            <a:rPr lang="en-GB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policy</a:t>
          </a:r>
          <a:endParaRPr lang="en-GB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B16014D-6674-43F0-B191-28AC9CA4F13C}" type="parTrans" cxnId="{43D246B6-BF4B-4DA2-B0E5-08713CFABCB0}">
      <dgm:prSet/>
      <dgm:spPr/>
      <dgm:t>
        <a:bodyPr/>
        <a:lstStyle/>
        <a:p>
          <a:endParaRPr lang="en-GB"/>
        </a:p>
      </dgm:t>
    </dgm:pt>
    <dgm:pt modelId="{7B8DD0AE-7E4C-401C-96F6-4A04417B238F}" type="sibTrans" cxnId="{43D246B6-BF4B-4DA2-B0E5-08713CFABCB0}">
      <dgm:prSet/>
      <dgm:spPr/>
      <dgm:t>
        <a:bodyPr/>
        <a:lstStyle/>
        <a:p>
          <a:endParaRPr lang="en-GB"/>
        </a:p>
      </dgm:t>
    </dgm:pt>
    <dgm:pt modelId="{E8B00983-46B5-42AC-B676-0D5D007EDE42}">
      <dgm:prSet phldrT="[Text]"/>
      <dgm:spPr/>
      <dgm:t>
        <a:bodyPr/>
        <a:lstStyle/>
        <a:p>
          <a:r>
            <a:rPr lang="en-GB" dirty="0" smtClean="0"/>
            <a:t>Token</a:t>
          </a:r>
          <a:endParaRPr lang="en-GB" dirty="0"/>
        </a:p>
      </dgm:t>
    </dgm:pt>
    <dgm:pt modelId="{459C70DA-FDE0-45B7-B8F6-FA8549239ACC}" type="parTrans" cxnId="{780F4A18-3888-4282-9B89-AE98058B34E1}">
      <dgm:prSet/>
      <dgm:spPr/>
      <dgm:t>
        <a:bodyPr/>
        <a:lstStyle/>
        <a:p>
          <a:endParaRPr lang="en-GB"/>
        </a:p>
      </dgm:t>
    </dgm:pt>
    <dgm:pt modelId="{867408F3-D4DB-4A4F-A1C9-648178092A5F}" type="sibTrans" cxnId="{780F4A18-3888-4282-9B89-AE98058B34E1}">
      <dgm:prSet/>
      <dgm:spPr/>
      <dgm:t>
        <a:bodyPr/>
        <a:lstStyle/>
        <a:p>
          <a:endParaRPr lang="en-GB"/>
        </a:p>
      </dgm:t>
    </dgm:pt>
    <dgm:pt modelId="{A0ACA6DF-D3EB-4598-A431-6E5B8EA3A61D}">
      <dgm:prSet phldrT="[Text]"/>
      <dgm:spPr/>
      <dgm:t>
        <a:bodyPr/>
        <a:lstStyle/>
        <a:p>
          <a:r>
            <a:rPr lang="en-GB" dirty="0" smtClean="0">
              <a:solidFill>
                <a:schemeClr val="tx1">
                  <a:lumMod val="75000"/>
                  <a:lumOff val="25000"/>
                </a:schemeClr>
              </a:solidFill>
            </a:rPr>
            <a:t>Carries out operation using internally stored keys</a:t>
          </a:r>
          <a:endParaRPr lang="en-GB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0093EDF-07B2-4869-A2EB-CE1E095AD5AD}" type="parTrans" cxnId="{C523B8B9-C919-4C2D-876C-1E9FCCB87D31}">
      <dgm:prSet/>
      <dgm:spPr/>
      <dgm:t>
        <a:bodyPr/>
        <a:lstStyle/>
        <a:p>
          <a:endParaRPr lang="en-GB"/>
        </a:p>
      </dgm:t>
    </dgm:pt>
    <dgm:pt modelId="{39B3DA13-C351-4C70-88D1-03C14C48F2FD}" type="sibTrans" cxnId="{C523B8B9-C919-4C2D-876C-1E9FCCB87D31}">
      <dgm:prSet/>
      <dgm:spPr/>
      <dgm:t>
        <a:bodyPr/>
        <a:lstStyle/>
        <a:p>
          <a:endParaRPr lang="en-GB"/>
        </a:p>
      </dgm:t>
    </dgm:pt>
    <dgm:pt modelId="{45C0AEC9-02F0-4CC7-8A19-B6207CD775A9}" type="pres">
      <dgm:prSet presAssocID="{798456AD-B132-4DEC-8416-FA12993D9CE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581C5988-5AAF-4FA9-AA68-BFCE65D6866C}" type="pres">
      <dgm:prSet presAssocID="{74BD40FC-CB53-4230-AC3A-3A516E0B1232}" presName="composite" presStyleCnt="0"/>
      <dgm:spPr/>
    </dgm:pt>
    <dgm:pt modelId="{1A9B8E10-18EF-43A4-8A54-78A8954F1FD6}" type="pres">
      <dgm:prSet presAssocID="{74BD40FC-CB53-4230-AC3A-3A516E0B1232}" presName="bentUpArrow1" presStyleLbl="alignImgPlace1" presStyleIdx="0" presStyleCnt="2" custLinFactNeighborX="-27095"/>
      <dgm:spPr/>
    </dgm:pt>
    <dgm:pt modelId="{AC76F7B6-EC69-44BF-AEA8-28170D895DAE}" type="pres">
      <dgm:prSet presAssocID="{74BD40FC-CB53-4230-AC3A-3A516E0B1232}" presName="ParentText" presStyleLbl="node1" presStyleIdx="0" presStyleCnt="3" custLinFactNeighborX="-2163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29D9FB-D77F-4742-B4D1-EC85A5D9E649}" type="pres">
      <dgm:prSet presAssocID="{74BD40FC-CB53-4230-AC3A-3A516E0B1232}" presName="ChildText" presStyleLbl="revTx" presStyleIdx="0" presStyleCnt="3" custScaleX="251259" custLinFactNeighborX="62392" custLinFactNeighborY="5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258405-BE4B-42A0-B4B1-1089E0D6AA27}" type="pres">
      <dgm:prSet presAssocID="{16D137A0-58A5-4EDF-A2E3-52DAA9519B52}" presName="sibTrans" presStyleCnt="0"/>
      <dgm:spPr/>
    </dgm:pt>
    <dgm:pt modelId="{0E7223D1-A8E7-45E3-974D-7B933E58B873}" type="pres">
      <dgm:prSet presAssocID="{B475AD31-AE2C-41AD-84BD-FA95904049DD}" presName="composite" presStyleCnt="0"/>
      <dgm:spPr/>
    </dgm:pt>
    <dgm:pt modelId="{3483FE9D-DEFC-467C-8D5B-905B5B65D4CB}" type="pres">
      <dgm:prSet presAssocID="{B475AD31-AE2C-41AD-84BD-FA95904049DD}" presName="bentUpArrow1" presStyleLbl="alignImgPlace1" presStyleIdx="1" presStyleCnt="2" custLinFactNeighborX="-56239"/>
      <dgm:spPr/>
    </dgm:pt>
    <dgm:pt modelId="{C2907448-140F-4B62-956E-D1B0B34CB386}" type="pres">
      <dgm:prSet presAssocID="{B475AD31-AE2C-41AD-84BD-FA95904049DD}" presName="ParentText" presStyleLbl="node1" presStyleIdx="1" presStyleCnt="3" custLinFactNeighborX="-413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FEBCD6-CDE7-45AD-993A-C5B0CD57ED33}" type="pres">
      <dgm:prSet presAssocID="{B475AD31-AE2C-41AD-84BD-FA95904049DD}" presName="ChildText" presStyleLbl="revTx" presStyleIdx="1" presStyleCnt="3" custScaleX="197733" custLinFactNeighborX="8530" custLinFactNeighborY="-64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0BDC02-738D-44F7-BB6E-55B0A243C2A0}" type="pres">
      <dgm:prSet presAssocID="{73B86533-BC1C-4907-A35D-821E341D4E4D}" presName="sibTrans" presStyleCnt="0"/>
      <dgm:spPr/>
    </dgm:pt>
    <dgm:pt modelId="{0714EF54-9A88-4A12-BEA0-E7BE8980160C}" type="pres">
      <dgm:prSet presAssocID="{E8B00983-46B5-42AC-B676-0D5D007EDE42}" presName="composite" presStyleCnt="0"/>
      <dgm:spPr/>
    </dgm:pt>
    <dgm:pt modelId="{8CF7E0AC-C9A4-4C90-8657-85A2097CD866}" type="pres">
      <dgm:prSet presAssocID="{E8B00983-46B5-42AC-B676-0D5D007EDE42}" presName="ParentText" presStyleLbl="node1" presStyleIdx="2" presStyleCnt="3" custLinFactNeighborX="-610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674736-897C-440B-BF8A-66F38E13A96E}" type="pres">
      <dgm:prSet presAssocID="{E8B00983-46B5-42AC-B676-0D5D007EDE42}" presName="FinalChildText" presStyleLbl="revTx" presStyleIdx="2" presStyleCnt="3" custScaleX="260041" custLinFactNeighborX="7452" custLinFactNeighborY="-17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3D246B6-BF4B-4DA2-B0E5-08713CFABCB0}" srcId="{B475AD31-AE2C-41AD-84BD-FA95904049DD}" destId="{C8CE90C9-B8CA-472A-AD98-F0E71A4AA3B4}" srcOrd="0" destOrd="0" parTransId="{9B16014D-6674-43F0-B191-28AC9CA4F13C}" sibTransId="{7B8DD0AE-7E4C-401C-96F6-4A04417B238F}"/>
    <dgm:cxn modelId="{FCA5D164-EB8F-4161-A248-2E5488CE3191}" type="presOf" srcId="{B475AD31-AE2C-41AD-84BD-FA95904049DD}" destId="{C2907448-140F-4B62-956E-D1B0B34CB386}" srcOrd="0" destOrd="0" presId="urn:microsoft.com/office/officeart/2005/8/layout/StepDownProcess"/>
    <dgm:cxn modelId="{4E01B7AD-819A-4B80-9711-9EA543EAA293}" type="presOf" srcId="{C8CE90C9-B8CA-472A-AD98-F0E71A4AA3B4}" destId="{16FEBCD6-CDE7-45AD-993A-C5B0CD57ED33}" srcOrd="0" destOrd="0" presId="urn:microsoft.com/office/officeart/2005/8/layout/StepDownProcess"/>
    <dgm:cxn modelId="{120B693A-69B7-4E8A-87B9-9F4B2556EE95}" type="presOf" srcId="{5B85E36B-F204-42D3-A5CB-6CD778BE4DD4}" destId="{8729D9FB-D77F-4742-B4D1-EC85A5D9E649}" srcOrd="0" destOrd="0" presId="urn:microsoft.com/office/officeart/2005/8/layout/StepDownProcess"/>
    <dgm:cxn modelId="{780F4A18-3888-4282-9B89-AE98058B34E1}" srcId="{798456AD-B132-4DEC-8416-FA12993D9CEA}" destId="{E8B00983-46B5-42AC-B676-0D5D007EDE42}" srcOrd="2" destOrd="0" parTransId="{459C70DA-FDE0-45B7-B8F6-FA8549239ACC}" sibTransId="{867408F3-D4DB-4A4F-A1C9-648178092A5F}"/>
    <dgm:cxn modelId="{FA904648-BB74-4726-9D9B-622DD196F4BC}" srcId="{798456AD-B132-4DEC-8416-FA12993D9CEA}" destId="{B475AD31-AE2C-41AD-84BD-FA95904049DD}" srcOrd="1" destOrd="0" parTransId="{BB9348AB-558F-4678-976B-34128DEA3215}" sibTransId="{73B86533-BC1C-4907-A35D-821E341D4E4D}"/>
    <dgm:cxn modelId="{C523B8B9-C919-4C2D-876C-1E9FCCB87D31}" srcId="{E8B00983-46B5-42AC-B676-0D5D007EDE42}" destId="{A0ACA6DF-D3EB-4598-A431-6E5B8EA3A61D}" srcOrd="0" destOrd="0" parTransId="{B0093EDF-07B2-4869-A2EB-CE1E095AD5AD}" sibTransId="{39B3DA13-C351-4C70-88D1-03C14C48F2FD}"/>
    <dgm:cxn modelId="{EE4D2E76-DBC4-4EA7-9A0A-C6D9DB54995F}" type="presOf" srcId="{74BD40FC-CB53-4230-AC3A-3A516E0B1232}" destId="{AC76F7B6-EC69-44BF-AEA8-28170D895DAE}" srcOrd="0" destOrd="0" presId="urn:microsoft.com/office/officeart/2005/8/layout/StepDownProcess"/>
    <dgm:cxn modelId="{6A32C7D5-07D5-4BAD-8950-D95FF39ADD5F}" srcId="{74BD40FC-CB53-4230-AC3A-3A516E0B1232}" destId="{5B85E36B-F204-42D3-A5CB-6CD778BE4DD4}" srcOrd="0" destOrd="0" parTransId="{A744A833-2408-4B01-B0EF-7D1F2251A239}" sibTransId="{D62B1BCA-77F2-4FFD-8FC9-848F7A056AE5}"/>
    <dgm:cxn modelId="{C4463150-E468-49DB-A07A-E0A16B5D9E15}" type="presOf" srcId="{798456AD-B132-4DEC-8416-FA12993D9CEA}" destId="{45C0AEC9-02F0-4CC7-8A19-B6207CD775A9}" srcOrd="0" destOrd="0" presId="urn:microsoft.com/office/officeart/2005/8/layout/StepDownProcess"/>
    <dgm:cxn modelId="{19CDEBBA-EF73-46C8-9897-9E119E4A8598}" srcId="{798456AD-B132-4DEC-8416-FA12993D9CEA}" destId="{74BD40FC-CB53-4230-AC3A-3A516E0B1232}" srcOrd="0" destOrd="0" parTransId="{BC171A8A-F759-4E4C-81CD-98BD2FCE39ED}" sibTransId="{16D137A0-58A5-4EDF-A2E3-52DAA9519B52}"/>
    <dgm:cxn modelId="{9588DEB9-80C0-4D3C-835D-21E366431C74}" type="presOf" srcId="{A0ACA6DF-D3EB-4598-A431-6E5B8EA3A61D}" destId="{7E674736-897C-440B-BF8A-66F38E13A96E}" srcOrd="0" destOrd="0" presId="urn:microsoft.com/office/officeart/2005/8/layout/StepDownProcess"/>
    <dgm:cxn modelId="{BA344EE6-6DCB-499C-B8B7-B714E58595AC}" type="presOf" srcId="{E8B00983-46B5-42AC-B676-0D5D007EDE42}" destId="{8CF7E0AC-C9A4-4C90-8657-85A2097CD866}" srcOrd="0" destOrd="0" presId="urn:microsoft.com/office/officeart/2005/8/layout/StepDownProcess"/>
    <dgm:cxn modelId="{32999ED5-6913-406D-9433-776173A4A521}" type="presParOf" srcId="{45C0AEC9-02F0-4CC7-8A19-B6207CD775A9}" destId="{581C5988-5AAF-4FA9-AA68-BFCE65D6866C}" srcOrd="0" destOrd="0" presId="urn:microsoft.com/office/officeart/2005/8/layout/StepDownProcess"/>
    <dgm:cxn modelId="{E3620C99-14CD-473B-B013-B51EB58E0820}" type="presParOf" srcId="{581C5988-5AAF-4FA9-AA68-BFCE65D6866C}" destId="{1A9B8E10-18EF-43A4-8A54-78A8954F1FD6}" srcOrd="0" destOrd="0" presId="urn:microsoft.com/office/officeart/2005/8/layout/StepDownProcess"/>
    <dgm:cxn modelId="{1836591C-5CF5-4F4A-9FFD-2EB81FFAEC64}" type="presParOf" srcId="{581C5988-5AAF-4FA9-AA68-BFCE65D6866C}" destId="{AC76F7B6-EC69-44BF-AEA8-28170D895DAE}" srcOrd="1" destOrd="0" presId="urn:microsoft.com/office/officeart/2005/8/layout/StepDownProcess"/>
    <dgm:cxn modelId="{EFC54E14-A5E3-4417-AD11-35D386B1E49E}" type="presParOf" srcId="{581C5988-5AAF-4FA9-AA68-BFCE65D6866C}" destId="{8729D9FB-D77F-4742-B4D1-EC85A5D9E649}" srcOrd="2" destOrd="0" presId="urn:microsoft.com/office/officeart/2005/8/layout/StepDownProcess"/>
    <dgm:cxn modelId="{C5334629-57B7-47A8-8502-CB9E5BC1CC6C}" type="presParOf" srcId="{45C0AEC9-02F0-4CC7-8A19-B6207CD775A9}" destId="{9D258405-BE4B-42A0-B4B1-1089E0D6AA27}" srcOrd="1" destOrd="0" presId="urn:microsoft.com/office/officeart/2005/8/layout/StepDownProcess"/>
    <dgm:cxn modelId="{F6525130-8E43-41FB-846E-FF64A5F0B4D7}" type="presParOf" srcId="{45C0AEC9-02F0-4CC7-8A19-B6207CD775A9}" destId="{0E7223D1-A8E7-45E3-974D-7B933E58B873}" srcOrd="2" destOrd="0" presId="urn:microsoft.com/office/officeart/2005/8/layout/StepDownProcess"/>
    <dgm:cxn modelId="{E60AE760-A051-437F-B215-30297DFB0264}" type="presParOf" srcId="{0E7223D1-A8E7-45E3-974D-7B933E58B873}" destId="{3483FE9D-DEFC-467C-8D5B-905B5B65D4CB}" srcOrd="0" destOrd="0" presId="urn:microsoft.com/office/officeart/2005/8/layout/StepDownProcess"/>
    <dgm:cxn modelId="{9A06BBC3-8D48-4508-91FC-90B939C0AF64}" type="presParOf" srcId="{0E7223D1-A8E7-45E3-974D-7B933E58B873}" destId="{C2907448-140F-4B62-956E-D1B0B34CB386}" srcOrd="1" destOrd="0" presId="urn:microsoft.com/office/officeart/2005/8/layout/StepDownProcess"/>
    <dgm:cxn modelId="{2FABF019-A21D-4D8A-B307-46145BACDFE7}" type="presParOf" srcId="{0E7223D1-A8E7-45E3-974D-7B933E58B873}" destId="{16FEBCD6-CDE7-45AD-993A-C5B0CD57ED33}" srcOrd="2" destOrd="0" presId="urn:microsoft.com/office/officeart/2005/8/layout/StepDownProcess"/>
    <dgm:cxn modelId="{95217DA3-1195-47B9-BEC4-89C79AC8E004}" type="presParOf" srcId="{45C0AEC9-02F0-4CC7-8A19-B6207CD775A9}" destId="{760BDC02-738D-44F7-BB6E-55B0A243C2A0}" srcOrd="3" destOrd="0" presId="urn:microsoft.com/office/officeart/2005/8/layout/StepDownProcess"/>
    <dgm:cxn modelId="{52616BA4-58F0-47EF-A27D-DBFCFC31448C}" type="presParOf" srcId="{45C0AEC9-02F0-4CC7-8A19-B6207CD775A9}" destId="{0714EF54-9A88-4A12-BEA0-E7BE8980160C}" srcOrd="4" destOrd="0" presId="urn:microsoft.com/office/officeart/2005/8/layout/StepDownProcess"/>
    <dgm:cxn modelId="{BEB8AE23-887B-41F3-89C2-90A0F7F1166F}" type="presParOf" srcId="{0714EF54-9A88-4A12-BEA0-E7BE8980160C}" destId="{8CF7E0AC-C9A4-4C90-8657-85A2097CD866}" srcOrd="0" destOrd="0" presId="urn:microsoft.com/office/officeart/2005/8/layout/StepDownProcess"/>
    <dgm:cxn modelId="{DD6A21B9-C6C9-43AB-9BD4-8DA352BCA8D9}" type="presParOf" srcId="{0714EF54-9A88-4A12-BEA0-E7BE8980160C}" destId="{7E674736-897C-440B-BF8A-66F38E13A96E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B8E10-18EF-43A4-8A54-78A8954F1FD6}">
      <dsp:nvSpPr>
        <dsp:cNvPr id="0" name=""/>
        <dsp:cNvSpPr/>
      </dsp:nvSpPr>
      <dsp:spPr>
        <a:xfrm rot="5400000">
          <a:off x="655390" y="1295445"/>
          <a:ext cx="1145709" cy="13043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C76F7B6-EC69-44BF-AEA8-28170D895DAE}">
      <dsp:nvSpPr>
        <dsp:cNvPr id="0" name=""/>
        <dsp:cNvSpPr/>
      </dsp:nvSpPr>
      <dsp:spPr>
        <a:xfrm>
          <a:off x="288024" y="25403"/>
          <a:ext cx="1928700" cy="135002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User</a:t>
          </a:r>
          <a:endParaRPr lang="en-GB" sz="4700" kern="1200" dirty="0"/>
        </a:p>
      </dsp:txBody>
      <dsp:txXfrm>
        <a:off x="353939" y="91318"/>
        <a:ext cx="1796870" cy="1218197"/>
      </dsp:txXfrm>
    </dsp:sp>
    <dsp:sp modelId="{8729D9FB-D77F-4742-B4D1-EC85A5D9E649}">
      <dsp:nvSpPr>
        <dsp:cNvPr id="0" name=""/>
        <dsp:cNvSpPr/>
      </dsp:nvSpPr>
      <dsp:spPr>
        <a:xfrm>
          <a:off x="2448271" y="160487"/>
          <a:ext cx="3524543" cy="1091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Asks to perform cryptographic operation</a:t>
          </a:r>
          <a:endParaRPr lang="en-GB" sz="24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448271" y="160487"/>
        <a:ext cx="3524543" cy="1091152"/>
      </dsp:txXfrm>
    </dsp:sp>
    <dsp:sp modelId="{3483FE9D-DEFC-467C-8D5B-905B5B65D4CB}">
      <dsp:nvSpPr>
        <dsp:cNvPr id="0" name=""/>
        <dsp:cNvSpPr/>
      </dsp:nvSpPr>
      <dsp:spPr>
        <a:xfrm rot="5400000">
          <a:off x="2383578" y="2811972"/>
          <a:ext cx="1145709" cy="130435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2907448-140F-4B62-956E-D1B0B34CB386}">
      <dsp:nvSpPr>
        <dsp:cNvPr id="0" name=""/>
        <dsp:cNvSpPr/>
      </dsp:nvSpPr>
      <dsp:spPr>
        <a:xfrm>
          <a:off x="2016224" y="1541930"/>
          <a:ext cx="1928700" cy="135002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API</a:t>
          </a:r>
          <a:endParaRPr lang="en-GB" sz="4700" kern="1200" dirty="0"/>
        </a:p>
      </dsp:txBody>
      <dsp:txXfrm>
        <a:off x="2082139" y="1607845"/>
        <a:ext cx="1796870" cy="1218197"/>
      </dsp:txXfrm>
    </dsp:sp>
    <dsp:sp modelId="{16FEBCD6-CDE7-45AD-993A-C5B0CD57ED33}">
      <dsp:nvSpPr>
        <dsp:cNvPr id="0" name=""/>
        <dsp:cNvSpPr/>
      </dsp:nvSpPr>
      <dsp:spPr>
        <a:xfrm>
          <a:off x="4176467" y="1600644"/>
          <a:ext cx="2773705" cy="1091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Checks a </a:t>
          </a:r>
          <a:r>
            <a:rPr lang="en-GB" sz="2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policy</a:t>
          </a:r>
          <a:endParaRPr lang="en-GB" sz="2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176467" y="1600644"/>
        <a:ext cx="2773705" cy="1091152"/>
      </dsp:txXfrm>
    </dsp:sp>
    <dsp:sp modelId="{8CF7E0AC-C9A4-4C90-8657-85A2097CD866}">
      <dsp:nvSpPr>
        <dsp:cNvPr id="0" name=""/>
        <dsp:cNvSpPr/>
      </dsp:nvSpPr>
      <dsp:spPr>
        <a:xfrm>
          <a:off x="3744424" y="3058456"/>
          <a:ext cx="1928700" cy="1350027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700" kern="1200" dirty="0" smtClean="0"/>
            <a:t>Token</a:t>
          </a:r>
          <a:endParaRPr lang="en-GB" sz="4700" kern="1200" dirty="0"/>
        </a:p>
      </dsp:txBody>
      <dsp:txXfrm>
        <a:off x="3810339" y="3124371"/>
        <a:ext cx="1796870" cy="1218197"/>
      </dsp:txXfrm>
    </dsp:sp>
    <dsp:sp modelId="{7E674736-897C-440B-BF8A-66F38E13A96E}">
      <dsp:nvSpPr>
        <dsp:cNvPr id="0" name=""/>
        <dsp:cNvSpPr/>
      </dsp:nvSpPr>
      <dsp:spPr>
        <a:xfrm>
          <a:off x="5832659" y="3168357"/>
          <a:ext cx="3647733" cy="1091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Carries out operation using internally stored keys</a:t>
          </a:r>
          <a:endParaRPr lang="en-GB" sz="22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832659" y="3168357"/>
        <a:ext cx="3647733" cy="1091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503FC270-C0A7-4FA8-B06C-76F3645C528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60918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342698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9443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If someone</a:t>
            </a:r>
            <a:r>
              <a:rPr lang="en-GB" baseline="0" dirty="0" smtClean="0"/>
              <a:t> corrupts the key of the Head of Team B, the keys of Team A ought to remain uncompromised.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91178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n-GB" dirty="0" smtClean="0"/>
              <a:t>It is worth remarking that, since the adversary can unwrap</a:t>
            </a:r>
            <a:r>
              <a:rPr lang="en-GB" baseline="0" dirty="0" smtClean="0"/>
              <a:t> their own input, the new handle will just point to the result of that unwrapping which may not be symbolically the same as a key, attribute pair. So we have to extend these definitions to arbitrary terms that are “semantically equal”, i.e. equal as bit strings, to attributes.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489573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three criteria are actually (informal versions of) axioms</a:t>
            </a:r>
            <a:r>
              <a:rPr lang="en-GB" baseline="0" dirty="0" smtClean="0"/>
              <a:t> about the computational interpretation of the function symbol P.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Note that sacrifice function could be cyclic, but</a:t>
            </a:r>
            <a:r>
              <a:rPr lang="en-GB" baseline="0" dirty="0" smtClean="0"/>
              <a:t> policy cannot be. Policy must at least respect the sacrifice function but may need to do more.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39938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Here</a:t>
            </a:r>
            <a:r>
              <a:rPr lang="en-GB" baseline="0" dirty="0" smtClean="0"/>
              <a:t> we have the “bounded sessions” restriction which is inherent to the computational soundness of BC14. M can be any positive integer, but the adversary cannot choose it and so it cannot increase without bound as the security parameter increases.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52055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 immediate corollary from the symbolic theorem</a:t>
            </a:r>
            <a:r>
              <a:rPr lang="en-GB" baseline="0" dirty="0" smtClean="0"/>
              <a:t>, thanks to the computational soundness of BC14.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96724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Now we discuss some different approaches to proving security,</a:t>
            </a:r>
            <a:r>
              <a:rPr lang="en-GB" baseline="0" dirty="0" smtClean="0"/>
              <a:t> which can be used </a:t>
            </a:r>
            <a:r>
              <a:rPr lang="en-GB" baseline="0" smtClean="0"/>
              <a:t>to avoid </a:t>
            </a:r>
            <a:r>
              <a:rPr lang="en-GB" baseline="0" dirty="0" smtClean="0"/>
              <a:t>the kind of vulnerabilities just described.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847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Reachability</a:t>
            </a:r>
            <a:r>
              <a:rPr lang="en-GB" baseline="0" dirty="0" smtClean="0"/>
              <a:t> e.g. “no attacker can obtain k”</a:t>
            </a:r>
          </a:p>
          <a:p>
            <a:r>
              <a:rPr lang="en-GB" baseline="0" dirty="0" smtClean="0"/>
              <a:t>Indistinguishability e.g. “no attacker can distinguish k from a random string”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6521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I’m omitting references to the security parameter, but</a:t>
            </a:r>
            <a:r>
              <a:rPr lang="en-GB" baseline="0" dirty="0" smtClean="0"/>
              <a:t> “negligible” means a negligible function of the security parameter.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07420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Security statements will usually</a:t>
            </a:r>
            <a:r>
              <a:rPr lang="en-GB" baseline="0" dirty="0" smtClean="0"/>
              <a:t> be of the form “at attacker who game 1 with non-negligible probability can be used to build an attacker who wins game 2 with non-negligible probability” – games themselves are detailed and complicated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00653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n-GB" altLang="en-US" sz="1200" i="0" dirty="0" smtClean="0"/>
              <a:t>Corruption</a:t>
            </a:r>
            <a:r>
              <a:rPr lang="en-GB" altLang="en-US" sz="1200" i="0" baseline="0" dirty="0" smtClean="0"/>
              <a:t> </a:t>
            </a:r>
            <a:r>
              <a:rPr lang="en-GB" altLang="en-US" sz="1200" i="0" dirty="0" smtClean="0"/>
              <a:t>is not a typical API query! But used to model e.g. side-channel attacks.</a:t>
            </a:r>
            <a:endParaRPr lang="en-GB" i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4779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assume that the set</a:t>
            </a:r>
            <a:r>
              <a:rPr lang="en-GB" baseline="0" dirty="0" smtClean="0"/>
              <a:t> of keys is randomly generated at the start of an execution of our API. In practice, there would be a key generation / key derivation command.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0600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09163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have to check the policy again: if</a:t>
            </a:r>
            <a:r>
              <a:rPr lang="en-GB" baseline="0" dirty="0" smtClean="0"/>
              <a:t> the adversary forged a wrap, we need to make sure the key they import is “weaker” in some sense than the unwrapping key, otherwise corruption will propagate higher and higher.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Explain that the conditions here depend upon</a:t>
            </a:r>
            <a:r>
              <a:rPr lang="en-GB" baseline="0" dirty="0" smtClean="0"/>
              <a:t> the properties of the free function symbol. Therefore we have to do a big case disjunction over all the possibilities of the unwrap: if they submit a previously created wrap under key(h), which one was it?</a:t>
            </a:r>
          </a:p>
          <a:p>
            <a:endParaRPr lang="en-GB" baseline="0" dirty="0" smtClean="0"/>
          </a:p>
          <a:p>
            <a:r>
              <a:rPr lang="en-GB" baseline="0" dirty="0" smtClean="0"/>
              <a:t>So our theorem is intuitive but non-trivial.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503FC270-C0A7-4FA8-B06C-76F3645C528D}" type="slidenum">
              <a:rPr lang="en-GB" altLang="en-US" smtClean="0"/>
              <a:pPr/>
              <a:t>21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4496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7" y="7055697"/>
            <a:ext cx="10078000" cy="5039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982410"/>
            <a:ext cx="10078000" cy="70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256" y="836604"/>
            <a:ext cx="8316516" cy="3931031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818" spc="-55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547" y="4911497"/>
            <a:ext cx="8316516" cy="125994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646" cap="all" spc="220" baseline="0">
                <a:solidFill>
                  <a:schemeClr val="tx2"/>
                </a:solidFill>
                <a:latin typeface="+mj-lt"/>
              </a:defRPr>
            </a:lvl1pPr>
            <a:lvl2pPr marL="503972" indent="0" algn="ctr">
              <a:buNone/>
              <a:defRPr sz="2646"/>
            </a:lvl2pPr>
            <a:lvl3pPr marL="1007943" indent="0" algn="ctr">
              <a:buNone/>
              <a:defRPr sz="2646"/>
            </a:lvl3pPr>
            <a:lvl4pPr marL="1511915" indent="0" algn="ctr">
              <a:buNone/>
              <a:defRPr sz="2205"/>
            </a:lvl4pPr>
            <a:lvl5pPr marL="2015886" indent="0" algn="ctr">
              <a:buNone/>
              <a:defRPr sz="2205"/>
            </a:lvl5pPr>
            <a:lvl6pPr marL="2519858" indent="0" algn="ctr">
              <a:buNone/>
              <a:defRPr sz="2205"/>
            </a:lvl6pPr>
            <a:lvl7pPr marL="3023829" indent="0" algn="ctr">
              <a:buNone/>
              <a:defRPr sz="2205"/>
            </a:lvl7pPr>
            <a:lvl8pPr marL="3527801" indent="0" algn="ctr">
              <a:buNone/>
              <a:defRPr sz="2205"/>
            </a:lvl8pPr>
            <a:lvl9pPr marL="4031772" indent="0" algn="ctr">
              <a:buNone/>
              <a:defRPr sz="220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CD447-39B1-4A78-B96B-0970AA14256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98520" y="4787794"/>
            <a:ext cx="81653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94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727C9-76D0-4840-B2A9-57F9C47645F6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9809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7" y="7055697"/>
            <a:ext cx="10078000" cy="5039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982410"/>
            <a:ext cx="10078000" cy="70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54487"/>
            <a:ext cx="2173635" cy="63492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54487"/>
            <a:ext cx="6394896" cy="6349221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9CCF9-C984-4790-854D-8681A6B7627E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7569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9D25-FE62-42C1-AB2F-A297BE8F3DFC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1111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27" y="7055697"/>
            <a:ext cx="10078000" cy="5039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982410"/>
            <a:ext cx="10078000" cy="70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256" y="836604"/>
            <a:ext cx="8316516" cy="3931031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81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256" y="4908749"/>
            <a:ext cx="8316516" cy="1259946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646" cap="all" spc="220" baseline="0">
                <a:solidFill>
                  <a:schemeClr val="tx2"/>
                </a:solidFill>
                <a:latin typeface="+mj-lt"/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ED62A-4682-4724-BC1A-6921DF43155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98520" y="4787794"/>
            <a:ext cx="816530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32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07256" y="315928"/>
            <a:ext cx="8316516" cy="15991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7256" y="2034582"/>
            <a:ext cx="4082653" cy="4435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1119" y="2034581"/>
            <a:ext cx="4082653" cy="44350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FE73-CF5A-46A5-80A8-AD0F1A1E9467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89326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07256" y="315928"/>
            <a:ext cx="8316516" cy="15991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256" y="2034930"/>
            <a:ext cx="4082653" cy="81161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5" b="0" cap="all" baseline="0">
                <a:solidFill>
                  <a:schemeClr val="tx2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256" y="2846546"/>
            <a:ext cx="4082653" cy="36230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1119" y="2034930"/>
            <a:ext cx="4082653" cy="81161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205" b="0" cap="all" baseline="0">
                <a:solidFill>
                  <a:schemeClr val="tx2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1119" y="2846545"/>
            <a:ext cx="4082653" cy="36230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91E6-3E13-437C-AB1E-4150468E1988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2411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5B897-ACF5-4D6B-B8C1-55E5E94BB00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0050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27" y="7055697"/>
            <a:ext cx="10078000" cy="5039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6982410"/>
            <a:ext cx="10078000" cy="70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6559-5E66-4C5D-BDDA-FA13477E8901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4414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349287" cy="75596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340423" y="0"/>
            <a:ext cx="52923" cy="7559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23" y="655171"/>
            <a:ext cx="2646164" cy="2519892"/>
          </a:xfrm>
        </p:spPr>
        <p:txBody>
          <a:bodyPr anchor="b">
            <a:normAutofit/>
          </a:bodyPr>
          <a:lstStyle>
            <a:lvl1pPr>
              <a:defRPr sz="3968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9246" y="806365"/>
            <a:ext cx="5367933" cy="57957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23" y="3225462"/>
            <a:ext cx="2646164" cy="3724858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653">
                <a:solidFill>
                  <a:srgbClr val="FFFFFF"/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4896" y="7120718"/>
            <a:ext cx="2165045" cy="402483"/>
          </a:xfrm>
        </p:spPr>
        <p:txBody>
          <a:bodyPr/>
          <a:lstStyle>
            <a:lvl1pPr algn="l"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9246" y="7120718"/>
            <a:ext cx="3843238" cy="40248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3D16BB-E1E1-44C5-BAB6-4EC8DA77BA23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5061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5459765"/>
            <a:ext cx="10078000" cy="20999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5417961"/>
            <a:ext cx="10078000" cy="705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256" y="5594160"/>
            <a:ext cx="8366919" cy="907161"/>
          </a:xfrm>
        </p:spPr>
        <p:txBody>
          <a:bodyPr tIns="0" bIns="0" anchor="b">
            <a:noAutofit/>
          </a:bodyPr>
          <a:lstStyle>
            <a:lvl1pPr>
              <a:defRPr sz="3968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10080613" cy="5417961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7256" y="6511400"/>
            <a:ext cx="8366919" cy="65517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61"/>
              </a:spcAft>
              <a:buNone/>
              <a:defRPr sz="1653">
                <a:solidFill>
                  <a:srgbClr val="FFFFFF"/>
                </a:solidFill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7B6E-B126-493B-946B-A5EA3235CC99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3816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055697"/>
            <a:ext cx="10080626" cy="5039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982411"/>
            <a:ext cx="10080626" cy="73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7256" y="315928"/>
            <a:ext cx="8316516" cy="15991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256" y="2034580"/>
            <a:ext cx="8316517" cy="44350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7258" y="7120718"/>
            <a:ext cx="204413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rgbClr val="FFFFFF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7823" y="7120718"/>
            <a:ext cx="398760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 cap="all" baseline="0">
                <a:solidFill>
                  <a:srgbClr val="FFFFFF"/>
                </a:solidFill>
              </a:defRPr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5926" y="7120718"/>
            <a:ext cx="108481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rgbClr val="FFFFFF"/>
                </a:solidFill>
              </a:defRPr>
            </a:lvl1pPr>
          </a:lstStyle>
          <a:p>
            <a:fld id="{6E813732-36C1-4F0E-A48D-1E7AFA550537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86840" y="1915652"/>
            <a:ext cx="824091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403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1007943" rtl="0" eaLnBrk="1" latinLnBrk="0" hangingPunct="1">
        <a:lnSpc>
          <a:spcPct val="85000"/>
        </a:lnSpc>
        <a:spcBef>
          <a:spcPct val="0"/>
        </a:spcBef>
        <a:buNone/>
        <a:defRPr sz="5291" kern="1200" spc="-55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00794" indent="-100794" algn="l" defTabSz="1007943" rtl="0" eaLnBrk="1" latinLnBrk="0" hangingPunct="1">
        <a:lnSpc>
          <a:spcPct val="90000"/>
        </a:lnSpc>
        <a:spcBef>
          <a:spcPts val="1323"/>
        </a:spcBef>
        <a:spcAft>
          <a:spcPts val="22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20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23336" indent="-201589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24925" indent="-201589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26513" indent="-201589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28102" indent="-201589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12530" indent="-251986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32990" indent="-251986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53450" indent="-251986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73910" indent="-251986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Calibri" pitchFamily="34" charset="0"/>
        <a:buChar char="◦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en-US" sz="9600" dirty="0"/>
              <a:t>Valid Policies for Secure Key </a:t>
            </a:r>
            <a:r>
              <a:rPr lang="en-GB" altLang="en-US" sz="9600" dirty="0" smtClean="0"/>
              <a:t>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2800" dirty="0"/>
              <a:t>Guillaume Scerri and </a:t>
            </a:r>
            <a:r>
              <a:rPr lang="en-GB" altLang="en-US" sz="2800" b="1" dirty="0"/>
              <a:t>Ryan Stanley-Oakes,</a:t>
            </a:r>
            <a:br>
              <a:rPr lang="en-GB" altLang="en-US" sz="2800" b="1" dirty="0"/>
            </a:br>
            <a:r>
              <a:rPr lang="en-GB" altLang="en-US" sz="2800" dirty="0"/>
              <a:t>University of Bristol</a:t>
            </a:r>
            <a:br>
              <a:rPr lang="en-GB" altLang="en-US" sz="28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12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Security Models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1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Symbolic Cryptography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Bitstrings are modelled as </a:t>
                </a:r>
                <a:r>
                  <a:rPr lang="en-GB" altLang="en-US" sz="2800" b="1" dirty="0"/>
                  <a:t>terms</a:t>
                </a:r>
                <a:r>
                  <a:rPr lang="en-GB" altLang="en-US" sz="2800" dirty="0"/>
                  <a:t> in a term algebra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Attacker specified by finite list of </a:t>
                </a:r>
                <a:r>
                  <a:rPr lang="en-GB" altLang="en-US" sz="2800" b="1" dirty="0"/>
                  <a:t>deduction rules,</a:t>
                </a:r>
                <a:r>
                  <a:rPr lang="en-GB" altLang="en-US" sz="2800" dirty="0"/>
                  <a:t> e.g.</a:t>
                </a:r>
              </a:p>
              <a:p>
                <a:pPr marL="863600" lvl="1" indent="-323850">
                  <a:buSzPct val="75000"/>
                  <a:buFont typeface="Symbol" panose="05050102010706020507" pitchFamily="18" charset="2"/>
                  <a:buChar char="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400" b="1" dirty="0"/>
                  <a:t>Encryption </a:t>
                </a:r>
                <a14:m>
                  <m:oMath xmlns:m="http://schemas.openxmlformats.org/officeDocument/2006/math"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 ⊢ </m:t>
                    </m:r>
                    <m:sSub>
                      <m:sSubPr>
                        <m:ctrlPr>
                          <a:rPr lang="en-GB" alt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GB" altLang="en-US" sz="2400" i="1" dirty="0"/>
              </a:p>
              <a:p>
                <a:pPr marL="863600" lvl="1" indent="-323850">
                  <a:buSzPct val="75000"/>
                  <a:buFont typeface="Symbol" panose="05050102010706020507" pitchFamily="18" charset="2"/>
                  <a:buChar char="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400" b="1" dirty="0"/>
                  <a:t>Decryption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GB" altLang="en-US" sz="2400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r>
                      <a:rPr lang="en-GB" altLang="en-US" sz="2400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GB" altLang="en-US" sz="2400" i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Encryption is a black box: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altLang="en-US" sz="2800" dirty="0"/>
                  <a:t> reveals nothing about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altLang="en-US" sz="2800" dirty="0"/>
                  <a:t> unless you have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GB" altLang="en-US" sz="2800" i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Security is of the form “in any combination of the rules, the attacker never gets …”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Ideal for describing APIs!</a:t>
                </a: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338" r="-1466" b="-22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997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Symbolic Cryptography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00B050"/>
                </a:solidFill>
              </a:rPr>
              <a:t>PROS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00B050"/>
                </a:solidFill>
              </a:rPr>
              <a:t>Short(ish), simple(ish) proofs</a:t>
            </a:r>
          </a:p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00B050"/>
                </a:solidFill>
              </a:rPr>
              <a:t>Less error-prone</a:t>
            </a:r>
          </a:p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00B050"/>
                </a:solidFill>
              </a:rPr>
              <a:t>Proofs can be </a:t>
            </a:r>
            <a:r>
              <a:rPr lang="en-GB" altLang="en-US" sz="2400" dirty="0" smtClean="0">
                <a:solidFill>
                  <a:srgbClr val="00B050"/>
                </a:solidFill>
              </a:rPr>
              <a:t>automated</a:t>
            </a:r>
          </a:p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 smtClean="0">
                <a:solidFill>
                  <a:srgbClr val="00B050"/>
                </a:solidFill>
              </a:rPr>
              <a:t>Security </a:t>
            </a:r>
            <a:r>
              <a:rPr lang="en-GB" altLang="en-US" sz="2400" dirty="0">
                <a:solidFill>
                  <a:srgbClr val="00B050"/>
                </a:solidFill>
              </a:rPr>
              <a:t>statements are intuitive; we abstract away details e.g. of probabilities</a:t>
            </a:r>
            <a:endParaRPr lang="en-GB" sz="2400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CONS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60108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dirty="0" smtClean="0">
                <a:solidFill>
                  <a:srgbClr val="FF0000"/>
                </a:solidFill>
              </a:rPr>
              <a:t>Security </a:t>
            </a:r>
            <a:r>
              <a:rPr lang="en-GB" altLang="en-US" dirty="0">
                <a:solidFill>
                  <a:srgbClr val="FF0000"/>
                </a:solidFill>
              </a:rPr>
              <a:t>is usually a </a:t>
            </a:r>
            <a:r>
              <a:rPr lang="en-GB" altLang="en-US" b="1" dirty="0">
                <a:solidFill>
                  <a:srgbClr val="FF0000"/>
                </a:solidFill>
              </a:rPr>
              <a:t>reachability property</a:t>
            </a:r>
            <a:r>
              <a:rPr lang="en-GB" altLang="en-US" dirty="0">
                <a:solidFill>
                  <a:srgbClr val="FF0000"/>
                </a:solidFill>
              </a:rPr>
              <a:t>, not </a:t>
            </a:r>
            <a:r>
              <a:rPr lang="en-GB" altLang="en-US" b="1" dirty="0">
                <a:solidFill>
                  <a:srgbClr val="FF0000"/>
                </a:solidFill>
              </a:rPr>
              <a:t>indistinguishability </a:t>
            </a:r>
            <a:r>
              <a:rPr lang="en-GB" altLang="en-US" b="1" dirty="0" smtClean="0">
                <a:solidFill>
                  <a:srgbClr val="FF0000"/>
                </a:solidFill>
              </a:rPr>
              <a:t>property</a:t>
            </a:r>
          </a:p>
          <a:p>
            <a:pPr marL="560108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dirty="0" smtClean="0">
                <a:solidFill>
                  <a:srgbClr val="FF0000"/>
                </a:solidFill>
              </a:rPr>
              <a:t>List </a:t>
            </a:r>
            <a:r>
              <a:rPr lang="en-GB" altLang="en-US" dirty="0">
                <a:solidFill>
                  <a:srgbClr val="FF0000"/>
                </a:solidFill>
              </a:rPr>
              <a:t>of attacker rules might miss real attacks – how do you know you've thought of everything?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0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Computational Cryptography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Realistic adversary (arbitrary PPT)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Attacker against a protocol / API can do anything </a:t>
            </a:r>
            <a:r>
              <a:rPr lang="en-GB" altLang="en-US" sz="2800" b="1" dirty="0"/>
              <a:t>except </a:t>
            </a:r>
            <a:r>
              <a:rPr lang="en-GB" altLang="en-US" sz="2800" dirty="0"/>
              <a:t>break security of underlying primitives (e.g. encryption scheme)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Security is of the form “for any attacker, the probability of … is negligible”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5017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Computational Cryptography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00B050"/>
                </a:solidFill>
              </a:rPr>
              <a:t>PROS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 smtClean="0">
                <a:solidFill>
                  <a:srgbClr val="00B050"/>
                </a:solidFill>
              </a:rPr>
              <a:t>Concrete </a:t>
            </a:r>
            <a:r>
              <a:rPr lang="en-GB" altLang="en-US" sz="2400" dirty="0">
                <a:solidFill>
                  <a:srgbClr val="00B050"/>
                </a:solidFill>
              </a:rPr>
              <a:t>statements about realistic </a:t>
            </a:r>
            <a:r>
              <a:rPr lang="en-GB" altLang="en-US" sz="2400" dirty="0" smtClean="0">
                <a:solidFill>
                  <a:srgbClr val="00B050"/>
                </a:solidFill>
              </a:rPr>
              <a:t>attackers</a:t>
            </a:r>
          </a:p>
          <a:p>
            <a:pPr marL="560108" indent="-342900">
              <a:buClr>
                <a:srgbClr val="00B05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 smtClean="0">
                <a:solidFill>
                  <a:srgbClr val="00B050"/>
                </a:solidFill>
              </a:rPr>
              <a:t>Easy </a:t>
            </a:r>
            <a:r>
              <a:rPr lang="en-GB" altLang="en-US" sz="2400" dirty="0">
                <a:solidFill>
                  <a:srgbClr val="00B050"/>
                </a:solidFill>
              </a:rPr>
              <a:t>to </a:t>
            </a:r>
            <a:r>
              <a:rPr lang="en-GB" altLang="en-US" sz="2400" dirty="0" smtClean="0">
                <a:solidFill>
                  <a:srgbClr val="00B050"/>
                </a:solidFill>
              </a:rPr>
              <a:t>formulate </a:t>
            </a:r>
            <a:r>
              <a:rPr lang="en-GB" altLang="en-US" sz="2400" dirty="0">
                <a:solidFill>
                  <a:srgbClr val="00B050"/>
                </a:solidFill>
              </a:rPr>
              <a:t>indistinguishability </a:t>
            </a:r>
            <a:r>
              <a:rPr lang="en-GB" altLang="en-US" sz="2400" dirty="0" smtClean="0">
                <a:solidFill>
                  <a:srgbClr val="00B050"/>
                </a:solidFill>
              </a:rPr>
              <a:t>properties</a:t>
            </a:r>
            <a:endParaRPr lang="en-GB" altLang="en-US" sz="2400" dirty="0">
              <a:solidFill>
                <a:srgbClr val="00B05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CONS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882650" lvl="1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 smtClean="0">
                <a:solidFill>
                  <a:srgbClr val="FF0000"/>
                </a:solidFill>
              </a:rPr>
              <a:t>Complicated </a:t>
            </a:r>
            <a:r>
              <a:rPr lang="en-GB" altLang="en-US" sz="2400" dirty="0">
                <a:solidFill>
                  <a:srgbClr val="FF0000"/>
                </a:solidFill>
              </a:rPr>
              <a:t>security statements </a:t>
            </a:r>
            <a:r>
              <a:rPr lang="en-GB" altLang="en-US" sz="2400" dirty="0" smtClean="0">
                <a:solidFill>
                  <a:srgbClr val="FF0000"/>
                </a:solidFill>
              </a:rPr>
              <a:t>(games, reductions)</a:t>
            </a:r>
            <a:endParaRPr lang="en-GB" altLang="en-US" sz="2400" dirty="0">
              <a:solidFill>
                <a:srgbClr val="FF0000"/>
              </a:solidFill>
            </a:endParaRPr>
          </a:p>
          <a:p>
            <a:pPr marL="882650" lvl="1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FF0000"/>
                </a:solidFill>
              </a:rPr>
              <a:t>Proofs are usually long and hard to read</a:t>
            </a:r>
          </a:p>
          <a:p>
            <a:pPr marL="882650" lvl="1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FF0000"/>
                </a:solidFill>
              </a:rPr>
              <a:t>Proofs are error-prone</a:t>
            </a:r>
          </a:p>
          <a:p>
            <a:pPr marL="882650" lvl="1" indent="-342900">
              <a:buClr>
                <a:srgbClr val="FF0000"/>
              </a:buClr>
              <a:buSzPct val="75000"/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</a:tabLst>
            </a:pPr>
            <a:r>
              <a:rPr lang="en-GB" altLang="en-US" sz="2400" dirty="0">
                <a:solidFill>
                  <a:srgbClr val="FF0000"/>
                </a:solidFill>
              </a:rPr>
              <a:t>Very hard to automate proofs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0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BC14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err="1" smtClean="0"/>
              <a:t>Bana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Comon-Lundh</a:t>
            </a:r>
            <a:r>
              <a:rPr lang="en-GB" altLang="en-US" sz="2800" dirty="0" smtClean="0"/>
              <a:t> (2014): </a:t>
            </a:r>
            <a:r>
              <a:rPr lang="en-GB" altLang="en-US" sz="2800" i="1" dirty="0" smtClean="0"/>
              <a:t>A Computationally </a:t>
            </a:r>
            <a:r>
              <a:rPr lang="en-GB" altLang="en-US" sz="2800" i="1" dirty="0"/>
              <a:t>Complete Symbolic Attacker for Equivalence </a:t>
            </a:r>
            <a:r>
              <a:rPr lang="en-GB" altLang="en-US" sz="2800" i="1" dirty="0" smtClean="0"/>
              <a:t>Properties (CCS 2014)</a:t>
            </a:r>
            <a:endParaRPr lang="en-GB" altLang="en-US" sz="2800" i="1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Symbolic model with </a:t>
            </a:r>
            <a:r>
              <a:rPr lang="en-GB" altLang="en-US" sz="2800" b="1" dirty="0"/>
              <a:t>computational guarantees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Used to express </a:t>
            </a:r>
            <a:r>
              <a:rPr lang="en-GB" altLang="en-US" sz="2800" b="1" dirty="0"/>
              <a:t>indistinguishability </a:t>
            </a:r>
            <a:r>
              <a:rPr lang="en-GB" altLang="en-US" sz="2800" b="1" dirty="0" smtClean="0"/>
              <a:t>properties of protocols</a:t>
            </a:r>
            <a:endParaRPr lang="en-GB" altLang="en-US" sz="2800" b="1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918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BC14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Like computational model, attacker is </a:t>
            </a:r>
            <a:r>
              <a:rPr lang="en-GB" altLang="en-US" sz="2800" b="1" dirty="0"/>
              <a:t>any polynomial-time Turing machine </a:t>
            </a:r>
            <a:r>
              <a:rPr lang="en-GB" altLang="en-US" sz="2800" dirty="0"/>
              <a:t>with finitely many </a:t>
            </a:r>
            <a:r>
              <a:rPr lang="en-GB" altLang="en-US" sz="2800" b="1" dirty="0"/>
              <a:t>restrictions </a:t>
            </a:r>
            <a:r>
              <a:rPr lang="en-GB" altLang="en-US" sz="2800" dirty="0"/>
              <a:t>(not finitely many </a:t>
            </a:r>
            <a:r>
              <a:rPr lang="en-GB" altLang="en-US" sz="2800" b="1" dirty="0"/>
              <a:t>abilities</a:t>
            </a:r>
            <a:r>
              <a:rPr lang="en-GB" altLang="en-US" sz="2800" dirty="0"/>
              <a:t>).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Restrictions are </a:t>
            </a:r>
            <a:r>
              <a:rPr lang="en-GB" altLang="en-US" sz="2800" b="1" dirty="0"/>
              <a:t>axioms</a:t>
            </a:r>
            <a:r>
              <a:rPr lang="en-GB" altLang="en-US" sz="2800" dirty="0"/>
              <a:t>: formulae expressing what is not possible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Axioms come with </a:t>
            </a:r>
            <a:r>
              <a:rPr lang="en-GB" altLang="en-US" sz="2800" b="1" dirty="0"/>
              <a:t>computational soundness </a:t>
            </a:r>
            <a:r>
              <a:rPr lang="en-GB" altLang="en-US" sz="2800" b="1" dirty="0" smtClean="0"/>
              <a:t>proofs </a:t>
            </a:r>
            <a:r>
              <a:rPr lang="en-GB" altLang="en-US" sz="2800" dirty="0" smtClean="0"/>
              <a:t>(computational security property implies axiom)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160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BC14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 smtClean="0"/>
                  <a:t>Main Theorem:</a:t>
                </a:r>
                <a:r>
                  <a:rPr lang="en-GB" altLang="en-US" sz="2800" dirty="0"/>
                  <a:t> if </a:t>
                </a:r>
                <a:r>
                  <a:rPr lang="en-GB" altLang="en-US" sz="2800" dirty="0" smtClean="0"/>
                  <a:t>the axioms imply that the </a:t>
                </a:r>
                <a:r>
                  <a:rPr lang="en-GB" altLang="en-US" sz="2800" b="1" dirty="0"/>
                  <a:t>outputs</a:t>
                </a:r>
                <a:r>
                  <a:rPr lang="en-GB" altLang="en-US" sz="2800" dirty="0"/>
                  <a:t> </a:t>
                </a:r>
                <a:r>
                  <a:rPr lang="en-GB" altLang="en-US" sz="2800" b="1" dirty="0"/>
                  <a:t>of two </a:t>
                </a:r>
                <a:r>
                  <a:rPr lang="en-GB" altLang="en-US" sz="2800" b="1" dirty="0" smtClean="0"/>
                  <a:t>protocols</a:t>
                </a:r>
                <a:r>
                  <a:rPr lang="en-GB" altLang="en-US" sz="2800" dirty="0" smtClean="0"/>
                  <a:t>, given an arbitrary symbolic adversary, are </a:t>
                </a:r>
                <a:r>
                  <a:rPr lang="en-GB" altLang="en-US" sz="2800" b="1" dirty="0"/>
                  <a:t>symbolically</a:t>
                </a:r>
                <a:r>
                  <a:rPr lang="en-GB" altLang="en-US" sz="2800" dirty="0"/>
                  <a:t> </a:t>
                </a:r>
                <a:r>
                  <a:rPr lang="en-GB" altLang="en-US" sz="2800" dirty="0" smtClean="0"/>
                  <a:t>indistinguishable</a:t>
                </a:r>
              </a:p>
              <a:p>
                <a:pPr marL="754342" lvl="1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579" dirty="0" smtClean="0"/>
                  <a:t>i.e. the axioms </a:t>
                </a:r>
                <a:r>
                  <a:rPr lang="en-GB" altLang="en-US" sz="2579" dirty="0" smtClean="0"/>
                  <a:t>logically imply </a:t>
                </a:r>
                <a:r>
                  <a:rPr lang="en-GB" altLang="en-US" sz="2579" dirty="0" smtClean="0"/>
                  <a:t>the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579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579" b="0" i="1" smtClean="0">
                            <a:latin typeface="Cambria Math" panose="02040503050406030204" pitchFamily="18" charset="0"/>
                          </a:rPr>
                          <m:t>𝑜𝑢𝑡𝑝𝑢𝑡</m:t>
                        </m:r>
                      </m:e>
                      <m:sub>
                        <m:r>
                          <a:rPr lang="en-GB" altLang="en-US" sz="2579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altLang="en-US" sz="2579" dirty="0" smtClean="0"/>
                  <a:t> ~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579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579" b="0" i="1" smtClean="0">
                            <a:latin typeface="Cambria Math" panose="02040503050406030204" pitchFamily="18" charset="0"/>
                          </a:rPr>
                          <m:t>𝑜𝑢𝑡𝑝𝑢𝑡</m:t>
                        </m:r>
                      </m:e>
                      <m:sub>
                        <m:r>
                          <a:rPr lang="en-GB" altLang="en-US" sz="2579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altLang="en-US" sz="2179" i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then the </a:t>
                </a:r>
                <a:r>
                  <a:rPr lang="en-GB" altLang="en-US" sz="2800" b="1" dirty="0"/>
                  <a:t>protocols themselves</a:t>
                </a:r>
                <a:r>
                  <a:rPr lang="en-GB" altLang="en-US" sz="2800" dirty="0"/>
                  <a:t> are </a:t>
                </a:r>
                <a:r>
                  <a:rPr lang="en-GB" altLang="en-US" sz="2800" b="1" dirty="0"/>
                  <a:t>computationally</a:t>
                </a:r>
                <a:r>
                  <a:rPr lang="en-GB" altLang="en-US" sz="2800" dirty="0"/>
                  <a:t> </a:t>
                </a:r>
                <a:r>
                  <a:rPr lang="en-GB" altLang="en-US" sz="2800" dirty="0" smtClean="0"/>
                  <a:t>indistinguishable in </a:t>
                </a:r>
                <a:r>
                  <a:rPr lang="en-GB" altLang="en-US" sz="2800" b="1" dirty="0" smtClean="0"/>
                  <a:t>any</a:t>
                </a:r>
                <a:r>
                  <a:rPr lang="en-GB" altLang="en-US" sz="2800" dirty="0" smtClean="0"/>
                  <a:t> </a:t>
                </a:r>
                <a:r>
                  <a:rPr lang="en-GB" altLang="en-US" sz="2800" b="1" dirty="0" smtClean="0"/>
                  <a:t>model for the axioms</a:t>
                </a:r>
                <a:endParaRPr lang="en-GB" altLang="en-US" b="1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171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ircular Arrow 5"/>
          <p:cNvSpPr/>
          <p:nvPr/>
        </p:nvSpPr>
        <p:spPr>
          <a:xfrm rot="670807">
            <a:off x="1351884" y="1981809"/>
            <a:ext cx="3110192" cy="3110192"/>
          </a:xfrm>
          <a:prstGeom prst="circularArrow">
            <a:avLst>
              <a:gd name="adj1" fmla="val 2429"/>
              <a:gd name="adj2" fmla="val 293945"/>
              <a:gd name="adj3" fmla="val 17894165"/>
              <a:gd name="adj4" fmla="val 10772859"/>
              <a:gd name="adj5" fmla="val 2834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an API Works</a:t>
            </a:r>
            <a:endParaRPr lang="en-GB" dirty="0"/>
          </a:p>
        </p:txBody>
      </p:sp>
      <p:sp>
        <p:nvSpPr>
          <p:cNvPr id="5" name="Circular Arrow 4"/>
          <p:cNvSpPr/>
          <p:nvPr/>
        </p:nvSpPr>
        <p:spPr>
          <a:xfrm rot="10408134">
            <a:off x="5378770" y="3253709"/>
            <a:ext cx="3110192" cy="3110192"/>
          </a:xfrm>
          <a:prstGeom prst="circularArrow">
            <a:avLst>
              <a:gd name="adj1" fmla="val 2429"/>
              <a:gd name="adj2" fmla="val 293945"/>
              <a:gd name="adj3" fmla="val 17894165"/>
              <a:gd name="adj4" fmla="val 10685861"/>
              <a:gd name="adj5" fmla="val 2834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Circular Arrow 15"/>
          <p:cNvSpPr/>
          <p:nvPr/>
        </p:nvSpPr>
        <p:spPr>
          <a:xfrm rot="14388145">
            <a:off x="1711591" y="3493894"/>
            <a:ext cx="3110192" cy="3191337"/>
          </a:xfrm>
          <a:prstGeom prst="circularArrow">
            <a:avLst>
              <a:gd name="adj1" fmla="val 2429"/>
              <a:gd name="adj2" fmla="val 293945"/>
              <a:gd name="adj3" fmla="val 17894165"/>
              <a:gd name="adj4" fmla="val 12664631"/>
              <a:gd name="adj5" fmla="val 2834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Freeform 7"/>
              <p:cNvSpPr/>
              <p:nvPr/>
            </p:nvSpPr>
            <p:spPr>
              <a:xfrm>
                <a:off x="575816" y="3115854"/>
                <a:ext cx="2378810" cy="1415720"/>
              </a:xfrm>
              <a:custGeom>
                <a:avLst/>
                <a:gdLst>
                  <a:gd name="connsiteX0" fmla="*/ 0 w 2378810"/>
                  <a:gd name="connsiteY0" fmla="*/ 229151 h 2291509"/>
                  <a:gd name="connsiteX1" fmla="*/ 229151 w 2378810"/>
                  <a:gd name="connsiteY1" fmla="*/ 0 h 2291509"/>
                  <a:gd name="connsiteX2" fmla="*/ 2149659 w 2378810"/>
                  <a:gd name="connsiteY2" fmla="*/ 0 h 2291509"/>
                  <a:gd name="connsiteX3" fmla="*/ 2378810 w 2378810"/>
                  <a:gd name="connsiteY3" fmla="*/ 229151 h 2291509"/>
                  <a:gd name="connsiteX4" fmla="*/ 2378810 w 2378810"/>
                  <a:gd name="connsiteY4" fmla="*/ 2062358 h 2291509"/>
                  <a:gd name="connsiteX5" fmla="*/ 2149659 w 2378810"/>
                  <a:gd name="connsiteY5" fmla="*/ 2291509 h 2291509"/>
                  <a:gd name="connsiteX6" fmla="*/ 229151 w 2378810"/>
                  <a:gd name="connsiteY6" fmla="*/ 2291509 h 2291509"/>
                  <a:gd name="connsiteX7" fmla="*/ 0 w 2378810"/>
                  <a:gd name="connsiteY7" fmla="*/ 2062358 h 2291509"/>
                  <a:gd name="connsiteX8" fmla="*/ 0 w 2378810"/>
                  <a:gd name="connsiteY8" fmla="*/ 229151 h 2291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78810" h="2291509">
                    <a:moveTo>
                      <a:pt x="0" y="229151"/>
                    </a:moveTo>
                    <a:cubicBezTo>
                      <a:pt x="0" y="102594"/>
                      <a:pt x="102594" y="0"/>
                      <a:pt x="229151" y="0"/>
                    </a:cubicBezTo>
                    <a:lnTo>
                      <a:pt x="2149659" y="0"/>
                    </a:lnTo>
                    <a:cubicBezTo>
                      <a:pt x="2276216" y="0"/>
                      <a:pt x="2378810" y="102594"/>
                      <a:pt x="2378810" y="229151"/>
                    </a:cubicBezTo>
                    <a:lnTo>
                      <a:pt x="2378810" y="2062358"/>
                    </a:lnTo>
                    <a:cubicBezTo>
                      <a:pt x="2378810" y="2188915"/>
                      <a:pt x="2276216" y="2291509"/>
                      <a:pt x="2149659" y="2291509"/>
                    </a:cubicBezTo>
                    <a:lnTo>
                      <a:pt x="229151" y="2291509"/>
                    </a:lnTo>
                    <a:cubicBezTo>
                      <a:pt x="102594" y="2291509"/>
                      <a:pt x="0" y="2188915"/>
                      <a:pt x="0" y="2062358"/>
                    </a:cubicBezTo>
                    <a:lnTo>
                      <a:pt x="0" y="229151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76559" tIns="176559" rIns="176559" bIns="667597" numCol="1" spcCol="1270" anchor="t" anchorCtr="0">
                <a:noAutofit/>
              </a:bodyPr>
              <a:lstStyle/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Sends</a:t>
                </a:r>
                <a:r>
                  <a:rPr lang="en-GB" sz="2400" kern="12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kern="1200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GB" sz="2400" i="1" kern="120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GB" sz="2400" i="1" kern="120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2400" i="1" kern="1200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kern="1200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2400" i="1" kern="120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kern="1200" dirty="0" smtClean="0"/>
              </a:p>
              <a:p>
                <a:pPr marL="228600" lvl="1" indent="-228600" defTabSz="1066800">
                  <a:lnSpc>
                    <a:spcPct val="90000"/>
                  </a:lnSpc>
                  <a:spcAft>
                    <a:spcPct val="15000"/>
                  </a:spcAft>
                  <a:buChar char="••"/>
                </a:pPr>
                <a:r>
                  <a:rPr lang="en-GB" sz="2400" b="1" dirty="0" smtClean="0"/>
                  <a:t>Receives</a:t>
                </a:r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sz="2400" dirty="0" smtClean="0"/>
                  <a:t> </a:t>
                </a:r>
                <a:endParaRPr lang="en-GB" sz="2400" kern="1200" dirty="0"/>
              </a:p>
            </p:txBody>
          </p:sp>
        </mc:Choice>
        <mc:Fallback xmlns="">
          <p:sp>
            <p:nvSpPr>
              <p:cNvPr id="8" name="Freeform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16" y="3115854"/>
                <a:ext cx="2378810" cy="1415720"/>
              </a:xfrm>
              <a:custGeom>
                <a:avLst/>
                <a:gdLst>
                  <a:gd name="connsiteX0" fmla="*/ 0 w 2378810"/>
                  <a:gd name="connsiteY0" fmla="*/ 229151 h 2291509"/>
                  <a:gd name="connsiteX1" fmla="*/ 229151 w 2378810"/>
                  <a:gd name="connsiteY1" fmla="*/ 0 h 2291509"/>
                  <a:gd name="connsiteX2" fmla="*/ 2149659 w 2378810"/>
                  <a:gd name="connsiteY2" fmla="*/ 0 h 2291509"/>
                  <a:gd name="connsiteX3" fmla="*/ 2378810 w 2378810"/>
                  <a:gd name="connsiteY3" fmla="*/ 229151 h 2291509"/>
                  <a:gd name="connsiteX4" fmla="*/ 2378810 w 2378810"/>
                  <a:gd name="connsiteY4" fmla="*/ 2062358 h 2291509"/>
                  <a:gd name="connsiteX5" fmla="*/ 2149659 w 2378810"/>
                  <a:gd name="connsiteY5" fmla="*/ 2291509 h 2291509"/>
                  <a:gd name="connsiteX6" fmla="*/ 229151 w 2378810"/>
                  <a:gd name="connsiteY6" fmla="*/ 2291509 h 2291509"/>
                  <a:gd name="connsiteX7" fmla="*/ 0 w 2378810"/>
                  <a:gd name="connsiteY7" fmla="*/ 2062358 h 2291509"/>
                  <a:gd name="connsiteX8" fmla="*/ 0 w 2378810"/>
                  <a:gd name="connsiteY8" fmla="*/ 229151 h 2291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78810" h="2291509">
                    <a:moveTo>
                      <a:pt x="0" y="229151"/>
                    </a:moveTo>
                    <a:cubicBezTo>
                      <a:pt x="0" y="102594"/>
                      <a:pt x="102594" y="0"/>
                      <a:pt x="229151" y="0"/>
                    </a:cubicBezTo>
                    <a:lnTo>
                      <a:pt x="2149659" y="0"/>
                    </a:lnTo>
                    <a:cubicBezTo>
                      <a:pt x="2276216" y="0"/>
                      <a:pt x="2378810" y="102594"/>
                      <a:pt x="2378810" y="229151"/>
                    </a:cubicBezTo>
                    <a:lnTo>
                      <a:pt x="2378810" y="2062358"/>
                    </a:lnTo>
                    <a:cubicBezTo>
                      <a:pt x="2378810" y="2188915"/>
                      <a:pt x="2276216" y="2291509"/>
                      <a:pt x="2149659" y="2291509"/>
                    </a:cubicBezTo>
                    <a:lnTo>
                      <a:pt x="229151" y="2291509"/>
                    </a:lnTo>
                    <a:cubicBezTo>
                      <a:pt x="102594" y="2291509"/>
                      <a:pt x="0" y="2188915"/>
                      <a:pt x="0" y="2062358"/>
                    </a:cubicBezTo>
                    <a:lnTo>
                      <a:pt x="0" y="229151"/>
                    </a:lnTo>
                    <a:close/>
                  </a:path>
                </a:pathLst>
              </a:cu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reeform 9"/>
          <p:cNvSpPr/>
          <p:nvPr/>
        </p:nvSpPr>
        <p:spPr>
          <a:xfrm>
            <a:off x="1176930" y="4339989"/>
            <a:ext cx="1721581" cy="684616"/>
          </a:xfrm>
          <a:custGeom>
            <a:avLst/>
            <a:gdLst>
              <a:gd name="connsiteX0" fmla="*/ 0 w 1721581"/>
              <a:gd name="connsiteY0" fmla="*/ 68462 h 684616"/>
              <a:gd name="connsiteX1" fmla="*/ 68462 w 1721581"/>
              <a:gd name="connsiteY1" fmla="*/ 0 h 684616"/>
              <a:gd name="connsiteX2" fmla="*/ 1653119 w 1721581"/>
              <a:gd name="connsiteY2" fmla="*/ 0 h 684616"/>
              <a:gd name="connsiteX3" fmla="*/ 1721581 w 1721581"/>
              <a:gd name="connsiteY3" fmla="*/ 68462 h 684616"/>
              <a:gd name="connsiteX4" fmla="*/ 1721581 w 1721581"/>
              <a:gd name="connsiteY4" fmla="*/ 616154 h 684616"/>
              <a:gd name="connsiteX5" fmla="*/ 1653119 w 1721581"/>
              <a:gd name="connsiteY5" fmla="*/ 684616 h 684616"/>
              <a:gd name="connsiteX6" fmla="*/ 68462 w 1721581"/>
              <a:gd name="connsiteY6" fmla="*/ 684616 h 684616"/>
              <a:gd name="connsiteX7" fmla="*/ 0 w 1721581"/>
              <a:gd name="connsiteY7" fmla="*/ 616154 h 684616"/>
              <a:gd name="connsiteX8" fmla="*/ 0 w 1721581"/>
              <a:gd name="connsiteY8" fmla="*/ 68462 h 68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1581" h="684616">
                <a:moveTo>
                  <a:pt x="0" y="68462"/>
                </a:moveTo>
                <a:cubicBezTo>
                  <a:pt x="0" y="30651"/>
                  <a:pt x="30651" y="0"/>
                  <a:pt x="68462" y="0"/>
                </a:cubicBezTo>
                <a:lnTo>
                  <a:pt x="1653119" y="0"/>
                </a:lnTo>
                <a:cubicBezTo>
                  <a:pt x="1690930" y="0"/>
                  <a:pt x="1721581" y="30651"/>
                  <a:pt x="1721581" y="68462"/>
                </a:cubicBezTo>
                <a:lnTo>
                  <a:pt x="1721581" y="616154"/>
                </a:lnTo>
                <a:cubicBezTo>
                  <a:pt x="1721581" y="653965"/>
                  <a:pt x="1690930" y="684616"/>
                  <a:pt x="1653119" y="684616"/>
                </a:cubicBezTo>
                <a:lnTo>
                  <a:pt x="68462" y="684616"/>
                </a:lnTo>
                <a:cubicBezTo>
                  <a:pt x="30651" y="684616"/>
                  <a:pt x="0" y="653965"/>
                  <a:pt x="0" y="616154"/>
                </a:cubicBezTo>
                <a:lnTo>
                  <a:pt x="0" y="6846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347" tIns="69582" rIns="94347" bIns="69582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900" kern="1200" dirty="0" smtClean="0"/>
              <a:t>User</a:t>
            </a:r>
            <a:endParaRPr lang="en-GB" sz="3900" kern="1200" dirty="0"/>
          </a:p>
        </p:txBody>
      </p:sp>
      <p:sp>
        <p:nvSpPr>
          <p:cNvPr id="12" name="Circular Arrow 11"/>
          <p:cNvSpPr/>
          <p:nvPr/>
        </p:nvSpPr>
        <p:spPr>
          <a:xfrm rot="995456">
            <a:off x="5167178" y="2078808"/>
            <a:ext cx="2771055" cy="2771055"/>
          </a:xfrm>
          <a:prstGeom prst="circularArrow">
            <a:avLst>
              <a:gd name="adj1" fmla="val 2293"/>
              <a:gd name="adj2" fmla="val 276542"/>
              <a:gd name="adj3" fmla="val 19127743"/>
              <a:gd name="adj4" fmla="val 12737854"/>
              <a:gd name="adj5" fmla="val 2675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Freeform 10"/>
              <p:cNvSpPr/>
              <p:nvPr/>
            </p:nvSpPr>
            <p:spPr>
              <a:xfrm>
                <a:off x="3209731" y="2475657"/>
                <a:ext cx="2997754" cy="4400524"/>
              </a:xfrm>
              <a:custGeom>
                <a:avLst/>
                <a:gdLst>
                  <a:gd name="connsiteX0" fmla="*/ 0 w 2791712"/>
                  <a:gd name="connsiteY0" fmla="*/ 279171 h 4055016"/>
                  <a:gd name="connsiteX1" fmla="*/ 279171 w 2791712"/>
                  <a:gd name="connsiteY1" fmla="*/ 0 h 4055016"/>
                  <a:gd name="connsiteX2" fmla="*/ 2512541 w 2791712"/>
                  <a:gd name="connsiteY2" fmla="*/ 0 h 4055016"/>
                  <a:gd name="connsiteX3" fmla="*/ 2791712 w 2791712"/>
                  <a:gd name="connsiteY3" fmla="*/ 279171 h 4055016"/>
                  <a:gd name="connsiteX4" fmla="*/ 2791712 w 2791712"/>
                  <a:gd name="connsiteY4" fmla="*/ 3775845 h 4055016"/>
                  <a:gd name="connsiteX5" fmla="*/ 2512541 w 2791712"/>
                  <a:gd name="connsiteY5" fmla="*/ 4055016 h 4055016"/>
                  <a:gd name="connsiteX6" fmla="*/ 279171 w 2791712"/>
                  <a:gd name="connsiteY6" fmla="*/ 4055016 h 4055016"/>
                  <a:gd name="connsiteX7" fmla="*/ 0 w 2791712"/>
                  <a:gd name="connsiteY7" fmla="*/ 3775845 h 4055016"/>
                  <a:gd name="connsiteX8" fmla="*/ 0 w 2791712"/>
                  <a:gd name="connsiteY8" fmla="*/ 279171 h 4055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91712" h="4055016">
                    <a:moveTo>
                      <a:pt x="0" y="279171"/>
                    </a:moveTo>
                    <a:cubicBezTo>
                      <a:pt x="0" y="124989"/>
                      <a:pt x="124989" y="0"/>
                      <a:pt x="279171" y="0"/>
                    </a:cubicBezTo>
                    <a:lnTo>
                      <a:pt x="2512541" y="0"/>
                    </a:lnTo>
                    <a:cubicBezTo>
                      <a:pt x="2666723" y="0"/>
                      <a:pt x="2791712" y="124989"/>
                      <a:pt x="2791712" y="279171"/>
                    </a:cubicBezTo>
                    <a:lnTo>
                      <a:pt x="2791712" y="3775845"/>
                    </a:lnTo>
                    <a:cubicBezTo>
                      <a:pt x="2791712" y="3930027"/>
                      <a:pt x="2666723" y="4055016"/>
                      <a:pt x="2512541" y="4055016"/>
                    </a:cubicBezTo>
                    <a:lnTo>
                      <a:pt x="279171" y="4055016"/>
                    </a:lnTo>
                    <a:cubicBezTo>
                      <a:pt x="124989" y="4055016"/>
                      <a:pt x="0" y="3930027"/>
                      <a:pt x="0" y="3775845"/>
                    </a:cubicBezTo>
                    <a:lnTo>
                      <a:pt x="0" y="279171"/>
                    </a:lnTo>
                    <a:close/>
                  </a:path>
                </a:pathLst>
              </a:custGeom>
              <a:solidFill>
                <a:schemeClr val="bg1">
                  <a:alpha val="90000"/>
                </a:schemeClr>
              </a:solidFill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05591" tIns="1074523" rIns="205591" bIns="205591" numCol="1" spcCol="1270" anchor="t" anchorCtr="0">
                <a:noAutofit/>
              </a:bodyPr>
              <a:lstStyle/>
              <a:p>
                <a:pPr marL="228600" lvl="1" indent="-228600" defTabSz="1066800">
                  <a:lnSpc>
                    <a:spcPct val="90000"/>
                  </a:lnSpc>
                  <a:spcAft>
                    <a:spcPct val="15000"/>
                  </a:spcAft>
                  <a:buFont typeface="Times New Roman" panose="02020603050405020304" pitchFamily="18" charset="0"/>
                  <a:buChar char="••"/>
                </a:pPr>
                <a:r>
                  <a:rPr lang="en-GB" sz="2400" b="1" kern="1200" dirty="0" smtClean="0"/>
                  <a:t>Receives</a:t>
                </a:r>
                <a:r>
                  <a:rPr lang="en-GB" sz="2400" kern="12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kern="1200" dirty="0" smtClean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kern="1200" dirty="0" smtClean="0"/>
                  <a:t>Checks properties of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kern="120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2400" i="1" kern="1200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kern="1200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GB" sz="2400" kern="1200" dirty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Sends</a:t>
                </a:r>
                <a:r>
                  <a:rPr lang="en-GB" sz="2400" kern="12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kern="1200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GB" sz="2400" i="1" kern="120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GB" sz="2400" i="1" kern="1200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2400" i="1" kern="1200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2400" b="0" i="1" kern="12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endParaRPr lang="en-GB" sz="2400" kern="1200" dirty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Receives</a:t>
                </a:r>
                <a:r>
                  <a:rPr lang="en-GB" sz="2400" kern="12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kern="1200" dirty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kern="1200" dirty="0" smtClean="0"/>
                  <a:t>Updates state</a:t>
                </a:r>
                <a:endParaRPr lang="en-GB" sz="2400" kern="1200" dirty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Sends</a:t>
                </a:r>
                <a14:m>
                  <m:oMath xmlns:m="http://schemas.openxmlformats.org/officeDocument/2006/math">
                    <m:r>
                      <a:rPr lang="en-GB" sz="2400" b="0" i="0" kern="12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GB" sz="2400" kern="1200" dirty="0"/>
              </a:p>
            </p:txBody>
          </p:sp>
        </mc:Choice>
        <mc:Fallback xmlns="">
          <p:sp>
            <p:nvSpPr>
              <p:cNvPr id="11" name="Freeform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731" y="2475657"/>
                <a:ext cx="2997754" cy="4400524"/>
              </a:xfrm>
              <a:custGeom>
                <a:avLst/>
                <a:gdLst>
                  <a:gd name="connsiteX0" fmla="*/ 0 w 2791712"/>
                  <a:gd name="connsiteY0" fmla="*/ 279171 h 4055016"/>
                  <a:gd name="connsiteX1" fmla="*/ 279171 w 2791712"/>
                  <a:gd name="connsiteY1" fmla="*/ 0 h 4055016"/>
                  <a:gd name="connsiteX2" fmla="*/ 2512541 w 2791712"/>
                  <a:gd name="connsiteY2" fmla="*/ 0 h 4055016"/>
                  <a:gd name="connsiteX3" fmla="*/ 2791712 w 2791712"/>
                  <a:gd name="connsiteY3" fmla="*/ 279171 h 4055016"/>
                  <a:gd name="connsiteX4" fmla="*/ 2791712 w 2791712"/>
                  <a:gd name="connsiteY4" fmla="*/ 3775845 h 4055016"/>
                  <a:gd name="connsiteX5" fmla="*/ 2512541 w 2791712"/>
                  <a:gd name="connsiteY5" fmla="*/ 4055016 h 4055016"/>
                  <a:gd name="connsiteX6" fmla="*/ 279171 w 2791712"/>
                  <a:gd name="connsiteY6" fmla="*/ 4055016 h 4055016"/>
                  <a:gd name="connsiteX7" fmla="*/ 0 w 2791712"/>
                  <a:gd name="connsiteY7" fmla="*/ 3775845 h 4055016"/>
                  <a:gd name="connsiteX8" fmla="*/ 0 w 2791712"/>
                  <a:gd name="connsiteY8" fmla="*/ 279171 h 4055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91712" h="4055016">
                    <a:moveTo>
                      <a:pt x="0" y="279171"/>
                    </a:moveTo>
                    <a:cubicBezTo>
                      <a:pt x="0" y="124989"/>
                      <a:pt x="124989" y="0"/>
                      <a:pt x="279171" y="0"/>
                    </a:cubicBezTo>
                    <a:lnTo>
                      <a:pt x="2512541" y="0"/>
                    </a:lnTo>
                    <a:cubicBezTo>
                      <a:pt x="2666723" y="0"/>
                      <a:pt x="2791712" y="124989"/>
                      <a:pt x="2791712" y="279171"/>
                    </a:cubicBezTo>
                    <a:lnTo>
                      <a:pt x="2791712" y="3775845"/>
                    </a:lnTo>
                    <a:cubicBezTo>
                      <a:pt x="2791712" y="3930027"/>
                      <a:pt x="2666723" y="4055016"/>
                      <a:pt x="2512541" y="4055016"/>
                    </a:cubicBezTo>
                    <a:lnTo>
                      <a:pt x="279171" y="4055016"/>
                    </a:lnTo>
                    <a:cubicBezTo>
                      <a:pt x="124989" y="4055016"/>
                      <a:pt x="0" y="3930027"/>
                      <a:pt x="0" y="3775845"/>
                    </a:cubicBezTo>
                    <a:lnTo>
                      <a:pt x="0" y="279171"/>
                    </a:lnTo>
                    <a:close/>
                  </a:path>
                </a:pathLst>
              </a:custGeom>
              <a:blipFill rotWithShape="0">
                <a:blip r:embed="rId4"/>
                <a:stretch>
                  <a:fillRect b="-19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reeform 12"/>
          <p:cNvSpPr/>
          <p:nvPr/>
        </p:nvSpPr>
        <p:spPr>
          <a:xfrm>
            <a:off x="4284023" y="2784833"/>
            <a:ext cx="1721581" cy="684616"/>
          </a:xfrm>
          <a:custGeom>
            <a:avLst/>
            <a:gdLst>
              <a:gd name="connsiteX0" fmla="*/ 0 w 1721581"/>
              <a:gd name="connsiteY0" fmla="*/ 68462 h 684616"/>
              <a:gd name="connsiteX1" fmla="*/ 68462 w 1721581"/>
              <a:gd name="connsiteY1" fmla="*/ 0 h 684616"/>
              <a:gd name="connsiteX2" fmla="*/ 1653119 w 1721581"/>
              <a:gd name="connsiteY2" fmla="*/ 0 h 684616"/>
              <a:gd name="connsiteX3" fmla="*/ 1721581 w 1721581"/>
              <a:gd name="connsiteY3" fmla="*/ 68462 h 684616"/>
              <a:gd name="connsiteX4" fmla="*/ 1721581 w 1721581"/>
              <a:gd name="connsiteY4" fmla="*/ 616154 h 684616"/>
              <a:gd name="connsiteX5" fmla="*/ 1653119 w 1721581"/>
              <a:gd name="connsiteY5" fmla="*/ 684616 h 684616"/>
              <a:gd name="connsiteX6" fmla="*/ 68462 w 1721581"/>
              <a:gd name="connsiteY6" fmla="*/ 684616 h 684616"/>
              <a:gd name="connsiteX7" fmla="*/ 0 w 1721581"/>
              <a:gd name="connsiteY7" fmla="*/ 616154 h 684616"/>
              <a:gd name="connsiteX8" fmla="*/ 0 w 1721581"/>
              <a:gd name="connsiteY8" fmla="*/ 68462 h 68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1581" h="684616">
                <a:moveTo>
                  <a:pt x="0" y="68462"/>
                </a:moveTo>
                <a:cubicBezTo>
                  <a:pt x="0" y="30651"/>
                  <a:pt x="30651" y="0"/>
                  <a:pt x="68462" y="0"/>
                </a:cubicBezTo>
                <a:lnTo>
                  <a:pt x="1653119" y="0"/>
                </a:lnTo>
                <a:cubicBezTo>
                  <a:pt x="1690930" y="0"/>
                  <a:pt x="1721581" y="30651"/>
                  <a:pt x="1721581" y="68462"/>
                </a:cubicBezTo>
                <a:lnTo>
                  <a:pt x="1721581" y="616154"/>
                </a:lnTo>
                <a:cubicBezTo>
                  <a:pt x="1721581" y="653965"/>
                  <a:pt x="1690930" y="684616"/>
                  <a:pt x="1653119" y="684616"/>
                </a:cubicBezTo>
                <a:lnTo>
                  <a:pt x="68462" y="684616"/>
                </a:lnTo>
                <a:cubicBezTo>
                  <a:pt x="30651" y="684616"/>
                  <a:pt x="0" y="653965"/>
                  <a:pt x="0" y="616154"/>
                </a:cubicBezTo>
                <a:lnTo>
                  <a:pt x="0" y="6846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347" tIns="69582" rIns="94347" bIns="69582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900" kern="1200" dirty="0" smtClean="0"/>
              <a:t>API</a:t>
            </a:r>
            <a:endParaRPr lang="en-GB" sz="3900" kern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Freeform 13"/>
              <p:cNvSpPr/>
              <p:nvPr/>
            </p:nvSpPr>
            <p:spPr>
              <a:xfrm>
                <a:off x="6353167" y="3014912"/>
                <a:ext cx="2537820" cy="1555155"/>
              </a:xfrm>
              <a:custGeom>
                <a:avLst/>
                <a:gdLst>
                  <a:gd name="connsiteX0" fmla="*/ 0 w 2537820"/>
                  <a:gd name="connsiteY0" fmla="*/ 106776 h 1067759"/>
                  <a:gd name="connsiteX1" fmla="*/ 106776 w 2537820"/>
                  <a:gd name="connsiteY1" fmla="*/ 0 h 1067759"/>
                  <a:gd name="connsiteX2" fmla="*/ 2431044 w 2537820"/>
                  <a:gd name="connsiteY2" fmla="*/ 0 h 1067759"/>
                  <a:gd name="connsiteX3" fmla="*/ 2537820 w 2537820"/>
                  <a:gd name="connsiteY3" fmla="*/ 106776 h 1067759"/>
                  <a:gd name="connsiteX4" fmla="*/ 2537820 w 2537820"/>
                  <a:gd name="connsiteY4" fmla="*/ 960983 h 1067759"/>
                  <a:gd name="connsiteX5" fmla="*/ 2431044 w 2537820"/>
                  <a:gd name="connsiteY5" fmla="*/ 1067759 h 1067759"/>
                  <a:gd name="connsiteX6" fmla="*/ 106776 w 2537820"/>
                  <a:gd name="connsiteY6" fmla="*/ 1067759 h 1067759"/>
                  <a:gd name="connsiteX7" fmla="*/ 0 w 2537820"/>
                  <a:gd name="connsiteY7" fmla="*/ 960983 h 1067759"/>
                  <a:gd name="connsiteX8" fmla="*/ 0 w 2537820"/>
                  <a:gd name="connsiteY8" fmla="*/ 106776 h 1067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7820" h="1067759">
                    <a:moveTo>
                      <a:pt x="0" y="106776"/>
                    </a:moveTo>
                    <a:cubicBezTo>
                      <a:pt x="0" y="47805"/>
                      <a:pt x="47805" y="0"/>
                      <a:pt x="106776" y="0"/>
                    </a:cubicBezTo>
                    <a:lnTo>
                      <a:pt x="2431044" y="0"/>
                    </a:lnTo>
                    <a:cubicBezTo>
                      <a:pt x="2490015" y="0"/>
                      <a:pt x="2537820" y="47805"/>
                      <a:pt x="2537820" y="106776"/>
                    </a:cubicBezTo>
                    <a:lnTo>
                      <a:pt x="2537820" y="960983"/>
                    </a:lnTo>
                    <a:cubicBezTo>
                      <a:pt x="2537820" y="1019954"/>
                      <a:pt x="2490015" y="1067759"/>
                      <a:pt x="2431044" y="1067759"/>
                    </a:cubicBezTo>
                    <a:lnTo>
                      <a:pt x="106776" y="1067759"/>
                    </a:lnTo>
                    <a:cubicBezTo>
                      <a:pt x="47805" y="1067759"/>
                      <a:pt x="0" y="1019954"/>
                      <a:pt x="0" y="960983"/>
                    </a:cubicBezTo>
                    <a:lnTo>
                      <a:pt x="0" y="106776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48397" tIns="148397" rIns="148397" bIns="377203" numCol="1" spcCol="1270" anchor="t" anchorCtr="0">
                <a:noAutofit/>
              </a:bodyPr>
              <a:lstStyle/>
              <a:p>
                <a:pPr marL="228600" lvl="1" indent="-228600" defTabSz="1066800">
                  <a:lnSpc>
                    <a:spcPct val="90000"/>
                  </a:lnSpc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Receives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′(</m:t>
                    </m:r>
                    <m:sSub>
                      <m:sSub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2400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24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2400" i="1" dirty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endParaRPr lang="en-GB" sz="2400" kern="1200" dirty="0" smtClean="0"/>
              </a:p>
              <a:p>
                <a:pPr marL="228600" lvl="1" indent="-228600" defTabSz="1066800">
                  <a:lnSpc>
                    <a:spcPct val="90000"/>
                  </a:lnSpc>
                  <a:spcAft>
                    <a:spcPct val="15000"/>
                  </a:spcAft>
                  <a:buChar char="••"/>
                </a:pPr>
                <a:r>
                  <a:rPr lang="en-GB" sz="2400" dirty="0" smtClean="0"/>
                  <a:t>Computes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2400" kern="1200" dirty="0"/>
              </a:p>
              <a:p>
                <a:pPr marL="228600" lvl="1" indent="-22860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GB" sz="2400" b="1" kern="1200" dirty="0" smtClean="0"/>
                  <a:t>Sends</a:t>
                </a:r>
                <a:r>
                  <a:rPr lang="en-GB" sz="2400" kern="12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b="0" i="1" kern="1200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sz="2400" kern="1200" dirty="0" smtClean="0"/>
                  <a:t> </a:t>
                </a:r>
                <a:endParaRPr lang="en-GB" sz="2400" kern="1200" dirty="0"/>
              </a:p>
            </p:txBody>
          </p:sp>
        </mc:Choice>
        <mc:Fallback xmlns="">
          <p:sp>
            <p:nvSpPr>
              <p:cNvPr id="14" name="Freeform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167" y="3014912"/>
                <a:ext cx="2537820" cy="1555155"/>
              </a:xfrm>
              <a:custGeom>
                <a:avLst/>
                <a:gdLst>
                  <a:gd name="connsiteX0" fmla="*/ 0 w 2537820"/>
                  <a:gd name="connsiteY0" fmla="*/ 106776 h 1067759"/>
                  <a:gd name="connsiteX1" fmla="*/ 106776 w 2537820"/>
                  <a:gd name="connsiteY1" fmla="*/ 0 h 1067759"/>
                  <a:gd name="connsiteX2" fmla="*/ 2431044 w 2537820"/>
                  <a:gd name="connsiteY2" fmla="*/ 0 h 1067759"/>
                  <a:gd name="connsiteX3" fmla="*/ 2537820 w 2537820"/>
                  <a:gd name="connsiteY3" fmla="*/ 106776 h 1067759"/>
                  <a:gd name="connsiteX4" fmla="*/ 2537820 w 2537820"/>
                  <a:gd name="connsiteY4" fmla="*/ 960983 h 1067759"/>
                  <a:gd name="connsiteX5" fmla="*/ 2431044 w 2537820"/>
                  <a:gd name="connsiteY5" fmla="*/ 1067759 h 1067759"/>
                  <a:gd name="connsiteX6" fmla="*/ 106776 w 2537820"/>
                  <a:gd name="connsiteY6" fmla="*/ 1067759 h 1067759"/>
                  <a:gd name="connsiteX7" fmla="*/ 0 w 2537820"/>
                  <a:gd name="connsiteY7" fmla="*/ 960983 h 1067759"/>
                  <a:gd name="connsiteX8" fmla="*/ 0 w 2537820"/>
                  <a:gd name="connsiteY8" fmla="*/ 106776 h 1067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7820" h="1067759">
                    <a:moveTo>
                      <a:pt x="0" y="106776"/>
                    </a:moveTo>
                    <a:cubicBezTo>
                      <a:pt x="0" y="47805"/>
                      <a:pt x="47805" y="0"/>
                      <a:pt x="106776" y="0"/>
                    </a:cubicBezTo>
                    <a:lnTo>
                      <a:pt x="2431044" y="0"/>
                    </a:lnTo>
                    <a:cubicBezTo>
                      <a:pt x="2490015" y="0"/>
                      <a:pt x="2537820" y="47805"/>
                      <a:pt x="2537820" y="106776"/>
                    </a:cubicBezTo>
                    <a:lnTo>
                      <a:pt x="2537820" y="960983"/>
                    </a:lnTo>
                    <a:cubicBezTo>
                      <a:pt x="2537820" y="1019954"/>
                      <a:pt x="2490015" y="1067759"/>
                      <a:pt x="2431044" y="1067759"/>
                    </a:cubicBezTo>
                    <a:lnTo>
                      <a:pt x="106776" y="1067759"/>
                    </a:lnTo>
                    <a:cubicBezTo>
                      <a:pt x="47805" y="1067759"/>
                      <a:pt x="0" y="1019954"/>
                      <a:pt x="0" y="960983"/>
                    </a:cubicBezTo>
                    <a:lnTo>
                      <a:pt x="0" y="106776"/>
                    </a:lnTo>
                    <a:close/>
                  </a:path>
                </a:pathLst>
              </a:custGeom>
              <a:blipFill rotWithShape="0">
                <a:blip r:embed="rId5"/>
                <a:stretch>
                  <a:fillRect l="-716" b="-120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7738872" y="4311056"/>
            <a:ext cx="1721581" cy="684616"/>
          </a:xfrm>
          <a:custGeom>
            <a:avLst/>
            <a:gdLst>
              <a:gd name="connsiteX0" fmla="*/ 0 w 1721581"/>
              <a:gd name="connsiteY0" fmla="*/ 68462 h 684616"/>
              <a:gd name="connsiteX1" fmla="*/ 68462 w 1721581"/>
              <a:gd name="connsiteY1" fmla="*/ 0 h 684616"/>
              <a:gd name="connsiteX2" fmla="*/ 1653119 w 1721581"/>
              <a:gd name="connsiteY2" fmla="*/ 0 h 684616"/>
              <a:gd name="connsiteX3" fmla="*/ 1721581 w 1721581"/>
              <a:gd name="connsiteY3" fmla="*/ 68462 h 684616"/>
              <a:gd name="connsiteX4" fmla="*/ 1721581 w 1721581"/>
              <a:gd name="connsiteY4" fmla="*/ 616154 h 684616"/>
              <a:gd name="connsiteX5" fmla="*/ 1653119 w 1721581"/>
              <a:gd name="connsiteY5" fmla="*/ 684616 h 684616"/>
              <a:gd name="connsiteX6" fmla="*/ 68462 w 1721581"/>
              <a:gd name="connsiteY6" fmla="*/ 684616 h 684616"/>
              <a:gd name="connsiteX7" fmla="*/ 0 w 1721581"/>
              <a:gd name="connsiteY7" fmla="*/ 616154 h 684616"/>
              <a:gd name="connsiteX8" fmla="*/ 0 w 1721581"/>
              <a:gd name="connsiteY8" fmla="*/ 68462 h 68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1581" h="684616">
                <a:moveTo>
                  <a:pt x="0" y="68462"/>
                </a:moveTo>
                <a:cubicBezTo>
                  <a:pt x="0" y="30651"/>
                  <a:pt x="30651" y="0"/>
                  <a:pt x="68462" y="0"/>
                </a:cubicBezTo>
                <a:lnTo>
                  <a:pt x="1653119" y="0"/>
                </a:lnTo>
                <a:cubicBezTo>
                  <a:pt x="1690930" y="0"/>
                  <a:pt x="1721581" y="30651"/>
                  <a:pt x="1721581" y="68462"/>
                </a:cubicBezTo>
                <a:lnTo>
                  <a:pt x="1721581" y="616154"/>
                </a:lnTo>
                <a:cubicBezTo>
                  <a:pt x="1721581" y="653965"/>
                  <a:pt x="1690930" y="684616"/>
                  <a:pt x="1653119" y="684616"/>
                </a:cubicBezTo>
                <a:lnTo>
                  <a:pt x="68462" y="684616"/>
                </a:lnTo>
                <a:cubicBezTo>
                  <a:pt x="30651" y="684616"/>
                  <a:pt x="0" y="653965"/>
                  <a:pt x="0" y="616154"/>
                </a:cubicBezTo>
                <a:lnTo>
                  <a:pt x="0" y="6846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347" tIns="69582" rIns="94347" bIns="69582" numCol="1" spcCol="1270" anchor="ctr" anchorCtr="0">
            <a:noAutofit/>
          </a:bodyPr>
          <a:lstStyle/>
          <a:p>
            <a:pPr lvl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900" kern="1200" dirty="0" smtClean="0"/>
              <a:t>Token</a:t>
            </a:r>
            <a:endParaRPr lang="en-GB" sz="3900" kern="1200" dirty="0"/>
          </a:p>
        </p:txBody>
      </p:sp>
    </p:spTree>
    <p:extLst>
      <p:ext uri="{BB962C8B-B14F-4D97-AF65-F5344CB8AC3E}">
        <p14:creationId xmlns:p14="http://schemas.microsoft.com/office/powerpoint/2010/main" val="369293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API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Symbolic API with commands for (symmetric) </a:t>
                </a:r>
                <a:r>
                  <a:rPr lang="en-GB" altLang="en-US" sz="2800" b="1" dirty="0"/>
                  <a:t>wrapping, unwrapping </a:t>
                </a:r>
                <a:r>
                  <a:rPr lang="en-GB" altLang="en-US" sz="2800" dirty="0"/>
                  <a:t>and </a:t>
                </a:r>
                <a:r>
                  <a:rPr lang="en-GB" altLang="en-US" sz="2800" b="1" dirty="0" smtClean="0"/>
                  <a:t>corruption</a:t>
                </a:r>
                <a:endParaRPr lang="en-GB" altLang="en-US" sz="2800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/>
                  <a:t>Handle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altLang="en-US" sz="2800" b="1" dirty="0"/>
                  <a:t> </a:t>
                </a:r>
                <a:r>
                  <a:rPr lang="en-GB" altLang="en-US" sz="2800" dirty="0"/>
                  <a:t>points to pair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𝑘𝑒𝑦</m:t>
                        </m:r>
                        <m:d>
                          <m:dPr>
                            <m:ctrlP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altLang="en-US" sz="2800" i="1" dirty="0" err="1">
                            <a:latin typeface="Cambria Math" panose="02040503050406030204" pitchFamily="18" charset="0"/>
                          </a:rPr>
                          <m:t>𝑎𝑡𝑡</m:t>
                        </m:r>
                        <m:d>
                          <m:dPr>
                            <m:ctrlP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e>
                    </m:d>
                  </m:oMath>
                </a14:m>
                <a:r>
                  <a:rPr lang="en-GB" altLang="en-US" sz="2800" dirty="0"/>
                  <a:t>. </a:t>
                </a:r>
                <a:r>
                  <a:rPr lang="en-GB" altLang="en-US" sz="2800" b="1" dirty="0"/>
                  <a:t>Policy </a:t>
                </a:r>
                <a:r>
                  <a:rPr lang="en-GB" altLang="en-US" sz="2800" dirty="0"/>
                  <a:t>is a function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altLang="en-US" sz="2800">
                        <a:latin typeface="Cambria Math" panose="02040503050406030204" pitchFamily="18" charset="0"/>
                      </a:rPr>
                      <m:t>P</m:t>
                    </m:r>
                    <m:r>
                      <a:rPr lang="en-GB" altLang="en-US" sz="280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alt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𝑎𝑡𝑡</m:t>
                            </m:r>
                          </m:e>
                          <m:sub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alt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𝑎𝑡𝑡</m:t>
                            </m:r>
                          </m:e>
                          <m:sub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alt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↦</m:t>
                    </m:r>
                    <m:r>
                      <a:rPr lang="en-GB" alt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altLang="en-US" sz="2800" dirty="0"/>
                  <a:t> where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⊤,⊥</m:t>
                        </m:r>
                      </m:e>
                    </m:d>
                  </m:oMath>
                </a14:m>
                <a:endParaRPr lang="en-GB" altLang="en-US" sz="2800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Attributes contains subset called</a:t>
                </a:r>
                <a:r>
                  <a:rPr lang="en-GB" altLang="en-US" sz="2800" b="1" dirty="0"/>
                  <a:t> External</a:t>
                </a:r>
                <a:r>
                  <a:rPr lang="en-GB" altLang="en-US" sz="2800" dirty="0"/>
                  <a:t>. External keys are those not </a:t>
                </a:r>
                <a:r>
                  <a:rPr lang="en-GB" altLang="en-US" sz="2800" dirty="0" smtClean="0"/>
                  <a:t>supposed to be used </a:t>
                </a:r>
                <a:r>
                  <a:rPr lang="en-GB" altLang="en-US" sz="2800" dirty="0"/>
                  <a:t>for wrapping: they could be used to encrypt data, </a:t>
                </a:r>
                <a:r>
                  <a:rPr lang="en-GB" altLang="en-US" sz="2800" dirty="0" smtClean="0"/>
                  <a:t>etc.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The </a:t>
                </a:r>
                <a:r>
                  <a:rPr lang="en-GB" altLang="en-US" sz="2800" dirty="0"/>
                  <a:t>aim is that </a:t>
                </a:r>
                <a:r>
                  <a:rPr lang="en-GB" altLang="en-US" sz="2800" b="1" dirty="0"/>
                  <a:t>external keys are</a:t>
                </a:r>
                <a:r>
                  <a:rPr lang="en-GB" altLang="en-US" sz="2800" dirty="0"/>
                  <a:t> </a:t>
                </a:r>
                <a:r>
                  <a:rPr lang="en-GB" altLang="en-US" sz="2800" b="1" dirty="0"/>
                  <a:t>indistinguishable from random</a:t>
                </a:r>
                <a:r>
                  <a:rPr lang="en-GB" altLang="en-US" sz="2800" b="1" dirty="0" smtClean="0"/>
                  <a:t>. </a:t>
                </a:r>
                <a:r>
                  <a:rPr lang="en-GB" altLang="en-US" sz="2800" dirty="0" smtClean="0"/>
                  <a:t>Keys used for wrapping cannot be indistinguishable from random.</a:t>
                </a:r>
                <a:endParaRPr lang="en-GB" alt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2338" r="-1613" b="-66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853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>
                <a:solidFill>
                  <a:srgbClr val="00B050"/>
                </a:solidFill>
              </a:rPr>
              <a:t>Generic </a:t>
            </a:r>
            <a:r>
              <a:rPr lang="en-GB" altLang="en-US" sz="2800" dirty="0"/>
              <a:t>key wrapping API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>
                <a:solidFill>
                  <a:srgbClr val="00B050"/>
                </a:solidFill>
              </a:rPr>
              <a:t>Simple proof</a:t>
            </a:r>
            <a:r>
              <a:rPr lang="en-GB" altLang="en-US" sz="2800" dirty="0" smtClean="0"/>
              <a:t> in the symbolic model</a:t>
            </a:r>
            <a:endParaRPr lang="en-GB" altLang="en-U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>
                <a:solidFill>
                  <a:srgbClr val="00B050"/>
                </a:solidFill>
              </a:rPr>
              <a:t>Computational guarantees</a:t>
            </a:r>
            <a:endParaRPr lang="en-GB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0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API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 smtClean="0"/>
                  <a:t>Corruption, </a:t>
                </a:r>
                <a:r>
                  <a:rPr lang="en-GB" altLang="en-US" sz="2800" dirty="0"/>
                  <a:t>C(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altLang="en-US" sz="2800" dirty="0" smtClean="0"/>
                  <a:t>,-,-)</a:t>
                </a:r>
                <a:br>
                  <a:rPr lang="en-GB" altLang="en-US" sz="2800" dirty="0" smtClean="0"/>
                </a:br>
                <a:r>
                  <a:rPr lang="en-GB" altLang="en-US" sz="2800" dirty="0" smtClean="0"/>
                  <a:t>Output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𝑘𝑒𝑦</m:t>
                    </m:r>
                    <m:d>
                      <m:d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r>
                  <a:rPr lang="en-GB" altLang="en-US" sz="2800" i="1" dirty="0" smtClean="0"/>
                  <a:t/>
                </a:r>
                <a:br>
                  <a:rPr lang="en-GB" altLang="en-US" sz="2800" i="1" dirty="0" smtClean="0"/>
                </a:br>
                <a:endParaRPr lang="en-GB" altLang="en-US" sz="2800" i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 smtClean="0"/>
                  <a:t>Wrap</a:t>
                </a:r>
                <a:r>
                  <a:rPr lang="en-GB" altLang="en-US" sz="2800" b="1" dirty="0"/>
                  <a:t>, </a:t>
                </a:r>
                <a:r>
                  <a:rPr lang="en-GB" altLang="en-US" sz="2800" dirty="0"/>
                  <a:t>W(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GB" altLang="en-US" sz="2800" b="0" i="1" dirty="0" smtClean="0">
                        <a:latin typeface="Cambria Math" panose="02040503050406030204" pitchFamily="18" charset="0"/>
                      </a:rPr>
                      <m:t>,−</m:t>
                    </m:r>
                  </m:oMath>
                </a14:m>
                <a:r>
                  <a:rPr lang="en-GB" altLang="en-US" sz="2800" dirty="0"/>
                  <a:t>) </a:t>
                </a:r>
                <a:r>
                  <a:rPr lang="en-GB" altLang="en-US" sz="2800" dirty="0" smtClean="0"/>
                  <a:t/>
                </a:r>
                <a:br>
                  <a:rPr lang="en-GB" altLang="en-US" sz="2800" dirty="0" smtClean="0"/>
                </a:br>
                <a:r>
                  <a:rPr lang="en-GB" altLang="en-US" sz="2800" dirty="0" smtClean="0"/>
                  <a:t>If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altLang="en-US" sz="2800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𝑎𝑡𝑡</m:t>
                        </m:r>
                        <m:d>
                          <m:dPr>
                            <m:ctrlP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altLang="en-US" sz="2800" i="1" dirty="0" err="1">
                            <a:latin typeface="Cambria Math" panose="02040503050406030204" pitchFamily="18" charset="0"/>
                          </a:rPr>
                          <m:t>𝑎𝑡𝑡</m:t>
                        </m:r>
                        <m:d>
                          <m:dPr>
                            <m:ctrlPr>
                              <a:rPr lang="en-GB" altLang="en-US" sz="2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altLang="en-US" sz="28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altLang="en-US" sz="2800" i="1" dirty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GB" altLang="en-US" sz="2800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e>
                    </m:d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=⊤</m:t>
                    </m:r>
                  </m:oMath>
                </a14:m>
                <a:r>
                  <a:rPr lang="en-GB" altLang="en-US" sz="2800" i="1" dirty="0"/>
                  <a:t>, </a:t>
                </a:r>
                <a:r>
                  <a:rPr lang="en-GB" altLang="en-US" sz="2800" dirty="0" smtClean="0"/>
                  <a:t>output</a:t>
                </a:r>
                <a:r>
                  <a:rPr lang="en-GB" altLang="en-US" sz="2800" i="1" dirty="0" smtClean="0">
                    <a:latin typeface="Cambria Math" panose="02040503050406030204" pitchFamily="18" charset="0"/>
                  </a:rPr>
                  <a:t/>
                </a:r>
                <a:br>
                  <a:rPr lang="en-GB" altLang="en-US" sz="2800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GB" alt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  <m:t>𝑘𝑒𝑦</m:t>
                                </m:r>
                                <m:d>
                                  <m:dPr>
                                    <m:ctrlPr>
                                      <a:rPr lang="en-GB" alt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en-US" sz="28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  <m: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  <m:t>𝑎𝑡𝑡</m:t>
                                </m:r>
                                <m:d>
                                  <m:dPr>
                                    <m:ctrlPr>
                                      <a:rPr lang="en-GB" alt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en-US" sz="28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</m:e>
                      <m:sub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𝑘𝑒𝑦</m:t>
                        </m:r>
                        <m:d>
                          <m:dPr>
                            <m:ctrlPr>
                              <a:rPr lang="en-GB" alt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GB" altLang="en-US" sz="2800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</m:sub>
                    </m:sSub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307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API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07256" y="2034580"/>
                <a:ext cx="8316517" cy="4841601"/>
              </a:xfrm>
            </p:spPr>
            <p:txBody>
              <a:bodyPr>
                <a:normAutofit fontScale="92500" lnSpcReduction="10000"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3000" dirty="0" smtClean="0"/>
                  <a:t>Unwrap more complicated to reason about because we do not know what the adversary’s input will look like </a:t>
                </a:r>
                <a:r>
                  <a:rPr lang="en-GB" altLang="en-US" sz="3000" dirty="0"/>
                  <a:t>– if </a:t>
                </a:r>
                <a:r>
                  <a:rPr lang="en-GB" altLang="en-US" sz="3000" dirty="0" smtClean="0"/>
                  <a:t>this is the </a:t>
                </a:r>
                <a14:m>
                  <m:oMath xmlns:m="http://schemas.openxmlformats.org/officeDocument/2006/math">
                    <m:r>
                      <a:rPr lang="en-GB" altLang="en-US" sz="30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GB" altLang="en-US" sz="3000" dirty="0" smtClean="0"/>
                  <a:t>th operation then the adversary </a:t>
                </a:r>
                <a:r>
                  <a:rPr lang="en-GB" altLang="en-US" sz="3000" dirty="0"/>
                  <a:t>submits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 smtClean="0"/>
                  <a:t>) </a:t>
                </a:r>
              </a:p>
              <a:p>
                <a:pPr marL="754342" lvl="1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6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GB" altLang="en-US" sz="2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2600" dirty="0"/>
                  <a:t> is the list of terms output so </a:t>
                </a:r>
                <a:r>
                  <a:rPr lang="en-GB" altLang="en-US" sz="2600" dirty="0" smtClean="0"/>
                  <a:t>far</a:t>
                </a:r>
                <a:endParaRPr lang="en-GB" altLang="en-US" sz="2600" i="1" dirty="0" smtClean="0">
                  <a:latin typeface="Cambria Math" panose="02040503050406030204" pitchFamily="18" charset="0"/>
                </a:endParaRPr>
              </a:p>
              <a:p>
                <a:pPr marL="754342" lvl="1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6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GB" altLang="en-US" sz="2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2600" dirty="0"/>
                  <a:t> is a</a:t>
                </a:r>
                <a:r>
                  <a:rPr lang="en-GB" altLang="en-US" sz="2600" b="1" dirty="0"/>
                  <a:t> free function symbol.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3000" b="1" dirty="0"/>
                  <a:t>Unwrap, </a:t>
                </a:r>
                <a:r>
                  <a:rPr lang="en-GB" altLang="en-US" sz="3000" dirty="0"/>
                  <a:t>U(</a:t>
                </a:r>
                <a14:m>
                  <m:oMath xmlns:m="http://schemas.openxmlformats.org/officeDocument/2006/math"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3000" b="0" i="1" dirty="0" smtClean="0">
                        <a:latin typeface="Cambria Math" panose="02040503050406030204" pitchFamily="18" charset="0"/>
                      </a:rPr>
                      <m:t>,−,</m:t>
                    </m:r>
                  </m:oMath>
                </a14:m>
                <a:r>
                  <a:rPr lang="en-GB" altLang="en-US" sz="3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/>
                  <a:t>))</a:t>
                </a:r>
              </a:p>
              <a:p>
                <a:pPr marL="539750" lvl="1" indent="0">
                  <a:buSzPct val="75000"/>
                  <a:buNone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30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GB" altLang="en-US" sz="3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altLang="en-US" sz="3000" dirty="0"/>
                  <a:t>) can be unwrapped under </a:t>
                </a:r>
                <a14:m>
                  <m:oMath xmlns:m="http://schemas.openxmlformats.org/officeDocument/2006/math">
                    <m:r>
                      <a:rPr lang="en-GB" altLang="en-US" sz="3000" i="1">
                        <a:latin typeface="Cambria Math" panose="02040503050406030204" pitchFamily="18" charset="0"/>
                      </a:rPr>
                      <m:t>𝑘𝑒𝑦</m:t>
                    </m:r>
                    <m:r>
                      <a:rPr lang="en-GB" altLang="en-US" sz="3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altLang="en-US" sz="300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3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altLang="en-US" sz="3000" dirty="0"/>
                  <a:t>, parse the result as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GB" altLang="en-US" sz="3000" i="1" dirty="0"/>
              </a:p>
              <a:p>
                <a:pPr marL="539750" lvl="1" indent="0">
                  <a:buSzPct val="75000"/>
                  <a:buNone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3000" dirty="0"/>
                  <a:t>Then if </a:t>
                </a:r>
                <a14:m>
                  <m:oMath xmlns:m="http://schemas.openxmlformats.org/officeDocument/2006/math"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altLang="en-US" sz="3000" i="1" dirty="0" err="1">
                            <a:latin typeface="Cambria Math" panose="02040503050406030204" pitchFamily="18" charset="0"/>
                          </a:rPr>
                          <m:t>𝑎𝑡𝑡</m:t>
                        </m:r>
                        <m:d>
                          <m:dPr>
                            <m:ctrlPr>
                              <a:rPr lang="en-GB" altLang="en-US" sz="30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altLang="en-US" sz="3000" i="1" dirty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e>
                    </m:d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=⊤</m:t>
                    </m:r>
                  </m:oMath>
                </a14:m>
                <a:r>
                  <a:rPr lang="en-GB" altLang="en-US" sz="3000" dirty="0"/>
                  <a:t>, choose new handle </a:t>
                </a:r>
                <a14:m>
                  <m:oMath xmlns:m="http://schemas.openxmlformats.org/officeDocument/2006/math"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’ </m:t>
                    </m:r>
                  </m:oMath>
                </a14:m>
                <a:r>
                  <a:rPr lang="en-GB" altLang="en-US" sz="3000" dirty="0"/>
                  <a:t> and output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3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altLang="en-US" sz="3000" i="1" dirty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GB" altLang="en-US" sz="3000" i="1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GB" altLang="en-US" sz="3000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GB" altLang="en-US" sz="3000" dirty="0"/>
              </a:p>
              <a:p>
                <a:pPr marL="539750" lvl="1" indent="0">
                  <a:buSzPct val="75000"/>
                  <a:buNone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3000" dirty="0"/>
                  <a:t>In new state, </a:t>
                </a:r>
                <a14:m>
                  <m:oMath xmlns:m="http://schemas.openxmlformats.org/officeDocument/2006/math"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3000" i="1" dirty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altLang="en-US" sz="3000" dirty="0"/>
                  <a:t> points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altLang="en-US" sz="3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3000" i="1" dirty="0" err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altLang="en-US" sz="3000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altLang="en-US" sz="3000" i="1" dirty="0" err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n-GB" sz="3000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endParaRPr lang="en-GB" altLang="en-US" sz="2800" i="1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07256" y="2034580"/>
                <a:ext cx="8316517" cy="4841601"/>
              </a:xfrm>
              <a:blipFill rotWithShape="0">
                <a:blip r:embed="rId3"/>
                <a:stretch>
                  <a:fillRect t="-2897" r="-2346" b="-5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2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Sacrifice Function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API security parameterised by </a:t>
                </a:r>
                <a:r>
                  <a:rPr lang="en-GB" altLang="en-US" sz="2800" b="1" dirty="0"/>
                  <a:t>sacrifice function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𝑠𝑎𝑐𝑟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altLang="en-US" sz="2800" dirty="0"/>
                  <a:t>which maps an attribute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altLang="en-US" sz="2800" dirty="0"/>
                  <a:t> to the </a:t>
                </a:r>
                <a:r>
                  <a:rPr lang="en-GB" altLang="en-US" sz="2800" b="1" dirty="0"/>
                  <a:t>set</a:t>
                </a:r>
                <a:r>
                  <a:rPr lang="en-GB" altLang="en-US" sz="2800" dirty="0"/>
                  <a:t> </a:t>
                </a:r>
                <a:r>
                  <a:rPr lang="en-GB" altLang="en-US" sz="2800" b="1" dirty="0"/>
                  <a:t>of attributes</a:t>
                </a:r>
                <a:r>
                  <a:rPr lang="en-GB" altLang="en-US" sz="2800" dirty="0"/>
                  <a:t> an organisation </a:t>
                </a:r>
                <a:r>
                  <a:rPr lang="en-GB" altLang="en-US" sz="2800" b="1" dirty="0"/>
                  <a:t>expects to lose </a:t>
                </a:r>
                <a:r>
                  <a:rPr lang="en-GB" altLang="en-US" sz="2800" dirty="0"/>
                  <a:t>if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altLang="en-US" sz="2800" dirty="0"/>
                  <a:t> is </a:t>
                </a:r>
                <a:r>
                  <a:rPr lang="en-GB" altLang="en-US" sz="2800" dirty="0" smtClean="0"/>
                  <a:t>compromised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Sacrifice function should </a:t>
                </a:r>
                <a:r>
                  <a:rPr lang="en-GB" altLang="en-US" sz="2800" b="1" dirty="0" smtClean="0"/>
                  <a:t>derive from organisational structure</a:t>
                </a:r>
                <a:r>
                  <a:rPr lang="en-GB" altLang="en-US" sz="2800" dirty="0" smtClean="0"/>
                  <a:t> (example on next slide)</a:t>
                </a:r>
                <a:endParaRPr lang="en-GB" alt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53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Sacrifice Function</a:t>
            </a:r>
            <a:endParaRPr lang="en-GB" dirty="0"/>
          </a:p>
        </p:txBody>
      </p:sp>
      <p:sp>
        <p:nvSpPr>
          <p:cNvPr id="24" name="Freeform 23"/>
          <p:cNvSpPr/>
          <p:nvPr/>
        </p:nvSpPr>
        <p:spPr>
          <a:xfrm>
            <a:off x="7785839" y="4961767"/>
            <a:ext cx="91440" cy="2972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9744" y="0"/>
                </a:moveTo>
                <a:lnTo>
                  <a:pt x="49744" y="148605"/>
                </a:lnTo>
                <a:lnTo>
                  <a:pt x="45720" y="148605"/>
                </a:lnTo>
                <a:lnTo>
                  <a:pt x="45720" y="29721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reeform 24"/>
          <p:cNvSpPr/>
          <p:nvPr/>
        </p:nvSpPr>
        <p:spPr>
          <a:xfrm>
            <a:off x="5621947" y="3282799"/>
            <a:ext cx="2213636" cy="2972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8605"/>
                </a:lnTo>
                <a:lnTo>
                  <a:pt x="2213636" y="148605"/>
                </a:lnTo>
                <a:lnTo>
                  <a:pt x="2213636" y="29721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eform 25"/>
          <p:cNvSpPr/>
          <p:nvPr/>
        </p:nvSpPr>
        <p:spPr>
          <a:xfrm>
            <a:off x="3408310" y="4827142"/>
            <a:ext cx="1200073" cy="2972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48605"/>
                </a:lnTo>
                <a:lnTo>
                  <a:pt x="1200073" y="148605"/>
                </a:lnTo>
                <a:lnTo>
                  <a:pt x="1200073" y="29721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Freeform 26"/>
          <p:cNvSpPr/>
          <p:nvPr/>
        </p:nvSpPr>
        <p:spPr>
          <a:xfrm>
            <a:off x="1698472" y="4827142"/>
            <a:ext cx="1709837" cy="2972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709837" y="0"/>
                </a:moveTo>
                <a:lnTo>
                  <a:pt x="1709837" y="148605"/>
                </a:lnTo>
                <a:lnTo>
                  <a:pt x="0" y="148605"/>
                </a:lnTo>
                <a:lnTo>
                  <a:pt x="0" y="297210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reeform 27"/>
          <p:cNvSpPr/>
          <p:nvPr/>
        </p:nvSpPr>
        <p:spPr>
          <a:xfrm>
            <a:off x="3408310" y="3282799"/>
            <a:ext cx="2213636" cy="2972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213636" y="0"/>
                </a:moveTo>
                <a:lnTo>
                  <a:pt x="2213636" y="148605"/>
                </a:lnTo>
                <a:lnTo>
                  <a:pt x="0" y="148605"/>
                </a:lnTo>
                <a:lnTo>
                  <a:pt x="0" y="29721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Oval 28"/>
          <p:cNvSpPr/>
          <p:nvPr/>
        </p:nvSpPr>
        <p:spPr>
          <a:xfrm>
            <a:off x="5146410" y="2034764"/>
            <a:ext cx="951073" cy="1248035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8407" t="20460" r="-3" b="14296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>
            <a:off x="6097483" y="2241174"/>
            <a:ext cx="1426610" cy="951073"/>
          </a:xfrm>
          <a:custGeom>
            <a:avLst/>
            <a:gdLst>
              <a:gd name="connsiteX0" fmla="*/ 0 w 1426610"/>
              <a:gd name="connsiteY0" fmla="*/ 0 h 951073"/>
              <a:gd name="connsiteX1" fmla="*/ 1426610 w 1426610"/>
              <a:gd name="connsiteY1" fmla="*/ 0 h 951073"/>
              <a:gd name="connsiteX2" fmla="*/ 1426610 w 1426610"/>
              <a:gd name="connsiteY2" fmla="*/ 951073 h 951073"/>
              <a:gd name="connsiteX3" fmla="*/ 0 w 1426610"/>
              <a:gd name="connsiteY3" fmla="*/ 951073 h 951073"/>
              <a:gd name="connsiteX4" fmla="*/ 0 w 1426610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6610" h="951073">
                <a:moveTo>
                  <a:pt x="0" y="0"/>
                </a:moveTo>
                <a:lnTo>
                  <a:pt x="1426610" y="0"/>
                </a:lnTo>
                <a:lnTo>
                  <a:pt x="1426610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Boss</a:t>
            </a:r>
            <a:endParaRPr lang="en-GB" sz="2600" kern="1200" dirty="0"/>
          </a:p>
        </p:txBody>
      </p:sp>
      <p:sp>
        <p:nvSpPr>
          <p:cNvPr id="31" name="Oval 30"/>
          <p:cNvSpPr/>
          <p:nvPr/>
        </p:nvSpPr>
        <p:spPr>
          <a:xfrm>
            <a:off x="2932773" y="3580009"/>
            <a:ext cx="951073" cy="1247132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Freeform 31"/>
          <p:cNvSpPr/>
          <p:nvPr/>
        </p:nvSpPr>
        <p:spPr>
          <a:xfrm>
            <a:off x="3883846" y="3725661"/>
            <a:ext cx="1426610" cy="951073"/>
          </a:xfrm>
          <a:custGeom>
            <a:avLst/>
            <a:gdLst>
              <a:gd name="connsiteX0" fmla="*/ 0 w 1426610"/>
              <a:gd name="connsiteY0" fmla="*/ 0 h 951073"/>
              <a:gd name="connsiteX1" fmla="*/ 1426610 w 1426610"/>
              <a:gd name="connsiteY1" fmla="*/ 0 h 951073"/>
              <a:gd name="connsiteX2" fmla="*/ 1426610 w 1426610"/>
              <a:gd name="connsiteY2" fmla="*/ 951073 h 951073"/>
              <a:gd name="connsiteX3" fmla="*/ 0 w 1426610"/>
              <a:gd name="connsiteY3" fmla="*/ 951073 h 951073"/>
              <a:gd name="connsiteX4" fmla="*/ 0 w 1426610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6610" h="951073">
                <a:moveTo>
                  <a:pt x="0" y="0"/>
                </a:moveTo>
                <a:lnTo>
                  <a:pt x="1426610" y="0"/>
                </a:lnTo>
                <a:lnTo>
                  <a:pt x="1426610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Head of Team A</a:t>
            </a:r>
            <a:endParaRPr lang="en-GB" sz="2600" kern="1200" dirty="0"/>
          </a:p>
        </p:txBody>
      </p:sp>
      <p:sp>
        <p:nvSpPr>
          <p:cNvPr id="33" name="Oval 32"/>
          <p:cNvSpPr/>
          <p:nvPr/>
        </p:nvSpPr>
        <p:spPr>
          <a:xfrm>
            <a:off x="1222936" y="5124353"/>
            <a:ext cx="951073" cy="1343248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Freeform 33"/>
          <p:cNvSpPr/>
          <p:nvPr/>
        </p:nvSpPr>
        <p:spPr>
          <a:xfrm>
            <a:off x="2146012" y="5356324"/>
            <a:ext cx="2015528" cy="951073"/>
          </a:xfrm>
          <a:custGeom>
            <a:avLst/>
            <a:gdLst>
              <a:gd name="connsiteX0" fmla="*/ 0 w 2015528"/>
              <a:gd name="connsiteY0" fmla="*/ 0 h 951073"/>
              <a:gd name="connsiteX1" fmla="*/ 2015528 w 2015528"/>
              <a:gd name="connsiteY1" fmla="*/ 0 h 951073"/>
              <a:gd name="connsiteX2" fmla="*/ 2015528 w 2015528"/>
              <a:gd name="connsiteY2" fmla="*/ 951073 h 951073"/>
              <a:gd name="connsiteX3" fmla="*/ 0 w 2015528"/>
              <a:gd name="connsiteY3" fmla="*/ 951073 h 951073"/>
              <a:gd name="connsiteX4" fmla="*/ 0 w 2015528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5528" h="951073">
                <a:moveTo>
                  <a:pt x="0" y="0"/>
                </a:moveTo>
                <a:lnTo>
                  <a:pt x="2015528" y="0"/>
                </a:lnTo>
                <a:lnTo>
                  <a:pt x="2015528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Employee 1</a:t>
            </a:r>
            <a:endParaRPr lang="en-GB" sz="2600" kern="1200" dirty="0"/>
          </a:p>
        </p:txBody>
      </p:sp>
      <p:sp>
        <p:nvSpPr>
          <p:cNvPr id="35" name="Oval 34"/>
          <p:cNvSpPr/>
          <p:nvPr/>
        </p:nvSpPr>
        <p:spPr>
          <a:xfrm>
            <a:off x="4132847" y="5124353"/>
            <a:ext cx="951073" cy="1343248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Freeform 35"/>
          <p:cNvSpPr/>
          <p:nvPr/>
        </p:nvSpPr>
        <p:spPr>
          <a:xfrm>
            <a:off x="5080107" y="5339642"/>
            <a:ext cx="2446136" cy="951073"/>
          </a:xfrm>
          <a:custGeom>
            <a:avLst/>
            <a:gdLst>
              <a:gd name="connsiteX0" fmla="*/ 0 w 2446136"/>
              <a:gd name="connsiteY0" fmla="*/ 0 h 951073"/>
              <a:gd name="connsiteX1" fmla="*/ 2446136 w 2446136"/>
              <a:gd name="connsiteY1" fmla="*/ 0 h 951073"/>
              <a:gd name="connsiteX2" fmla="*/ 2446136 w 2446136"/>
              <a:gd name="connsiteY2" fmla="*/ 951073 h 951073"/>
              <a:gd name="connsiteX3" fmla="*/ 0 w 2446136"/>
              <a:gd name="connsiteY3" fmla="*/ 951073 h 951073"/>
              <a:gd name="connsiteX4" fmla="*/ 0 w 2446136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6136" h="951073">
                <a:moveTo>
                  <a:pt x="0" y="0"/>
                </a:moveTo>
                <a:lnTo>
                  <a:pt x="2446136" y="0"/>
                </a:lnTo>
                <a:lnTo>
                  <a:pt x="2446136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Employee 2</a:t>
            </a:r>
            <a:endParaRPr lang="en-GB" sz="2600" kern="1200" dirty="0"/>
          </a:p>
        </p:txBody>
      </p:sp>
      <p:sp>
        <p:nvSpPr>
          <p:cNvPr id="37" name="Oval 36"/>
          <p:cNvSpPr/>
          <p:nvPr/>
        </p:nvSpPr>
        <p:spPr>
          <a:xfrm>
            <a:off x="7360047" y="3580009"/>
            <a:ext cx="951073" cy="1381757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Freeform 37"/>
          <p:cNvSpPr/>
          <p:nvPr/>
        </p:nvSpPr>
        <p:spPr>
          <a:xfrm>
            <a:off x="8311120" y="3792974"/>
            <a:ext cx="1426610" cy="951073"/>
          </a:xfrm>
          <a:custGeom>
            <a:avLst/>
            <a:gdLst>
              <a:gd name="connsiteX0" fmla="*/ 0 w 1426610"/>
              <a:gd name="connsiteY0" fmla="*/ 0 h 951073"/>
              <a:gd name="connsiteX1" fmla="*/ 1426610 w 1426610"/>
              <a:gd name="connsiteY1" fmla="*/ 0 h 951073"/>
              <a:gd name="connsiteX2" fmla="*/ 1426610 w 1426610"/>
              <a:gd name="connsiteY2" fmla="*/ 951073 h 951073"/>
              <a:gd name="connsiteX3" fmla="*/ 0 w 1426610"/>
              <a:gd name="connsiteY3" fmla="*/ 951073 h 951073"/>
              <a:gd name="connsiteX4" fmla="*/ 0 w 1426610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6610" h="951073">
                <a:moveTo>
                  <a:pt x="0" y="0"/>
                </a:moveTo>
                <a:lnTo>
                  <a:pt x="1426610" y="0"/>
                </a:lnTo>
                <a:lnTo>
                  <a:pt x="1426610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Head of Team B</a:t>
            </a:r>
            <a:endParaRPr lang="en-GB" sz="2600" kern="1200" dirty="0"/>
          </a:p>
        </p:txBody>
      </p:sp>
      <p:sp>
        <p:nvSpPr>
          <p:cNvPr id="39" name="Oval 38"/>
          <p:cNvSpPr/>
          <p:nvPr/>
        </p:nvSpPr>
        <p:spPr>
          <a:xfrm>
            <a:off x="7356023" y="5258977"/>
            <a:ext cx="951073" cy="1329172"/>
          </a:xfrm>
          <a:prstGeom prst="ellipse">
            <a:avLst/>
          </a:prstGeom>
          <a:blipFill rotWithShape="1">
            <a:blip r:embed="rId4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Freeform 39"/>
          <p:cNvSpPr/>
          <p:nvPr/>
        </p:nvSpPr>
        <p:spPr>
          <a:xfrm>
            <a:off x="8318331" y="5324673"/>
            <a:ext cx="1834549" cy="951073"/>
          </a:xfrm>
          <a:custGeom>
            <a:avLst/>
            <a:gdLst>
              <a:gd name="connsiteX0" fmla="*/ 0 w 1834549"/>
              <a:gd name="connsiteY0" fmla="*/ 0 h 951073"/>
              <a:gd name="connsiteX1" fmla="*/ 1834549 w 1834549"/>
              <a:gd name="connsiteY1" fmla="*/ 0 h 951073"/>
              <a:gd name="connsiteX2" fmla="*/ 1834549 w 1834549"/>
              <a:gd name="connsiteY2" fmla="*/ 951073 h 951073"/>
              <a:gd name="connsiteX3" fmla="*/ 0 w 1834549"/>
              <a:gd name="connsiteY3" fmla="*/ 951073 h 951073"/>
              <a:gd name="connsiteX4" fmla="*/ 0 w 1834549"/>
              <a:gd name="connsiteY4" fmla="*/ 0 h 95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4549" h="951073">
                <a:moveTo>
                  <a:pt x="0" y="0"/>
                </a:moveTo>
                <a:lnTo>
                  <a:pt x="1834549" y="0"/>
                </a:lnTo>
                <a:lnTo>
                  <a:pt x="1834549" y="951073"/>
                </a:lnTo>
                <a:lnTo>
                  <a:pt x="0" y="9510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600" kern="1200" dirty="0" smtClean="0"/>
              <a:t>Employee 3</a:t>
            </a:r>
            <a:endParaRPr lang="en-GB" sz="2600" kern="1200" dirty="0"/>
          </a:p>
        </p:txBody>
      </p:sp>
      <p:sp>
        <p:nvSpPr>
          <p:cNvPr id="42" name="TextBox 41"/>
          <p:cNvSpPr txBox="1"/>
          <p:nvPr/>
        </p:nvSpPr>
        <p:spPr>
          <a:xfrm rot="10800000" flipH="1" flipV="1">
            <a:off x="71760" y="2049568"/>
            <a:ext cx="2876934" cy="25223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Attribute of employee 1’s key is in the sacrifice set of the attribute of the Boss’s key, but not the attribute of the Head of Team B’s key.</a:t>
            </a:r>
            <a:endParaRPr lang="en-GB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749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Compromised Handles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If </a:t>
                </a:r>
                <a:r>
                  <a:rPr lang="en-GB" altLang="en-US" sz="2800" dirty="0"/>
                  <a:t>C(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altLang="en-US" sz="2800" dirty="0"/>
                  <a:t>,-,-) has been performed then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𝑎𝑡𝑡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altLang="en-US" sz="2800" dirty="0"/>
                  <a:t> is called </a:t>
                </a:r>
                <a:r>
                  <a:rPr lang="en-GB" altLang="en-US" sz="2800" b="1" dirty="0" smtClean="0"/>
                  <a:t>corrupt attribute</a:t>
                </a:r>
                <a:endParaRPr lang="en-GB" altLang="en-US" sz="2800" b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If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𝑎𝑡𝑡</m:t>
                    </m:r>
                    <m:d>
                      <m:d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𝑠𝑎𝑐𝑟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𝑎𝑡𝑡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GB" altLang="en-US" sz="2800" dirty="0"/>
                  <a:t> and</a:t>
                </a:r>
                <a:r>
                  <a:rPr lang="en-GB" alt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𝑎𝑡𝑡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altLang="en-US" sz="2800" dirty="0" smtClean="0"/>
                  <a:t> </a:t>
                </a:r>
                <a:r>
                  <a:rPr lang="en-GB" altLang="en-US" sz="2800" dirty="0"/>
                  <a:t>is </a:t>
                </a:r>
                <a:r>
                  <a:rPr lang="en-GB" altLang="en-US" sz="2800" dirty="0" smtClean="0"/>
                  <a:t>corrupt </a:t>
                </a:r>
                <a:r>
                  <a:rPr lang="en-GB" altLang="en-US" sz="2800" dirty="0"/>
                  <a:t>attribute, then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altLang="en-US" sz="2800" dirty="0"/>
                  <a:t> is called a </a:t>
                </a:r>
                <a:r>
                  <a:rPr lang="en-GB" altLang="en-US" sz="2800" b="1" dirty="0"/>
                  <a:t>compromised handle.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/>
                  <a:t>In this way we can view </a:t>
                </a:r>
                <a14:m>
                  <m:oMath xmlns:m="http://schemas.openxmlformats.org/officeDocument/2006/math">
                    <m:r>
                      <a:rPr lang="en-GB" altLang="en-US" sz="2800" b="0" i="1" dirty="0" smtClean="0">
                        <a:latin typeface="Cambria Math" panose="02040503050406030204" pitchFamily="18" charset="0"/>
                      </a:rPr>
                      <m:t>𝑘𝑒𝑦</m:t>
                    </m:r>
                    <m:d>
                      <m:dPr>
                        <m:ctrlPr>
                          <a:rPr lang="en-GB" altLang="en-US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b="0" i="1" dirty="0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GB" altLang="en-US" sz="28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GB" altLang="en-US" sz="2800" dirty="0"/>
                  <a:t> as </a:t>
                </a:r>
                <a:r>
                  <a:rPr lang="en-GB" altLang="en-US" sz="2800" b="1" dirty="0"/>
                  <a:t>trivially compromised </a:t>
                </a:r>
                <a:r>
                  <a:rPr lang="en-GB" altLang="en-US" sz="2800" dirty="0"/>
                  <a:t>due to the </a:t>
                </a:r>
                <a:r>
                  <a:rPr lang="en-GB" altLang="en-US" sz="2800" dirty="0" smtClean="0"/>
                  <a:t>corruption of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𝑘𝑒𝑦</m:t>
                    </m:r>
                    <m:d>
                      <m:dPr>
                        <m:ctrlPr>
                          <a:rPr lang="en-GB" alt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</m:oMath>
                </a14:m>
                <a:endParaRPr lang="en-GB" altLang="en-US" sz="2800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353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Valid API Policies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Policy is called </a:t>
                </a:r>
                <a:r>
                  <a:rPr lang="en-GB" altLang="en-US" sz="2800" b="1" dirty="0"/>
                  <a:t>valid with respect to the sacrifice function </a:t>
                </a:r>
                <a:r>
                  <a:rPr lang="en-GB" altLang="en-US" sz="2800" dirty="0" smtClean="0"/>
                  <a:t>if it satisfies three criteria</a:t>
                </a:r>
                <a:r>
                  <a:rPr lang="en-GB" altLang="en-US" sz="2800" b="1" dirty="0" smtClean="0"/>
                  <a:t>:</a:t>
                </a:r>
              </a:p>
              <a:p>
                <a:pPr marL="944842" lvl="1" indent="-514350">
                  <a:buSzPct val="100000"/>
                  <a:buFont typeface="+mj-lt"/>
                  <a:buAutoNum type="arabicPeriod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If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GB" altLang="en-US" sz="2800" i="1">
                        <a:latin typeface="Cambria Math" panose="02040503050406030204" pitchFamily="18" charset="0"/>
                      </a:rPr>
                      <m:t>=⊤ </m:t>
                    </m:r>
                  </m:oMath>
                </a14:m>
                <a:r>
                  <a:rPr lang="en-GB" altLang="en-US" sz="2800" dirty="0" smtClean="0"/>
                  <a:t>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alt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alt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alt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GB" altLang="en-US" sz="2800" b="0" i="1" smtClean="0">
                        <a:latin typeface="Cambria Math" panose="02040503050406030204" pitchFamily="18" charset="0"/>
                      </a:rPr>
                      <m:t>∉</m:t>
                    </m:r>
                  </m:oMath>
                </a14:m>
                <a:r>
                  <a:rPr lang="en-GB" altLang="en-US" sz="2800" dirty="0" smtClean="0"/>
                  <a:t> External</a:t>
                </a:r>
              </a:p>
              <a:p>
                <a:pPr marL="944842" lvl="1" indent="-514350">
                  <a:buSzPct val="100000"/>
                  <a:buFont typeface="+mj-lt"/>
                  <a:buAutoNum type="arabicPeriod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If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  <m:r>
                      <a:rPr lang="en-GB" altLang="en-US" sz="2800" i="1">
                        <a:latin typeface="Cambria Math" panose="02040503050406030204" pitchFamily="18" charset="0"/>
                      </a:rPr>
                      <m:t>=⊤ </m:t>
                    </m:r>
                  </m:oMath>
                </a14:m>
                <a:r>
                  <a:rPr lang="en-GB" altLang="en-US" sz="2800" dirty="0"/>
                  <a:t>then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𝑠𝑎𝑐𝑟</m:t>
                    </m:r>
                    <m:d>
                      <m:d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alt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endParaRPr lang="en-GB" altLang="en-US" sz="2800" dirty="0" smtClean="0"/>
              </a:p>
              <a:p>
                <a:pPr marL="944842" lvl="1" indent="-514350">
                  <a:buSzPct val="100000"/>
                  <a:buFont typeface="+mj-lt"/>
                  <a:buAutoNum type="arabicPeriod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It </a:t>
                </a:r>
                <a:r>
                  <a:rPr lang="en-GB" altLang="en-US" sz="2800" dirty="0"/>
                  <a:t>forms a directed acyclic graph on attributes (forbids creation of </a:t>
                </a:r>
                <a:r>
                  <a:rPr lang="en-GB" altLang="en-US" sz="2800" b="1" dirty="0"/>
                  <a:t>key cycles</a:t>
                </a:r>
                <a:r>
                  <a:rPr lang="en-GB" altLang="en-US" sz="2800" dirty="0" smtClean="0"/>
                  <a:t>)</a:t>
                </a:r>
                <a:endParaRPr lang="en-GB" altLang="en-US" sz="2800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2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553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Symbolic Security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1800" indent="0"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b="1" dirty="0" smtClean="0"/>
              <a:t>Axioms</a:t>
            </a:r>
            <a:r>
              <a:rPr lang="en-GB" altLang="en-US" sz="2800" dirty="0" smtClean="0"/>
              <a:t> </a:t>
            </a:r>
            <a:r>
              <a:rPr lang="en-GB" altLang="en-US" sz="2800" dirty="0"/>
              <a:t>&amp; </a:t>
            </a:r>
            <a:r>
              <a:rPr lang="en-GB" altLang="en-US" sz="2800" b="1" dirty="0"/>
              <a:t>valid policy</a:t>
            </a:r>
            <a:r>
              <a:rPr lang="en-GB" altLang="en-US" sz="2800" dirty="0"/>
              <a:t> </a:t>
            </a:r>
            <a:r>
              <a:rPr lang="en-GB" altLang="en-US" sz="2800" dirty="0" smtClean="0"/>
              <a:t>yield:</a:t>
            </a:r>
            <a:endParaRPr lang="en-GB" altLang="en-US" sz="2800" dirty="0"/>
          </a:p>
          <a:p>
            <a:pPr marL="431800" indent="0"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For any </a:t>
            </a:r>
            <a:r>
              <a:rPr lang="en-GB" altLang="en-US" sz="2800" i="1" dirty="0"/>
              <a:t>a*</a:t>
            </a:r>
            <a:r>
              <a:rPr lang="en-GB" altLang="en-US" sz="2800" dirty="0"/>
              <a:t> in External and any </a:t>
            </a:r>
            <a:r>
              <a:rPr lang="en-GB" altLang="en-US" sz="2800" i="1" dirty="0"/>
              <a:t>M</a:t>
            </a:r>
            <a:r>
              <a:rPr lang="en-GB" altLang="en-US" sz="2800" dirty="0"/>
              <a:t> &gt; 0, no adversary who</a:t>
            </a:r>
          </a:p>
          <a:p>
            <a:pPr marL="1289050" lvl="1" indent="-457200"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is given the key </a:t>
            </a:r>
            <a:r>
              <a:rPr lang="en-GB" altLang="en-US" sz="2400" i="1" dirty="0"/>
              <a:t>k*</a:t>
            </a:r>
            <a:r>
              <a:rPr lang="en-GB" altLang="en-US" sz="2400" dirty="0"/>
              <a:t> at the start</a:t>
            </a:r>
          </a:p>
          <a:p>
            <a:pPr marL="1289050" lvl="1" indent="-457200"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performs </a:t>
            </a:r>
            <a:r>
              <a:rPr lang="en-GB" altLang="en-US" sz="2400" i="1" dirty="0"/>
              <a:t>M</a:t>
            </a:r>
            <a:r>
              <a:rPr lang="en-GB" altLang="en-US" sz="2400" dirty="0"/>
              <a:t> operations using the API</a:t>
            </a:r>
          </a:p>
          <a:p>
            <a:pPr marL="1289050" lvl="1" indent="-457200"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b="1" dirty="0"/>
              <a:t>does not</a:t>
            </a:r>
            <a:r>
              <a:rPr lang="en-GB" altLang="en-US" sz="2400" dirty="0"/>
              <a:t> </a:t>
            </a:r>
            <a:r>
              <a:rPr lang="en-GB" altLang="en-US" sz="2400" b="1" dirty="0"/>
              <a:t>compromise </a:t>
            </a:r>
            <a:r>
              <a:rPr lang="en-GB" altLang="en-US" sz="2400" b="1" i="1" dirty="0"/>
              <a:t>h* </a:t>
            </a:r>
          </a:p>
          <a:p>
            <a:pPr marL="431800" indent="0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can distinguish between: </a:t>
            </a:r>
          </a:p>
          <a:p>
            <a:pPr marL="889000" indent="-457200"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API1, where </a:t>
            </a:r>
            <a:r>
              <a:rPr lang="en-GB" altLang="en-US" sz="2400" i="1" dirty="0"/>
              <a:t>h*</a:t>
            </a:r>
            <a:r>
              <a:rPr lang="en-GB" altLang="en-US" sz="2400" dirty="0"/>
              <a:t> points to </a:t>
            </a:r>
            <a:r>
              <a:rPr lang="en-GB" altLang="en-US" sz="2400" i="1" dirty="0"/>
              <a:t>(k*, a*)</a:t>
            </a:r>
            <a:endParaRPr lang="en-GB" altLang="en-US" sz="2400" dirty="0"/>
          </a:p>
          <a:p>
            <a:pPr marL="889000" indent="-457200">
              <a:buFont typeface="Arial" panose="020B0604020202020204" pitchFamily="34" charset="0"/>
              <a:buChar char="•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API2, where </a:t>
            </a:r>
            <a:r>
              <a:rPr lang="en-GB" altLang="en-US" sz="2400" i="1" dirty="0"/>
              <a:t>h*</a:t>
            </a:r>
            <a:r>
              <a:rPr lang="en-GB" altLang="en-US" sz="2400" dirty="0"/>
              <a:t> points to </a:t>
            </a:r>
            <a:r>
              <a:rPr lang="en-GB" altLang="en-US" sz="2400" i="1" dirty="0"/>
              <a:t>($, a*)</a:t>
            </a:r>
            <a:r>
              <a:rPr lang="en-GB" altLang="en-US" sz="2400" dirty="0"/>
              <a:t>, for a random key </a:t>
            </a:r>
            <a:r>
              <a:rPr lang="en-GB" altLang="en-US" sz="2400" i="1" dirty="0"/>
              <a:t>$</a:t>
            </a:r>
            <a:r>
              <a:rPr lang="en-GB" altLang="en-US" sz="2400" dirty="0"/>
              <a:t>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5680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Computational Security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In </a:t>
            </a:r>
            <a:r>
              <a:rPr lang="en-GB" altLang="en-US" sz="2800" dirty="0"/>
              <a:t>any computational API where </a:t>
            </a:r>
            <a:r>
              <a:rPr lang="en-GB" altLang="en-US" sz="2800" b="1" dirty="0"/>
              <a:t>policy is valid</a:t>
            </a:r>
            <a:r>
              <a:rPr lang="en-GB" altLang="en-US" sz="2800" dirty="0"/>
              <a:t> </a:t>
            </a:r>
            <a:r>
              <a:rPr lang="en-GB" altLang="en-US" sz="2800" dirty="0" smtClean="0"/>
              <a:t>and </a:t>
            </a:r>
            <a:r>
              <a:rPr lang="en-GB" altLang="en-US" sz="2800" dirty="0"/>
              <a:t>wrapping is </a:t>
            </a:r>
            <a:r>
              <a:rPr lang="en-GB" altLang="en-US" sz="2800" b="1" dirty="0"/>
              <a:t>IND-CCA and INT-CTXT</a:t>
            </a:r>
            <a:r>
              <a:rPr lang="en-GB" altLang="en-US" sz="2800" dirty="0"/>
              <a:t> </a:t>
            </a:r>
            <a:r>
              <a:rPr lang="en-GB" altLang="en-US" sz="2800" b="1" dirty="0"/>
              <a:t>secure</a:t>
            </a:r>
            <a:r>
              <a:rPr lang="en-GB" altLang="en-US" sz="2800" dirty="0"/>
              <a:t>, keys that are</a:t>
            </a:r>
          </a:p>
          <a:p>
            <a:pPr marL="831850" lvl="1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Not trivially compromised</a:t>
            </a:r>
          </a:p>
          <a:p>
            <a:pPr marL="831850" lvl="1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Not used to wrap other </a:t>
            </a:r>
            <a:r>
              <a:rPr lang="en-GB" altLang="en-US" sz="2400" dirty="0" smtClean="0"/>
              <a:t>keys</a:t>
            </a:r>
          </a:p>
          <a:p>
            <a:pPr marL="185458" indent="0">
              <a:buSzPct val="4500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   are </a:t>
            </a:r>
            <a:r>
              <a:rPr lang="en-GB" altLang="en-US" sz="2800" dirty="0"/>
              <a:t>indistinguishable from random</a:t>
            </a:r>
            <a:r>
              <a:rPr lang="en-GB" altLang="en-US" sz="2800" dirty="0" smtClean="0"/>
              <a:t>.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396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Ongoing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Add </a:t>
            </a:r>
            <a:r>
              <a:rPr lang="en-GB" altLang="en-US" sz="2800" dirty="0"/>
              <a:t>more commands to the </a:t>
            </a:r>
            <a:r>
              <a:rPr lang="en-GB" altLang="en-US" sz="2800" dirty="0" smtClean="0"/>
              <a:t>model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Prove </a:t>
            </a:r>
            <a:r>
              <a:rPr lang="en-GB" altLang="en-US" sz="2800" dirty="0"/>
              <a:t>soundness of our axioms with respect to more modern computational security notions e.g. </a:t>
            </a:r>
            <a:r>
              <a:rPr lang="en-GB" altLang="en-US" sz="2800" dirty="0" smtClean="0"/>
              <a:t>AE-AD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Investigate </a:t>
            </a:r>
            <a:r>
              <a:rPr lang="en-GB" altLang="en-US" sz="2800" dirty="0"/>
              <a:t>modifications to BC14 that allow the adversary to use an unbounded number of </a:t>
            </a:r>
            <a:r>
              <a:rPr lang="en-GB" altLang="en-US" sz="2800" dirty="0" smtClean="0"/>
              <a:t>operations (in particular, so the number of corruptions can increase with the security parameter)</a:t>
            </a:r>
            <a:endParaRPr lang="en-GB" altLang="en-US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17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A </a:t>
            </a:r>
            <a:r>
              <a:rPr lang="en-GB" altLang="en-US" sz="2800" dirty="0" smtClean="0">
                <a:solidFill>
                  <a:srgbClr val="00B050"/>
                </a:solidFill>
              </a:rPr>
              <a:t>generic</a:t>
            </a:r>
            <a:r>
              <a:rPr lang="en-GB" altLang="en-US" sz="2800" dirty="0" smtClean="0"/>
              <a:t> symbolic </a:t>
            </a:r>
            <a:r>
              <a:rPr lang="en-GB" altLang="en-US" sz="2800" dirty="0"/>
              <a:t>key wrapping API with </a:t>
            </a:r>
            <a:r>
              <a:rPr lang="en-GB" altLang="en-US" sz="2800" dirty="0">
                <a:solidFill>
                  <a:srgbClr val="00B050"/>
                </a:solidFill>
              </a:rPr>
              <a:t>strong computational security guarantees</a:t>
            </a:r>
            <a:r>
              <a:rPr lang="en-GB" altLang="en-US" sz="2800" dirty="0"/>
              <a:t> </a:t>
            </a:r>
            <a:r>
              <a:rPr lang="en-GB" altLang="en-US" sz="2800" dirty="0" smtClean="0"/>
              <a:t>and </a:t>
            </a:r>
            <a:r>
              <a:rPr lang="en-GB" altLang="en-US" sz="2800" dirty="0"/>
              <a:t>a fairly </a:t>
            </a:r>
            <a:r>
              <a:rPr lang="en-GB" altLang="en-US" sz="2800" dirty="0" smtClean="0">
                <a:solidFill>
                  <a:srgbClr val="00B050"/>
                </a:solidFill>
              </a:rPr>
              <a:t>simple proof</a:t>
            </a:r>
            <a:endParaRPr lang="en-GB" altLang="en-U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Keys not trivially compromised and not used to wrap other keys are </a:t>
            </a:r>
            <a:r>
              <a:rPr lang="en-GB" altLang="en-US" sz="2800" dirty="0">
                <a:solidFill>
                  <a:srgbClr val="00B050"/>
                </a:solidFill>
              </a:rPr>
              <a:t>indistinguishable from random 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The adversary is an </a:t>
            </a:r>
            <a:r>
              <a:rPr lang="en-GB" altLang="en-US" sz="2800" dirty="0">
                <a:solidFill>
                  <a:srgbClr val="00B050"/>
                </a:solidFill>
              </a:rPr>
              <a:t>active and adaptive</a:t>
            </a:r>
            <a:r>
              <a:rPr lang="en-GB" altLang="en-US" sz="2800" dirty="0"/>
              <a:t> polynomial-time Turing Machine using a bounded number of </a:t>
            </a:r>
            <a:r>
              <a:rPr lang="en-GB" altLang="en-US" sz="2800" dirty="0" smtClean="0"/>
              <a:t>operations (and hence </a:t>
            </a:r>
            <a:r>
              <a:rPr lang="en-GB" altLang="en-US" sz="2800" dirty="0" smtClean="0">
                <a:solidFill>
                  <a:srgbClr val="FF0000"/>
                </a:solidFill>
              </a:rPr>
              <a:t>number of corruptions doesn’t depend on security parameter</a:t>
            </a:r>
            <a:r>
              <a:rPr lang="en-GB" altLang="en-US" sz="2800" dirty="0" smtClean="0"/>
              <a:t>)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2951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Background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What are key management APIs?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Computational vs Symbolic Cryptography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Methodology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The Bana, Comon-Lundh model (BC14)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Our symbolic key management API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Our Results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Valid API Policies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Symbolic and Computational Security Theorems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Ongoing </a:t>
            </a:r>
            <a:r>
              <a:rPr lang="en-GB" altLang="en-US" sz="2800" dirty="0"/>
              <a:t>Work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146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http://www.cliparthut.com/clip-arts/263/car-keys-clip-art-26316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022" y="4967329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Key Management?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257" y="2034580"/>
            <a:ext cx="4421087" cy="5057625"/>
          </a:xfrm>
        </p:spPr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Different keys in a large cryptographic system have different </a:t>
            </a:r>
            <a:r>
              <a:rPr lang="en-GB" altLang="en-US" sz="2800" dirty="0" smtClean="0"/>
              <a:t>properties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Keys may have relationships between them e.g. derived keys, wrapped keys</a:t>
            </a:r>
            <a:endParaRPr lang="en-GB" altLang="en-US" sz="2800" dirty="0"/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Keys need to be stored </a:t>
            </a:r>
            <a:r>
              <a:rPr lang="en-GB" altLang="en-US" sz="2800" dirty="0" smtClean="0"/>
              <a:t>and used </a:t>
            </a:r>
            <a:r>
              <a:rPr lang="en-GB" altLang="en-US" sz="2800" dirty="0"/>
              <a:t>in multiple locations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How do we safely move keys around?</a:t>
            </a:r>
          </a:p>
          <a:p>
            <a:endParaRPr lang="en-GB" sz="2800" dirty="0"/>
          </a:p>
        </p:txBody>
      </p:sp>
      <p:pic>
        <p:nvPicPr>
          <p:cNvPr id="1028" name="Picture 4" descr="http://www.clipartlord.com/wp-content/uploads/2013/10/globe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488" y="3198008"/>
            <a:ext cx="2501708" cy="2334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s://pixabay.com/static/uploads/photo/2012/04/18/20/20/key-37780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19215">
            <a:off x="8480009" y="2588576"/>
            <a:ext cx="1487526" cy="7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ages.clipartpanda.com/car-key-clipart-house-key-clipart-zbcweqvx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325" y="4792214"/>
            <a:ext cx="1353973" cy="1548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freelargeimages.com/wp-content/uploads/2015/01/House_Key_Clipart_0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1" y="2500862"/>
            <a:ext cx="1553203" cy="124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837298" y="5566468"/>
            <a:ext cx="1227350" cy="31274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9432800" y="3725254"/>
            <a:ext cx="108425" cy="10669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7186316" y="2647762"/>
            <a:ext cx="1229753" cy="8873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51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Cryptographic Tokens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dirty="0" smtClean="0"/>
              <a:t>  </a:t>
            </a:r>
            <a:r>
              <a:rPr lang="en-GB" sz="2800" b="1" dirty="0" smtClean="0"/>
              <a:t>Tamper Resistant Devices</a:t>
            </a:r>
            <a:r>
              <a:rPr lang="en-GB" sz="2800" dirty="0" smtClean="0"/>
              <a:t> used to securely store keys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800" dirty="0"/>
              <a:t> </a:t>
            </a:r>
            <a:r>
              <a:rPr lang="en-GB" sz="2800" dirty="0" smtClean="0"/>
              <a:t> Can carry out cryptographic operations</a:t>
            </a:r>
            <a:endParaRPr lang="en-GB" sz="2800" dirty="0"/>
          </a:p>
        </p:txBody>
      </p:sp>
      <p:pic>
        <p:nvPicPr>
          <p:cNvPr id="2050" name="Picture 2" descr="http://cdn.arstechnica.net/wp-content/uploads/2012/06/securid-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4112781"/>
            <a:ext cx="4248472" cy="1759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mm-alliance-03.com/PLNK/wp-content/uploads/2013/11/t_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93" t="38008" r="14008" b="4395"/>
          <a:stretch/>
        </p:blipFill>
        <p:spPr bwMode="auto">
          <a:xfrm>
            <a:off x="5184328" y="3908895"/>
            <a:ext cx="4104456" cy="1887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3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Cryptographic API?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1648879"/>
              </p:ext>
            </p:extLst>
          </p:nvPr>
        </p:nvGraphicFramePr>
        <p:xfrm>
          <a:off x="359792" y="2051645"/>
          <a:ext cx="10081120" cy="443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72560" y="2195661"/>
            <a:ext cx="2383260" cy="18280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</a:rPr>
              <a:t>e.g. not allowed to symmetrically wrap a sensitive key under a non-sensitive key</a:t>
            </a:r>
            <a:endParaRPr lang="en-GB" sz="2400" dirty="0">
              <a:solidFill>
                <a:schemeClr val="tx2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912522" y="4056611"/>
            <a:ext cx="1466707" cy="1841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08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PKCS#11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Widely-used, standardised API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Key Management commands including </a:t>
            </a:r>
            <a:r>
              <a:rPr lang="en-GB" altLang="en-US" sz="2800" b="1" dirty="0"/>
              <a:t>key</a:t>
            </a:r>
            <a:r>
              <a:rPr lang="en-GB" altLang="en-US" sz="2800" dirty="0"/>
              <a:t> </a:t>
            </a:r>
            <a:r>
              <a:rPr lang="en-GB" altLang="en-US" sz="2800" b="1" dirty="0"/>
              <a:t>wrapping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Also general cryptography including</a:t>
            </a:r>
            <a:r>
              <a:rPr lang="en-GB" altLang="en-US" sz="2800" b="1" dirty="0"/>
              <a:t> encryption of data</a:t>
            </a:r>
            <a:r>
              <a:rPr lang="en-GB" altLang="en-US" sz="2800" dirty="0"/>
              <a:t> 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Keys are pointed to by </a:t>
            </a:r>
            <a:r>
              <a:rPr lang="en-GB" altLang="en-US" sz="2800" b="1" dirty="0"/>
              <a:t>handles </a:t>
            </a:r>
            <a:r>
              <a:rPr lang="en-GB" altLang="en-US" sz="2800" dirty="0"/>
              <a:t>and handles have </a:t>
            </a:r>
            <a:r>
              <a:rPr lang="en-GB" altLang="en-US" sz="2800" b="1" dirty="0"/>
              <a:t>attributes</a:t>
            </a:r>
          </a:p>
          <a:p>
            <a:pPr marL="863600" lvl="1" indent="-323850">
              <a:buSzPct val="75000"/>
              <a:buFont typeface="Symbol" panose="05050102010706020507" pitchFamily="18" charset="2"/>
              <a:buChar char="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400" dirty="0"/>
              <a:t>e.g. “the key pointed to by this handle is </a:t>
            </a:r>
            <a:r>
              <a:rPr lang="en-GB" altLang="en-US" sz="2400" b="1" dirty="0"/>
              <a:t>sensitive”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940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Security of PKCS#11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Claim: “sensitive keys cannot be revealed in plaintext off the token”</a:t>
                </a:r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BUT (Clulow, 2003): </a:t>
                </a:r>
                <a:endParaRPr lang="en-GB" altLang="en-US" sz="2800" dirty="0"/>
              </a:p>
              <a:p>
                <a:pPr marL="1022350" lvl="1" indent="-514350">
                  <a:buFont typeface="+mj-lt"/>
                  <a:buAutoNum type="arabicParenR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/>
                  <a:t>WRAP(</a:t>
                </a:r>
                <a14:m>
                  <m:oMath xmlns:m="http://schemas.openxmlformats.org/officeDocument/2006/math">
                    <m:r>
                      <a:rPr lang="en-GB" altLang="en-US" sz="2800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GB" altLang="en-US" sz="28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altLang="en-US" sz="2800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GB" altLang="en-US" sz="2800" b="1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altLang="en-US" sz="2800" b="1" dirty="0"/>
                  <a:t>) </a:t>
                </a:r>
                <a:r>
                  <a:rPr lang="en-GB" altLang="en-US" sz="2800" dirty="0"/>
                  <a:t/>
                </a:r>
                <a:br>
                  <a:rPr lang="en-GB" altLang="en-US" sz="2800" dirty="0"/>
                </a:br>
                <a:r>
                  <a:rPr lang="en-GB" altLang="en-US" sz="2800" dirty="0"/>
                  <a:t>receive </a:t>
                </a:r>
                <a14:m>
                  <m:oMath xmlns:m="http://schemas.openxmlformats.org/officeDocument/2006/math">
                    <m:r>
                      <a:rPr lang="en-GB" altLang="en-US" sz="28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altLang="en-US" sz="28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alt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}</m:t>
                        </m:r>
                      </m:e>
                      <m:sub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altLang="en-US" sz="2800" i="1">
                            <a:latin typeface="Cambria Math" panose="02040503050406030204" pitchFamily="18" charset="0"/>
                          </a:rPr>
                          <m:t>′</m:t>
                        </m:r>
                      </m:sub>
                    </m:sSub>
                  </m:oMath>
                </a14:m>
                <a:endParaRPr lang="en-GB" altLang="en-US" sz="2800" dirty="0"/>
              </a:p>
              <a:p>
                <a:pPr marL="1022350" lvl="1" indent="-514350">
                  <a:buFont typeface="+mj-lt"/>
                  <a:buAutoNum type="arabicParenR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b="1" dirty="0"/>
                  <a:t>DECRYPT(</a:t>
                </a:r>
                <a14:m>
                  <m:oMath xmlns:m="http://schemas.openxmlformats.org/officeDocument/2006/math">
                    <m:r>
                      <a:rPr lang="en-GB" altLang="en-US" sz="2800" b="1" i="1" dirty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GB" altLang="en-US" sz="2800" b="1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altLang="en-US" sz="2800" b="1" i="1" dirty="0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GB" altLang="en-US" sz="2800" b="1" i="1" dirty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altLang="en-US" sz="2800" b="1" dirty="0"/>
                  <a:t>)</a:t>
                </a:r>
                <a:r>
                  <a:rPr lang="en-GB" altLang="en-US" sz="2800" dirty="0"/>
                  <a:t/>
                </a:r>
                <a:br>
                  <a:rPr lang="en-GB" altLang="en-US" sz="2800" dirty="0"/>
                </a:br>
                <a:r>
                  <a:rPr lang="en-GB" altLang="en-US" sz="2800" dirty="0"/>
                  <a:t>receive </a:t>
                </a:r>
                <a14:m>
                  <m:oMath xmlns:m="http://schemas.openxmlformats.org/officeDocument/2006/math"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GB" altLang="en-US" sz="2800" i="1" dirty="0"/>
              </a:p>
              <a:p>
                <a:pPr marL="431800" indent="-323850">
                  <a:buSzPct val="45000"/>
                  <a:buFont typeface="Wingdings" panose="05000000000000000000" pitchFamily="2" charset="2"/>
                  <a:buChar char="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r>
                  <a:rPr lang="en-GB" altLang="en-US" sz="2800" dirty="0" smtClean="0"/>
                  <a:t>PKCS#11’s </a:t>
                </a:r>
                <a:r>
                  <a:rPr lang="en-GB" altLang="en-US" sz="2800" b="1" dirty="0" smtClean="0"/>
                  <a:t>policy</a:t>
                </a:r>
                <a:r>
                  <a:rPr lang="en-GB" altLang="en-US" sz="2800" dirty="0" smtClean="0"/>
                  <a:t> allows this if </a:t>
                </a:r>
                <a14:m>
                  <m:oMath xmlns:m="http://schemas.openxmlformats.org/officeDocument/2006/math">
                    <m:r>
                      <a:rPr lang="en-GB" altLang="en-US" sz="2800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altLang="en-US" sz="2800" i="1" dirty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GB" altLang="en-US" sz="2800" dirty="0"/>
                  <a:t> has attributes </a:t>
                </a:r>
                <a:r>
                  <a:rPr lang="en-GB" altLang="en-US" sz="2800" b="1" dirty="0"/>
                  <a:t>wrap </a:t>
                </a:r>
                <a:r>
                  <a:rPr lang="en-GB" altLang="en-US" sz="2800" dirty="0"/>
                  <a:t>and </a:t>
                </a:r>
                <a:r>
                  <a:rPr lang="en-GB" altLang="en-US" sz="2800" b="1" dirty="0"/>
                  <a:t>decrypt, </a:t>
                </a:r>
                <a:r>
                  <a:rPr lang="en-GB" altLang="en-US" sz="2800" dirty="0"/>
                  <a:t>even if </a:t>
                </a:r>
                <a14:m>
                  <m:oMath xmlns:m="http://schemas.openxmlformats.org/officeDocument/2006/math">
                    <m:r>
                      <a:rPr lang="en-GB" altLang="en-US" sz="2800" b="0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altLang="en-US" sz="2800" dirty="0" smtClean="0"/>
                  <a:t> </a:t>
                </a:r>
                <a:r>
                  <a:rPr lang="en-GB" altLang="en-US" sz="2800" dirty="0"/>
                  <a:t>has attribute </a:t>
                </a:r>
                <a:r>
                  <a:rPr lang="en-GB" altLang="en-US" sz="2800" b="1" dirty="0"/>
                  <a:t>sensitive</a:t>
                </a:r>
                <a:endParaRPr lang="en-GB" altLang="en-US" sz="2800" i="1" dirty="0"/>
              </a:p>
              <a:p>
                <a:pPr marL="863600" lvl="1" indent="-323850">
                  <a:buFont typeface="StarSymbol" charset="0"/>
                  <a:buAutoNum type="arabicPeriod"/>
                  <a:tabLst>
                    <a:tab pos="449263" algn="l"/>
                    <a:tab pos="898525" algn="l"/>
                    <a:tab pos="1347788" algn="l"/>
                    <a:tab pos="1797050" algn="l"/>
                    <a:tab pos="2246313" algn="l"/>
                    <a:tab pos="2695575" algn="l"/>
                    <a:tab pos="3144838" algn="l"/>
                    <a:tab pos="3594100" algn="l"/>
                    <a:tab pos="4043363" algn="l"/>
                    <a:tab pos="4492625" algn="l"/>
                    <a:tab pos="4941888" algn="l"/>
                    <a:tab pos="5391150" algn="l"/>
                    <a:tab pos="5840413" algn="l"/>
                    <a:tab pos="6289675" algn="l"/>
                    <a:tab pos="6738938" algn="l"/>
                    <a:tab pos="7188200" algn="l"/>
                    <a:tab pos="7637463" algn="l"/>
                    <a:tab pos="8086725" algn="l"/>
                    <a:tab pos="8535988" algn="l"/>
                    <a:tab pos="8985250" algn="l"/>
                  </a:tabLst>
                </a:pPr>
                <a:endParaRPr lang="en-GB" altLang="en-US" sz="2800" i="1" dirty="0"/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338" r="-3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22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Conflicting Attributes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b="1" dirty="0"/>
              <a:t>Wrap/decrypt</a:t>
            </a:r>
            <a:r>
              <a:rPr lang="en-GB" altLang="en-US" sz="2800" dirty="0"/>
              <a:t> obviously bad combination of attributes (there are others</a:t>
            </a:r>
            <a:r>
              <a:rPr lang="en-GB" altLang="en-US" sz="2800" dirty="0" smtClean="0"/>
              <a:t>)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/>
              <a:t>PKCS#11 doesn't bind the attributes to a key when wrapping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</a:pPr>
            <a:r>
              <a:rPr lang="en-GB" altLang="en-US" sz="2800" dirty="0" smtClean="0"/>
              <a:t>Different </a:t>
            </a:r>
            <a:r>
              <a:rPr lang="en-GB" altLang="en-US" sz="2800" dirty="0"/>
              <a:t>handles pointing to same key can have different </a:t>
            </a:r>
            <a:r>
              <a:rPr lang="en-GB" altLang="en-US" sz="2800" dirty="0" smtClean="0"/>
              <a:t>attributes </a:t>
            </a:r>
            <a:endParaRPr lang="en-GB" altLang="en-US" sz="2800" dirty="0"/>
          </a:p>
          <a:p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23888" y="4931965"/>
            <a:ext cx="7632848" cy="902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Even with attribute binding, how can we </a:t>
            </a:r>
            <a:r>
              <a:rPr lang="en-GB" altLang="en-US" sz="2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guarantee</a:t>
            </a:r>
            <a:r>
              <a:rPr lang="en-GB" alt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our </a:t>
            </a: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API </a:t>
            </a:r>
            <a:r>
              <a:rPr lang="en-GB" altLang="en-US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policy doesn't allow for attacks?</a:t>
            </a:r>
            <a:endParaRPr lang="en-GB" sz="2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92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867</TotalTime>
  <Words>1466</Words>
  <Application>Microsoft Office PowerPoint</Application>
  <PresentationFormat>Custom</PresentationFormat>
  <Paragraphs>200</Paragraphs>
  <Slides>29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DejaVu Sans</vt:lpstr>
      <vt:lpstr>StarSymbol</vt:lpstr>
      <vt:lpstr>Symbol</vt:lpstr>
      <vt:lpstr>Times New Roman</vt:lpstr>
      <vt:lpstr>Wingdings</vt:lpstr>
      <vt:lpstr>Retrospect</vt:lpstr>
      <vt:lpstr>Valid Policies for Secure Key Management</vt:lpstr>
      <vt:lpstr>Headlines</vt:lpstr>
      <vt:lpstr>Overview</vt:lpstr>
      <vt:lpstr>What is Key Management?</vt:lpstr>
      <vt:lpstr>Cryptographic Tokens</vt:lpstr>
      <vt:lpstr>What is a Cryptographic API?</vt:lpstr>
      <vt:lpstr>PKCS#11</vt:lpstr>
      <vt:lpstr>Security of PKCS#11</vt:lpstr>
      <vt:lpstr>Conflicting Attributes</vt:lpstr>
      <vt:lpstr>Security Models</vt:lpstr>
      <vt:lpstr>Symbolic Cryptography</vt:lpstr>
      <vt:lpstr>Symbolic Cryptography</vt:lpstr>
      <vt:lpstr>Computational Cryptography</vt:lpstr>
      <vt:lpstr>Computational Cryptography</vt:lpstr>
      <vt:lpstr>BC14</vt:lpstr>
      <vt:lpstr>BC14</vt:lpstr>
      <vt:lpstr>BC14</vt:lpstr>
      <vt:lpstr>How an API Works</vt:lpstr>
      <vt:lpstr>Our API</vt:lpstr>
      <vt:lpstr>Our API</vt:lpstr>
      <vt:lpstr>Our API</vt:lpstr>
      <vt:lpstr>Sacrifice Function</vt:lpstr>
      <vt:lpstr>Example of Sacrifice Function</vt:lpstr>
      <vt:lpstr>Compromised Handles</vt:lpstr>
      <vt:lpstr>Valid API Policies</vt:lpstr>
      <vt:lpstr>Symbolic Security</vt:lpstr>
      <vt:lpstr>Computational Security</vt:lpstr>
      <vt:lpstr>Ongoing Work</vt:lpstr>
      <vt:lpstr>Recap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RW Stanley</cp:lastModifiedBy>
  <cp:revision>162</cp:revision>
  <cp:lastPrinted>1601-01-01T00:00:00Z</cp:lastPrinted>
  <dcterms:created xsi:type="dcterms:W3CDTF">2015-08-27T12:16:18Z</dcterms:created>
  <dcterms:modified xsi:type="dcterms:W3CDTF">2015-09-01T09:18:38Z</dcterms:modified>
</cp:coreProperties>
</file>