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7" r:id="rId12"/>
    <p:sldId id="266" r:id="rId13"/>
    <p:sldId id="269" r:id="rId14"/>
    <p:sldId id="268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8" r:id="rId23"/>
    <p:sldId id="277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4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EBA89A-8456-49EB-A74E-EDFA1A7158E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F70AAD1-5791-492B-AA51-CEB91CD2F66A}">
      <dgm:prSet phldrT="[Text]"/>
      <dgm:spPr/>
      <dgm:t>
        <a:bodyPr/>
        <a:lstStyle/>
        <a:p>
          <a:r>
            <a:rPr lang="en-GB" dirty="0" smtClean="0"/>
            <a:t>Predict</a:t>
          </a:r>
          <a:endParaRPr lang="en-GB" dirty="0"/>
        </a:p>
      </dgm:t>
    </dgm:pt>
    <dgm:pt modelId="{0719FAAC-E68D-4D99-A196-77C9FC93BF72}" type="parTrans" cxnId="{C2ACA5B5-71FB-4E61-8C48-718BCBCD9E4E}">
      <dgm:prSet/>
      <dgm:spPr/>
      <dgm:t>
        <a:bodyPr/>
        <a:lstStyle/>
        <a:p>
          <a:endParaRPr lang="en-GB"/>
        </a:p>
      </dgm:t>
    </dgm:pt>
    <dgm:pt modelId="{DEDB1138-C0FE-48EB-B735-798ED03B89A7}" type="sibTrans" cxnId="{C2ACA5B5-71FB-4E61-8C48-718BCBCD9E4E}">
      <dgm:prSet/>
      <dgm:spPr/>
      <dgm:t>
        <a:bodyPr/>
        <a:lstStyle/>
        <a:p>
          <a:endParaRPr lang="en-GB"/>
        </a:p>
      </dgm:t>
    </dgm:pt>
    <dgm:pt modelId="{502D54CF-09DF-4F86-ABB1-8F4888062381}">
      <dgm:prSet phldrT="[Text]"/>
      <dgm:spPr/>
      <dgm:t>
        <a:bodyPr/>
        <a:lstStyle/>
        <a:p>
          <a:r>
            <a:rPr lang="en-GB" dirty="0" smtClean="0"/>
            <a:t>Measure</a:t>
          </a:r>
          <a:endParaRPr lang="en-GB" dirty="0"/>
        </a:p>
      </dgm:t>
    </dgm:pt>
    <dgm:pt modelId="{90E5D622-611C-45A6-A90E-FD9548FBA089}" type="parTrans" cxnId="{805706A3-FB32-4173-BEC0-B50929A102C6}">
      <dgm:prSet/>
      <dgm:spPr/>
      <dgm:t>
        <a:bodyPr/>
        <a:lstStyle/>
        <a:p>
          <a:endParaRPr lang="en-GB"/>
        </a:p>
      </dgm:t>
    </dgm:pt>
    <dgm:pt modelId="{4C2075DB-DD59-4359-B288-05C37C8411CE}" type="sibTrans" cxnId="{805706A3-FB32-4173-BEC0-B50929A102C6}">
      <dgm:prSet/>
      <dgm:spPr/>
      <dgm:t>
        <a:bodyPr/>
        <a:lstStyle/>
        <a:p>
          <a:endParaRPr lang="en-GB"/>
        </a:p>
      </dgm:t>
    </dgm:pt>
    <dgm:pt modelId="{9320D719-EB09-48C3-B661-25C4B2A6BADA}">
      <dgm:prSet phldrT="[Text]"/>
      <dgm:spPr/>
      <dgm:t>
        <a:bodyPr/>
        <a:lstStyle/>
        <a:p>
          <a:r>
            <a:rPr lang="en-GB" dirty="0" smtClean="0"/>
            <a:t>Manage</a:t>
          </a:r>
          <a:endParaRPr lang="en-GB" dirty="0"/>
        </a:p>
      </dgm:t>
    </dgm:pt>
    <dgm:pt modelId="{FED5F38F-7E0B-4057-B42C-A19F84CFDE6A}" type="parTrans" cxnId="{B8D51786-2A32-4FEA-961F-6E0EBA58184C}">
      <dgm:prSet/>
      <dgm:spPr/>
      <dgm:t>
        <a:bodyPr/>
        <a:lstStyle/>
        <a:p>
          <a:endParaRPr lang="en-GB"/>
        </a:p>
      </dgm:t>
    </dgm:pt>
    <dgm:pt modelId="{7D49C56F-3FFF-4337-B575-B4086633A651}" type="sibTrans" cxnId="{B8D51786-2A32-4FEA-961F-6E0EBA58184C}">
      <dgm:prSet/>
      <dgm:spPr/>
      <dgm:t>
        <a:bodyPr/>
        <a:lstStyle/>
        <a:p>
          <a:endParaRPr lang="en-GB"/>
        </a:p>
      </dgm:t>
    </dgm:pt>
    <dgm:pt modelId="{59B27833-DB9D-4E78-AB56-CDBA9F03E6EA}">
      <dgm:prSet phldrT="[Text]"/>
      <dgm:spPr/>
      <dgm:t>
        <a:bodyPr/>
        <a:lstStyle/>
        <a:p>
          <a:r>
            <a:rPr lang="en-GB" dirty="0" smtClean="0"/>
            <a:t>Control</a:t>
          </a:r>
          <a:endParaRPr lang="en-GB" dirty="0"/>
        </a:p>
      </dgm:t>
    </dgm:pt>
    <dgm:pt modelId="{76E6CD3F-687F-4A76-809A-7956C0B01992}" type="parTrans" cxnId="{E88FB7F8-9D7C-448B-AC4D-1B500471391B}">
      <dgm:prSet/>
      <dgm:spPr/>
      <dgm:t>
        <a:bodyPr/>
        <a:lstStyle/>
        <a:p>
          <a:endParaRPr lang="en-GB"/>
        </a:p>
      </dgm:t>
    </dgm:pt>
    <dgm:pt modelId="{0056100F-0998-4172-AFA1-A5FA71A1A301}" type="sibTrans" cxnId="{E88FB7F8-9D7C-448B-AC4D-1B500471391B}">
      <dgm:prSet/>
      <dgm:spPr/>
      <dgm:t>
        <a:bodyPr/>
        <a:lstStyle/>
        <a:p>
          <a:endParaRPr lang="en-GB"/>
        </a:p>
      </dgm:t>
    </dgm:pt>
    <dgm:pt modelId="{FAD0669C-3A07-4324-B6D5-DDC58527B5E0}" type="pres">
      <dgm:prSet presAssocID="{EFEBA89A-8456-49EB-A74E-EDFA1A7158E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D104A43-C54C-4137-8562-277C262975EC}" type="pres">
      <dgm:prSet presAssocID="{8F70AAD1-5791-492B-AA51-CEB91CD2F66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B87F69-1C8A-4E26-8F0D-F282BECAAEE8}" type="pres">
      <dgm:prSet presAssocID="{DEDB1138-C0FE-48EB-B735-798ED03B89A7}" presName="sibTrans" presStyleCnt="0"/>
      <dgm:spPr/>
    </dgm:pt>
    <dgm:pt modelId="{4CC5143D-FD04-408A-99BC-7694C54B87E3}" type="pres">
      <dgm:prSet presAssocID="{502D54CF-09DF-4F86-ABB1-8F488806238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15BE68-0E5E-45FA-BA89-0AA37BCC6B2B}" type="pres">
      <dgm:prSet presAssocID="{4C2075DB-DD59-4359-B288-05C37C8411CE}" presName="sibTrans" presStyleCnt="0"/>
      <dgm:spPr/>
    </dgm:pt>
    <dgm:pt modelId="{87A83384-7432-4EDA-A2A2-835473E4DF34}" type="pres">
      <dgm:prSet presAssocID="{9320D719-EB09-48C3-B661-25C4B2A6BAD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548AA94-467D-42F6-AF18-8EFACCA24F19}" type="pres">
      <dgm:prSet presAssocID="{7D49C56F-3FFF-4337-B575-B4086633A651}" presName="sibTrans" presStyleCnt="0"/>
      <dgm:spPr/>
    </dgm:pt>
    <dgm:pt modelId="{0F0AA0C4-C13F-4522-889A-BD758110DD87}" type="pres">
      <dgm:prSet presAssocID="{59B27833-DB9D-4E78-AB56-CDBA9F03E6E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8D51786-2A32-4FEA-961F-6E0EBA58184C}" srcId="{EFEBA89A-8456-49EB-A74E-EDFA1A7158EB}" destId="{9320D719-EB09-48C3-B661-25C4B2A6BADA}" srcOrd="2" destOrd="0" parTransId="{FED5F38F-7E0B-4057-B42C-A19F84CFDE6A}" sibTransId="{7D49C56F-3FFF-4337-B575-B4086633A651}"/>
    <dgm:cxn modelId="{E88FB7F8-9D7C-448B-AC4D-1B500471391B}" srcId="{EFEBA89A-8456-49EB-A74E-EDFA1A7158EB}" destId="{59B27833-DB9D-4E78-AB56-CDBA9F03E6EA}" srcOrd="3" destOrd="0" parTransId="{76E6CD3F-687F-4A76-809A-7956C0B01992}" sibTransId="{0056100F-0998-4172-AFA1-A5FA71A1A301}"/>
    <dgm:cxn modelId="{5464BD4F-6005-4727-863C-0C7CBE8D6D07}" type="presOf" srcId="{59B27833-DB9D-4E78-AB56-CDBA9F03E6EA}" destId="{0F0AA0C4-C13F-4522-889A-BD758110DD87}" srcOrd="0" destOrd="0" presId="urn:microsoft.com/office/officeart/2005/8/layout/default"/>
    <dgm:cxn modelId="{3FED2C2C-87DA-49B3-9DD3-9C0D0D5D070B}" type="presOf" srcId="{502D54CF-09DF-4F86-ABB1-8F4888062381}" destId="{4CC5143D-FD04-408A-99BC-7694C54B87E3}" srcOrd="0" destOrd="0" presId="urn:microsoft.com/office/officeart/2005/8/layout/default"/>
    <dgm:cxn modelId="{8C190C4E-DE88-41D6-97D2-B328E18688CE}" type="presOf" srcId="{9320D719-EB09-48C3-B661-25C4B2A6BADA}" destId="{87A83384-7432-4EDA-A2A2-835473E4DF34}" srcOrd="0" destOrd="0" presId="urn:microsoft.com/office/officeart/2005/8/layout/default"/>
    <dgm:cxn modelId="{756018D7-A5EB-4570-9EB5-102CEE1540D8}" type="presOf" srcId="{EFEBA89A-8456-49EB-A74E-EDFA1A7158EB}" destId="{FAD0669C-3A07-4324-B6D5-DDC58527B5E0}" srcOrd="0" destOrd="0" presId="urn:microsoft.com/office/officeart/2005/8/layout/default"/>
    <dgm:cxn modelId="{C2ACA5B5-71FB-4E61-8C48-718BCBCD9E4E}" srcId="{EFEBA89A-8456-49EB-A74E-EDFA1A7158EB}" destId="{8F70AAD1-5791-492B-AA51-CEB91CD2F66A}" srcOrd="0" destOrd="0" parTransId="{0719FAAC-E68D-4D99-A196-77C9FC93BF72}" sibTransId="{DEDB1138-C0FE-48EB-B735-798ED03B89A7}"/>
    <dgm:cxn modelId="{805706A3-FB32-4173-BEC0-B50929A102C6}" srcId="{EFEBA89A-8456-49EB-A74E-EDFA1A7158EB}" destId="{502D54CF-09DF-4F86-ABB1-8F4888062381}" srcOrd="1" destOrd="0" parTransId="{90E5D622-611C-45A6-A90E-FD9548FBA089}" sibTransId="{4C2075DB-DD59-4359-B288-05C37C8411CE}"/>
    <dgm:cxn modelId="{6CD11209-9A39-427F-BE8E-98BB4C5EFF04}" type="presOf" srcId="{8F70AAD1-5791-492B-AA51-CEB91CD2F66A}" destId="{9D104A43-C54C-4137-8562-277C262975EC}" srcOrd="0" destOrd="0" presId="urn:microsoft.com/office/officeart/2005/8/layout/default"/>
    <dgm:cxn modelId="{3B5B4A0D-CFCF-4FCE-A237-3C116770A6EE}" type="presParOf" srcId="{FAD0669C-3A07-4324-B6D5-DDC58527B5E0}" destId="{9D104A43-C54C-4137-8562-277C262975EC}" srcOrd="0" destOrd="0" presId="urn:microsoft.com/office/officeart/2005/8/layout/default"/>
    <dgm:cxn modelId="{5A7A9721-CA35-489E-AD45-0757A0EC0742}" type="presParOf" srcId="{FAD0669C-3A07-4324-B6D5-DDC58527B5E0}" destId="{28B87F69-1C8A-4E26-8F0D-F282BECAAEE8}" srcOrd="1" destOrd="0" presId="urn:microsoft.com/office/officeart/2005/8/layout/default"/>
    <dgm:cxn modelId="{5C6DCCD7-BADF-4EC8-B003-11A34047808A}" type="presParOf" srcId="{FAD0669C-3A07-4324-B6D5-DDC58527B5E0}" destId="{4CC5143D-FD04-408A-99BC-7694C54B87E3}" srcOrd="2" destOrd="0" presId="urn:microsoft.com/office/officeart/2005/8/layout/default"/>
    <dgm:cxn modelId="{C4982BE3-9F55-4A29-8BB6-7A7360403FD4}" type="presParOf" srcId="{FAD0669C-3A07-4324-B6D5-DDC58527B5E0}" destId="{8515BE68-0E5E-45FA-BA89-0AA37BCC6B2B}" srcOrd="3" destOrd="0" presId="urn:microsoft.com/office/officeart/2005/8/layout/default"/>
    <dgm:cxn modelId="{48589717-3E98-400E-9B93-F4869B90F799}" type="presParOf" srcId="{FAD0669C-3A07-4324-B6D5-DDC58527B5E0}" destId="{87A83384-7432-4EDA-A2A2-835473E4DF34}" srcOrd="4" destOrd="0" presId="urn:microsoft.com/office/officeart/2005/8/layout/default"/>
    <dgm:cxn modelId="{0D359CF4-8548-496B-BC82-229A0C6BDD27}" type="presParOf" srcId="{FAD0669C-3A07-4324-B6D5-DDC58527B5E0}" destId="{1548AA94-467D-42F6-AF18-8EFACCA24F19}" srcOrd="5" destOrd="0" presId="urn:microsoft.com/office/officeart/2005/8/layout/default"/>
    <dgm:cxn modelId="{59C464DC-135B-4CF5-9082-3E29B821812C}" type="presParOf" srcId="{FAD0669C-3A07-4324-B6D5-DDC58527B5E0}" destId="{0F0AA0C4-C13F-4522-889A-BD758110DD8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04A43-C54C-4137-8562-277C262975EC}">
      <dsp:nvSpPr>
        <dsp:cNvPr id="0" name=""/>
        <dsp:cNvSpPr/>
      </dsp:nvSpPr>
      <dsp:spPr>
        <a:xfrm>
          <a:off x="259" y="188404"/>
          <a:ext cx="1013981" cy="608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Predict</a:t>
          </a:r>
          <a:endParaRPr lang="en-GB" sz="1600" kern="1200" dirty="0"/>
        </a:p>
      </dsp:txBody>
      <dsp:txXfrm>
        <a:off x="259" y="188404"/>
        <a:ext cx="1013981" cy="608389"/>
      </dsp:txXfrm>
    </dsp:sp>
    <dsp:sp modelId="{4CC5143D-FD04-408A-99BC-7694C54B87E3}">
      <dsp:nvSpPr>
        <dsp:cNvPr id="0" name=""/>
        <dsp:cNvSpPr/>
      </dsp:nvSpPr>
      <dsp:spPr>
        <a:xfrm>
          <a:off x="1115640" y="188404"/>
          <a:ext cx="1013981" cy="608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Measure</a:t>
          </a:r>
          <a:endParaRPr lang="en-GB" sz="1600" kern="1200" dirty="0"/>
        </a:p>
      </dsp:txBody>
      <dsp:txXfrm>
        <a:off x="1115640" y="188404"/>
        <a:ext cx="1013981" cy="608389"/>
      </dsp:txXfrm>
    </dsp:sp>
    <dsp:sp modelId="{87A83384-7432-4EDA-A2A2-835473E4DF34}">
      <dsp:nvSpPr>
        <dsp:cNvPr id="0" name=""/>
        <dsp:cNvSpPr/>
      </dsp:nvSpPr>
      <dsp:spPr>
        <a:xfrm>
          <a:off x="259" y="898191"/>
          <a:ext cx="1013981" cy="608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Manage</a:t>
          </a:r>
          <a:endParaRPr lang="en-GB" sz="1600" kern="1200" dirty="0"/>
        </a:p>
      </dsp:txBody>
      <dsp:txXfrm>
        <a:off x="259" y="898191"/>
        <a:ext cx="1013981" cy="608389"/>
      </dsp:txXfrm>
    </dsp:sp>
    <dsp:sp modelId="{0F0AA0C4-C13F-4522-889A-BD758110DD87}">
      <dsp:nvSpPr>
        <dsp:cNvPr id="0" name=""/>
        <dsp:cNvSpPr/>
      </dsp:nvSpPr>
      <dsp:spPr>
        <a:xfrm>
          <a:off x="1115640" y="898191"/>
          <a:ext cx="1013981" cy="608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Control</a:t>
          </a:r>
          <a:endParaRPr lang="en-GB" sz="1600" kern="1200" dirty="0"/>
        </a:p>
      </dsp:txBody>
      <dsp:txXfrm>
        <a:off x="1115640" y="898191"/>
        <a:ext cx="1013981" cy="608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“What is the unit of Security?”</a:t>
            </a:r>
            <a:br>
              <a:rPr lang="en-GB" dirty="0" smtClean="0"/>
            </a:br>
            <a:r>
              <a:rPr lang="en-GB" dirty="0" smtClean="0"/>
              <a:t>Eerke Boiten, university of Kent, UK @ FOSAD 2016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831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point of caution: “The Refinement paradox”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	“choose x” </a:t>
            </a:r>
          </a:p>
          <a:p>
            <a:pPr marL="0" indent="0">
              <a:buNone/>
            </a:pPr>
            <a:r>
              <a:rPr lang="en-GB" sz="2400" dirty="0" smtClean="0"/>
              <a:t>allows all possible values for x, so it is refined by</a:t>
            </a:r>
          </a:p>
          <a:p>
            <a:pPr marL="0" indent="0">
              <a:buNone/>
            </a:pPr>
            <a:r>
              <a:rPr lang="en-GB" sz="2400" dirty="0" smtClean="0"/>
              <a:t> 	“x := secret”</a:t>
            </a: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Can be prevented by secrecy-preserving refinement (</a:t>
            </a:r>
            <a:r>
              <a:rPr lang="en-GB" sz="2400" dirty="0" err="1" smtClean="0"/>
              <a:t>Jürjens</a:t>
            </a:r>
            <a:r>
              <a:rPr lang="en-GB" sz="2400" dirty="0" smtClean="0"/>
              <a:t>, Morgan)</a:t>
            </a: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However, if the non-determinism arises from abstract principles like “concurrency = arbitrary interleaving”,  a scheduler that creates a side channel is also a refinement.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25598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point of caution: “The Refinement paradox”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The practical consequence of this is:</a:t>
            </a:r>
          </a:p>
          <a:p>
            <a:pPr marL="0" indent="0">
              <a:buNone/>
            </a:pPr>
            <a:r>
              <a:rPr lang="en-GB" sz="2400" dirty="0" smtClean="0"/>
              <a:t>	Not </a:t>
            </a:r>
            <a:r>
              <a:rPr lang="en-GB" sz="2400" i="1" dirty="0" smtClean="0"/>
              <a:t>all</a:t>
            </a:r>
            <a:r>
              <a:rPr lang="en-GB" sz="2400" dirty="0" smtClean="0"/>
              <a:t> security problems can be predicted from an 	</a:t>
            </a:r>
            <a:r>
              <a:rPr lang="en-GB" sz="2400" i="1" dirty="0" smtClean="0"/>
              <a:t>abstract</a:t>
            </a:r>
            <a:r>
              <a:rPr lang="en-GB" sz="2400" dirty="0" smtClean="0"/>
              <a:t> 	specification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Related: how is any measurement impacted by patching? (Don’t say we shouldn’t.)</a:t>
            </a:r>
          </a:p>
        </p:txBody>
      </p:sp>
    </p:spTree>
    <p:extLst>
      <p:ext uri="{BB962C8B-B14F-4D97-AF65-F5344CB8AC3E}">
        <p14:creationId xmlns:p14="http://schemas.microsoft.com/office/powerpoint/2010/main" val="2358571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point of caution: “GIGO”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213" y="696950"/>
            <a:ext cx="7567321" cy="4109225"/>
          </a:xfrm>
        </p:spPr>
      </p:pic>
    </p:spTree>
    <p:extLst>
      <p:ext uri="{BB962C8B-B14F-4D97-AF65-F5344CB8AC3E}">
        <p14:creationId xmlns:p14="http://schemas.microsoft.com/office/powerpoint/2010/main" val="2484902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e.g. forms of risk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1-5 likelihood x 1-5 impact.</a:t>
            </a:r>
          </a:p>
          <a:p>
            <a:r>
              <a:rPr lang="en-GB" sz="2400" dirty="0"/>
              <a:t>Quantitative: probability x cost. “the time cost of accuracy quite often outweighs the benefits for the organisation” [Calder &amp; Watkins 2015]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3599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Security-related system Measurements </a:t>
            </a:r>
            <a:r>
              <a:rPr lang="en-GB" sz="2400" dirty="0" smtClean="0"/>
              <a:t>[QASA 2013-2015, …]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400" dirty="0" smtClean="0"/>
              <a:t>Information Theory based: amount of information (leaked/preserved); bandwidth</a:t>
            </a:r>
          </a:p>
          <a:p>
            <a:r>
              <a:rPr lang="en-GB" sz="2400" dirty="0" smtClean="0"/>
              <a:t>Probability (of failure)</a:t>
            </a:r>
          </a:p>
          <a:p>
            <a:pPr lvl="1"/>
            <a:r>
              <a:rPr lang="en-GB" sz="2200" dirty="0" smtClean="0"/>
              <a:t>Variants of specification languages, model checking</a:t>
            </a:r>
          </a:p>
          <a:p>
            <a:pPr lvl="1"/>
            <a:r>
              <a:rPr lang="en-GB" sz="2200" dirty="0"/>
              <a:t>In provable security: negligible f of security </a:t>
            </a:r>
            <a:r>
              <a:rPr lang="en-GB" sz="2200" dirty="0" smtClean="0"/>
              <a:t>parameter</a:t>
            </a:r>
          </a:p>
          <a:p>
            <a:pPr lvl="1"/>
            <a:r>
              <a:rPr lang="en-GB" sz="2200" dirty="0" smtClean="0"/>
              <a:t>Attack trees</a:t>
            </a:r>
          </a:p>
          <a:p>
            <a:r>
              <a:rPr lang="en-GB" sz="2400" dirty="0" smtClean="0"/>
              <a:t>Measuring attack surface (~ code complexity metrics, e.g. # in/outgoing method calls)</a:t>
            </a:r>
          </a:p>
          <a:p>
            <a:r>
              <a:rPr lang="en-GB" sz="2400" dirty="0" smtClean="0"/>
              <a:t>Human interface of security management: incidents, training effects, …</a:t>
            </a:r>
          </a:p>
        </p:txBody>
      </p:sp>
    </p:spTree>
    <p:extLst>
      <p:ext uri="{BB962C8B-B14F-4D97-AF65-F5344CB8AC3E}">
        <p14:creationId xmlns:p14="http://schemas.microsoft.com/office/powerpoint/2010/main" val="2626079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unit of security?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[I’m not a natural sciences historian BUT]</a:t>
            </a:r>
          </a:p>
          <a:p>
            <a:pPr marL="0" indent="0">
              <a:buNone/>
            </a:pPr>
            <a:r>
              <a:rPr lang="en-GB" sz="2400" dirty="0" smtClean="0"/>
              <a:t>	Part of the success of physics is that it isn’t just about generating 	numbers</a:t>
            </a:r>
          </a:p>
          <a:p>
            <a:r>
              <a:rPr lang="en-GB" sz="2400" dirty="0" smtClean="0"/>
              <a:t>It’s also about units of measurement</a:t>
            </a:r>
          </a:p>
          <a:p>
            <a:r>
              <a:rPr lang="en-GB" sz="2400" dirty="0" smtClean="0"/>
              <a:t>These give an immediate sanity check on formulas</a:t>
            </a:r>
          </a:p>
          <a:p>
            <a:r>
              <a:rPr lang="en-GB" sz="2400" dirty="0" smtClean="0"/>
              <a:t>Programmers may view these as </a:t>
            </a:r>
            <a:r>
              <a:rPr lang="en-GB" sz="2400" i="1" dirty="0" smtClean="0"/>
              <a:t>type checks</a:t>
            </a:r>
          </a:p>
          <a:p>
            <a:pPr lvl="1"/>
            <a:r>
              <a:rPr lang="en-GB" sz="2400" dirty="0" smtClean="0"/>
              <a:t>Which camp are you in? C or Haskell?</a:t>
            </a:r>
          </a:p>
        </p:txBody>
      </p:sp>
    </p:spTree>
    <p:extLst>
      <p:ext uri="{BB962C8B-B14F-4D97-AF65-F5344CB8AC3E}">
        <p14:creationId xmlns:p14="http://schemas.microsoft.com/office/powerpoint/2010/main" val="1731984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Privacy Measurement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Specific focus: not security assessment in general,  but privacy impact assessment</a:t>
            </a:r>
          </a:p>
          <a:p>
            <a:r>
              <a:rPr lang="en-GB" sz="2400" dirty="0" smtClean="0"/>
              <a:t>High level but usually informal</a:t>
            </a:r>
          </a:p>
          <a:p>
            <a:r>
              <a:rPr lang="en-GB" sz="2400" dirty="0" smtClean="0"/>
              <a:t>Two types of risks: inherent from the data, plus consequences of getting security wrong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60051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Exercise for the break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What different measurements might you do on a [relational] database? </a:t>
            </a:r>
          </a:p>
          <a:p>
            <a:pPr marL="0" indent="0">
              <a:buNone/>
            </a:pPr>
            <a:r>
              <a:rPr lang="en-GB" sz="2400" dirty="0" smtClean="0"/>
              <a:t>What would the relevant units of measurement be? </a:t>
            </a:r>
          </a:p>
          <a:p>
            <a:pPr marL="0" indent="0">
              <a:buNone/>
            </a:pPr>
            <a:r>
              <a:rPr lang="en-GB" sz="2400" dirty="0" smtClean="0"/>
              <a:t>What would these measurements be good for?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57777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 PHYSICS &amp; DATA ETHICS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Data science and data ethics: what can we do, and what </a:t>
            </a:r>
            <a:r>
              <a:rPr lang="en-GB" sz="2400" i="1" dirty="0" smtClean="0"/>
              <a:t>should </a:t>
            </a:r>
            <a:r>
              <a:rPr lang="en-GB" sz="2400" dirty="0" smtClean="0"/>
              <a:t>we do with data?</a:t>
            </a:r>
          </a:p>
          <a:p>
            <a:r>
              <a:rPr lang="en-GB" sz="2400" dirty="0" smtClean="0"/>
              <a:t>Unique form of ethics: data is concrete, observable, objective.</a:t>
            </a:r>
          </a:p>
          <a:p>
            <a:r>
              <a:rPr lang="en-GB" sz="2400" dirty="0" smtClean="0"/>
              <a:t>Making </a:t>
            </a:r>
            <a:r>
              <a:rPr lang="en-GB" sz="2400" i="1" dirty="0" smtClean="0"/>
              <a:t>what we do </a:t>
            </a:r>
            <a:r>
              <a:rPr lang="en-GB" sz="2400" dirty="0" smtClean="0"/>
              <a:t>with the data, and what </a:t>
            </a:r>
            <a:r>
              <a:rPr lang="en-GB" sz="2400" i="1" dirty="0" smtClean="0"/>
              <a:t>impact</a:t>
            </a:r>
            <a:r>
              <a:rPr lang="en-GB" sz="2400" dirty="0" smtClean="0"/>
              <a:t> that has concrete, observable, objective and measurable: “data physics”</a:t>
            </a:r>
          </a:p>
          <a:p>
            <a:r>
              <a:rPr lang="en-GB" sz="2400" dirty="0" smtClean="0"/>
              <a:t>(and data ethics can then base decisions on this)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10180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unit of privacy?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What different measurements might you do on a [relational] database? </a:t>
            </a:r>
          </a:p>
          <a:p>
            <a:pPr marL="0" indent="0">
              <a:buNone/>
            </a:pPr>
            <a:r>
              <a:rPr lang="en-GB" sz="2400" dirty="0" smtClean="0"/>
              <a:t>What would the relevant units of measurement be? </a:t>
            </a:r>
          </a:p>
          <a:p>
            <a:pPr marL="0" indent="0">
              <a:buNone/>
            </a:pPr>
            <a:r>
              <a:rPr lang="en-GB" sz="2400" dirty="0" smtClean="0"/>
              <a:t>What would these measurements be good for?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7505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The objectives of this talk are:</a:t>
            </a:r>
          </a:p>
          <a:p>
            <a:pPr lvl="1"/>
            <a:r>
              <a:rPr lang="en-GB" sz="2400" dirty="0" smtClean="0"/>
              <a:t>Starting the day, starting FOSAD</a:t>
            </a:r>
          </a:p>
          <a:p>
            <a:pPr lvl="1"/>
            <a:r>
              <a:rPr lang="en-GB" sz="2400" dirty="0" smtClean="0"/>
              <a:t>More </a:t>
            </a:r>
            <a:r>
              <a:rPr lang="en-GB" sz="2400" dirty="0" smtClean="0"/>
              <a:t>questions than answers</a:t>
            </a:r>
          </a:p>
          <a:p>
            <a:pPr lvl="1"/>
            <a:r>
              <a:rPr lang="en-GB" sz="2400" dirty="0" smtClean="0"/>
              <a:t>Main example’s background grabs foreground</a:t>
            </a:r>
            <a:endParaRPr lang="en-GB" sz="2400" dirty="0" smtClean="0"/>
          </a:p>
          <a:p>
            <a:pPr lvl="1"/>
            <a:r>
              <a:rPr lang="en-GB" sz="2400" dirty="0" smtClean="0"/>
              <a:t>Getting it wrong in creative &amp; interesting ways</a:t>
            </a:r>
          </a:p>
          <a:p>
            <a:pPr lvl="1"/>
            <a:r>
              <a:rPr lang="en-GB" sz="2400" dirty="0" smtClean="0"/>
              <a:t>Inspire </a:t>
            </a:r>
            <a:r>
              <a:rPr lang="en-GB" sz="2400" dirty="0" smtClean="0"/>
              <a:t>you, and me</a:t>
            </a:r>
          </a:p>
        </p:txBody>
      </p:sp>
    </p:spTree>
    <p:extLst>
      <p:ext uri="{BB962C8B-B14F-4D97-AF65-F5344CB8AC3E}">
        <p14:creationId xmlns:p14="http://schemas.microsoft.com/office/powerpoint/2010/main" val="3973640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Modulating sensitive data use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4212" y="661227"/>
            <a:ext cx="10266286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Different ways of putting</a:t>
            </a:r>
          </a:p>
          <a:p>
            <a:pPr marL="0" indent="0">
              <a:buNone/>
            </a:pPr>
            <a:r>
              <a:rPr lang="en-GB" sz="2400" dirty="0" smtClean="0"/>
              <a:t>privacy protections </a:t>
            </a:r>
          </a:p>
          <a:p>
            <a:pPr marL="0" indent="0">
              <a:buNone/>
            </a:pPr>
            <a:r>
              <a:rPr lang="en-GB" sz="2400" dirty="0" smtClean="0"/>
              <a:t>around: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4419329" y="2036135"/>
            <a:ext cx="1694985" cy="2029522"/>
          </a:xfrm>
          <a:prstGeom prst="flowChartMagneticDisk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Sensitive database</a:t>
            </a:r>
            <a:endParaRPr lang="en-GB" dirty="0"/>
          </a:p>
        </p:txBody>
      </p:sp>
      <p:sp>
        <p:nvSpPr>
          <p:cNvPr id="6" name="Bent Arrow 5"/>
          <p:cNvSpPr/>
          <p:nvPr/>
        </p:nvSpPr>
        <p:spPr>
          <a:xfrm>
            <a:off x="6266985" y="2110887"/>
            <a:ext cx="1951464" cy="524108"/>
          </a:xfrm>
          <a:prstGeom prst="bentArrow">
            <a:avLst>
              <a:gd name="adj1" fmla="val 25000"/>
              <a:gd name="adj2" fmla="val 23611"/>
              <a:gd name="adj3" fmla="val 25000"/>
              <a:gd name="adj4" fmla="val 437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Bent Arrow 6"/>
          <p:cNvSpPr/>
          <p:nvPr/>
        </p:nvSpPr>
        <p:spPr>
          <a:xfrm rot="10800000">
            <a:off x="6266985" y="3107308"/>
            <a:ext cx="1839951" cy="511841"/>
          </a:xfrm>
          <a:prstGeom prst="ben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837" y="2036135"/>
            <a:ext cx="1879691" cy="202952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030434" y="273797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User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353" y="2265663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802661" y="3521836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Queries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51379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 </a:t>
            </a:r>
            <a:r>
              <a:rPr lang="en-GB" dirty="0" err="1" smtClean="0"/>
              <a:t>HAven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4212" y="661227"/>
            <a:ext cx="10266286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We could talk about</a:t>
            </a:r>
          </a:p>
          <a:p>
            <a:pPr marL="0" indent="0">
              <a:buNone/>
            </a:pPr>
            <a:r>
              <a:rPr lang="en-GB" sz="2400" dirty="0" smtClean="0"/>
              <a:t>measurement here too.</a:t>
            </a:r>
          </a:p>
          <a:p>
            <a:pPr marL="0" indent="0">
              <a:buNone/>
            </a:pPr>
            <a:r>
              <a:rPr lang="en-GB" sz="2400" dirty="0" smtClean="0"/>
              <a:t>“possibly” = decision</a:t>
            </a:r>
          </a:p>
        </p:txBody>
      </p:sp>
      <p:sp>
        <p:nvSpPr>
          <p:cNvPr id="5" name="Flowchart: Magnetic Disk 4"/>
          <p:cNvSpPr/>
          <p:nvPr/>
        </p:nvSpPr>
        <p:spPr>
          <a:xfrm>
            <a:off x="4366899" y="2036135"/>
            <a:ext cx="1694985" cy="2029522"/>
          </a:xfrm>
          <a:prstGeom prst="flowChartMagneticDisk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Sensitive database</a:t>
            </a:r>
            <a:endParaRPr lang="en-GB" dirty="0"/>
          </a:p>
        </p:txBody>
      </p:sp>
      <p:sp>
        <p:nvSpPr>
          <p:cNvPr id="6" name="Bent Arrow 5"/>
          <p:cNvSpPr/>
          <p:nvPr/>
        </p:nvSpPr>
        <p:spPr>
          <a:xfrm>
            <a:off x="6266985" y="2110887"/>
            <a:ext cx="1951464" cy="524108"/>
          </a:xfrm>
          <a:prstGeom prst="bentArrow">
            <a:avLst>
              <a:gd name="adj1" fmla="val 25000"/>
              <a:gd name="adj2" fmla="val 23611"/>
              <a:gd name="adj3" fmla="val 25000"/>
              <a:gd name="adj4" fmla="val 43750"/>
            </a:avLst>
          </a:prstGeom>
          <a:pattFill prst="lgChe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Bent Arrow 6"/>
          <p:cNvSpPr/>
          <p:nvPr/>
        </p:nvSpPr>
        <p:spPr>
          <a:xfrm rot="10800000">
            <a:off x="6266985" y="3107308"/>
            <a:ext cx="1839951" cy="511841"/>
          </a:xfrm>
          <a:prstGeom prst="ben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837" y="2036135"/>
            <a:ext cx="1879691" cy="202952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030434" y="273797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User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353" y="2265663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802661" y="3521836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Queries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007165" y="848139"/>
            <a:ext cx="357808" cy="3313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364973" y="829125"/>
            <a:ext cx="2068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hidden from user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007165" y="1390281"/>
            <a:ext cx="357808" cy="365816"/>
          </a:xfrm>
          <a:prstGeom prst="rect">
            <a:avLst/>
          </a:prstGeom>
          <a:pattFill prst="lgChe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373772" y="1363118"/>
            <a:ext cx="2993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possibly hidden from user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5333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differential privacy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4212" y="661227"/>
            <a:ext cx="10266286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4366899" y="2036135"/>
            <a:ext cx="1694985" cy="2029522"/>
          </a:xfrm>
          <a:prstGeom prst="flowChartMagneticDisk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Sensitive database</a:t>
            </a:r>
            <a:endParaRPr lang="en-GB" dirty="0"/>
          </a:p>
        </p:txBody>
      </p:sp>
      <p:sp>
        <p:nvSpPr>
          <p:cNvPr id="6" name="Bent Arrow 5"/>
          <p:cNvSpPr/>
          <p:nvPr/>
        </p:nvSpPr>
        <p:spPr>
          <a:xfrm>
            <a:off x="6266985" y="2110887"/>
            <a:ext cx="1951464" cy="524108"/>
          </a:xfrm>
          <a:prstGeom prst="bentArrow">
            <a:avLst>
              <a:gd name="adj1" fmla="val 25000"/>
              <a:gd name="adj2" fmla="val 23611"/>
              <a:gd name="adj3" fmla="val 25000"/>
              <a:gd name="adj4" fmla="val 43750"/>
            </a:avLst>
          </a:prstGeom>
          <a:pattFill prst="lgCheck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Bent Arrow 6"/>
          <p:cNvSpPr/>
          <p:nvPr/>
        </p:nvSpPr>
        <p:spPr>
          <a:xfrm rot="10800000">
            <a:off x="6266985" y="3107308"/>
            <a:ext cx="1839951" cy="511841"/>
          </a:xfrm>
          <a:prstGeom prst="ben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837" y="2036135"/>
            <a:ext cx="1879691" cy="202952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030434" y="273797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User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353" y="2265663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802661" y="3521836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Queries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007165" y="848139"/>
            <a:ext cx="357808" cy="3313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364973" y="829125"/>
            <a:ext cx="2068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hidden from user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007165" y="1390281"/>
            <a:ext cx="357808" cy="365816"/>
          </a:xfrm>
          <a:prstGeom prst="rect">
            <a:avLst/>
          </a:prstGeom>
          <a:pattFill prst="lgCheck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373772" y="1363118"/>
            <a:ext cx="348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system-modified (or withheld)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1929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share de-identified database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4212" y="661227"/>
            <a:ext cx="10266286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4279901" y="2036135"/>
            <a:ext cx="1834414" cy="2029522"/>
          </a:xfrm>
          <a:prstGeom prst="flowChartMagneticDisk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“Anonymised”  database</a:t>
            </a:r>
            <a:endParaRPr lang="en-GB" dirty="0"/>
          </a:p>
        </p:txBody>
      </p:sp>
      <p:sp>
        <p:nvSpPr>
          <p:cNvPr id="6" name="Bent Arrow 5"/>
          <p:cNvSpPr/>
          <p:nvPr/>
        </p:nvSpPr>
        <p:spPr>
          <a:xfrm>
            <a:off x="6266985" y="2110887"/>
            <a:ext cx="1951464" cy="524108"/>
          </a:xfrm>
          <a:prstGeom prst="bentArrow">
            <a:avLst>
              <a:gd name="adj1" fmla="val 25000"/>
              <a:gd name="adj2" fmla="val 23611"/>
              <a:gd name="adj3" fmla="val 25000"/>
              <a:gd name="adj4" fmla="val 437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Bent Arrow 6"/>
          <p:cNvSpPr/>
          <p:nvPr/>
        </p:nvSpPr>
        <p:spPr>
          <a:xfrm rot="10800000">
            <a:off x="6266985" y="3107308"/>
            <a:ext cx="1839951" cy="511841"/>
          </a:xfrm>
          <a:prstGeom prst="ben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837" y="2036135"/>
            <a:ext cx="1879691" cy="202952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030434" y="273797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User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9353" y="2265663"/>
            <a:ext cx="92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802661" y="3521836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Queries</a:t>
            </a:r>
            <a:endParaRPr lang="en-GB" dirty="0"/>
          </a:p>
        </p:txBody>
      </p:sp>
      <p:sp>
        <p:nvSpPr>
          <p:cNvPr id="12" name="Flowchart: Magnetic Disk 11"/>
          <p:cNvSpPr/>
          <p:nvPr/>
        </p:nvSpPr>
        <p:spPr>
          <a:xfrm>
            <a:off x="684212" y="2036135"/>
            <a:ext cx="1694985" cy="2029522"/>
          </a:xfrm>
          <a:prstGeom prst="flowChartMagneticDisk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Sensitive database</a:t>
            </a:r>
            <a:endParaRPr lang="en-GB" dirty="0"/>
          </a:p>
        </p:txBody>
      </p:sp>
      <p:sp>
        <p:nvSpPr>
          <p:cNvPr id="13" name="Right Arrow 12"/>
          <p:cNvSpPr/>
          <p:nvPr/>
        </p:nvSpPr>
        <p:spPr>
          <a:xfrm>
            <a:off x="2489200" y="3090354"/>
            <a:ext cx="1651000" cy="265494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645585" y="3246328"/>
            <a:ext cx="140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De-identify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684212" y="804672"/>
            <a:ext cx="193612" cy="2194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877824" y="729734"/>
            <a:ext cx="3857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distort (lose/change information)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3093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Measurements on an anonymised database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quasi-identifier tuple: a set of attributes that together uniquely identifies a data subject [would be key if not longitudinal!]</a:t>
            </a:r>
          </a:p>
          <a:p>
            <a:r>
              <a:rPr lang="en-GB" sz="2400" i="1" dirty="0" smtClean="0"/>
              <a:t>k</a:t>
            </a:r>
            <a:r>
              <a:rPr lang="en-GB" sz="2400" dirty="0" smtClean="0"/>
              <a:t>-anonymity: for any value of quasi-identifier tuple, we have (0 or) ≥</a:t>
            </a:r>
            <a:r>
              <a:rPr lang="en-GB" sz="2400" i="1" dirty="0" smtClean="0"/>
              <a:t>k </a:t>
            </a:r>
            <a:r>
              <a:rPr lang="en-GB" sz="2400" dirty="0" smtClean="0"/>
              <a:t> matching entries in the table</a:t>
            </a:r>
          </a:p>
          <a:p>
            <a:r>
              <a:rPr lang="en-GB" sz="2400" i="1" dirty="0" smtClean="0"/>
              <a:t>l</a:t>
            </a:r>
            <a:r>
              <a:rPr lang="en-GB" sz="2400" dirty="0" smtClean="0"/>
              <a:t>-diversity: [and within such group of entries] we find </a:t>
            </a:r>
            <a:r>
              <a:rPr lang="en-GB" sz="2400" i="1" dirty="0" smtClean="0"/>
              <a:t>l </a:t>
            </a:r>
            <a:r>
              <a:rPr lang="en-GB" sz="2400" dirty="0" smtClean="0"/>
              <a:t>different values for a collection of sensitive attributes</a:t>
            </a:r>
          </a:p>
          <a:p>
            <a:r>
              <a:rPr lang="en-GB" sz="2400" i="1" dirty="0" smtClean="0"/>
              <a:t>t</a:t>
            </a:r>
            <a:r>
              <a:rPr lang="en-GB" sz="2400" dirty="0" smtClean="0"/>
              <a:t>-closeness: [and within such a group] distributions of sensitive attributes are within a bound </a:t>
            </a:r>
            <a:r>
              <a:rPr lang="en-GB" sz="2400" i="1" dirty="0" smtClean="0"/>
              <a:t>t </a:t>
            </a:r>
            <a:r>
              <a:rPr lang="en-GB" sz="2400" dirty="0" smtClean="0"/>
              <a:t>of its distribution over the entire population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31301040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we do to “anonymise”?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smtClean="0"/>
              <a:t>Elide field: replace [quasi-identifier] value by “null” </a:t>
            </a:r>
            <a:r>
              <a:rPr lang="en-GB" sz="1400" dirty="0" smtClean="0"/>
              <a:t>[unit v.2]</a:t>
            </a:r>
          </a:p>
          <a:p>
            <a:r>
              <a:rPr lang="en-GB" sz="2400" dirty="0" smtClean="0"/>
              <a:t>Generalise field: replace [quasi-identifier] value by a set of values (wider locality, age range, …)</a:t>
            </a:r>
          </a:p>
          <a:p>
            <a:r>
              <a:rPr lang="en-GB" sz="2400" dirty="0" err="1" smtClean="0"/>
              <a:t>Pseudonymise</a:t>
            </a:r>
            <a:r>
              <a:rPr lang="en-GB" sz="2400" dirty="0" smtClean="0"/>
              <a:t>: replace every value for candidate key by a “meaningless” value. [Hash; random oracle]</a:t>
            </a:r>
          </a:p>
          <a:p>
            <a:r>
              <a:rPr lang="en-GB" sz="2400" dirty="0"/>
              <a:t>Delete: remove info about extremely rare </a:t>
            </a:r>
            <a:r>
              <a:rPr lang="en-GB" sz="2400" dirty="0" smtClean="0"/>
              <a:t>values</a:t>
            </a:r>
          </a:p>
          <a:p>
            <a:r>
              <a:rPr lang="en-GB" sz="2400" dirty="0" smtClean="0"/>
              <a:t>(&amp; other measures which actually falsify information – more broadly Statistical Disclosure Control)</a:t>
            </a:r>
          </a:p>
        </p:txBody>
      </p:sp>
    </p:spTree>
    <p:extLst>
      <p:ext uri="{BB962C8B-B14F-4D97-AF65-F5344CB8AC3E}">
        <p14:creationId xmlns:p14="http://schemas.microsoft.com/office/powerpoint/2010/main" val="35584348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Attacks against “anonymised”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400" dirty="0" smtClean="0"/>
              <a:t>Re-identify: recover candidate key value for tuple(s), e.g. link pseudonym to identity, </a:t>
            </a:r>
            <a:r>
              <a:rPr lang="en-GB" sz="2400" dirty="0" err="1" smtClean="0"/>
              <a:t>e.g</a:t>
            </a:r>
            <a:r>
              <a:rPr lang="en-GB" sz="2400" dirty="0" smtClean="0"/>
              <a:t> via other table.</a:t>
            </a:r>
          </a:p>
          <a:p>
            <a:r>
              <a:rPr lang="en-GB" sz="2400" dirty="0" smtClean="0"/>
              <a:t>Identify: match pseudonym with pseudonym in other table</a:t>
            </a:r>
          </a:p>
          <a:p>
            <a:r>
              <a:rPr lang="en-GB" sz="2400" dirty="0" smtClean="0"/>
              <a:t>Recover sensitive attribute: find out value of sensitive attribute for a given identity</a:t>
            </a:r>
          </a:p>
          <a:p>
            <a:r>
              <a:rPr lang="en-GB" sz="2400" dirty="0" smtClean="0"/>
              <a:t>Specialise: (partially) undo generalisation</a:t>
            </a:r>
          </a:p>
          <a:p>
            <a:r>
              <a:rPr lang="en-GB" sz="2400" dirty="0" smtClean="0"/>
              <a:t>&amp; probabilistic versions of all of these: partial information, e.g. re-identification up to </a:t>
            </a:r>
            <a:r>
              <a:rPr lang="en-GB" sz="2400" i="1" dirty="0" smtClean="0"/>
              <a:t>k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548501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the risk for </a:t>
            </a:r>
            <a:r>
              <a:rPr lang="en-GB" dirty="0" err="1" smtClean="0"/>
              <a:t>pseudonymised</a:t>
            </a:r>
            <a:r>
              <a:rPr lang="en-GB" dirty="0" smtClean="0"/>
              <a:t> </a:t>
            </a:r>
            <a:r>
              <a:rPr lang="en-GB" dirty="0" err="1" smtClean="0"/>
              <a:t>hes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Which attack!?</a:t>
            </a:r>
          </a:p>
          <a:p>
            <a:r>
              <a:rPr lang="en-GB" sz="2400" i="1" dirty="0" smtClean="0"/>
              <a:t>k</a:t>
            </a:r>
            <a:r>
              <a:rPr lang="en-GB" sz="2400" dirty="0" smtClean="0"/>
              <a:t>-anonymity (</a:t>
            </a:r>
            <a:r>
              <a:rPr lang="en-GB" sz="2400" dirty="0" err="1" smtClean="0"/>
              <a:t>etc</a:t>
            </a:r>
            <a:r>
              <a:rPr lang="en-GB" sz="2400" dirty="0" smtClean="0"/>
              <a:t>) is same as non-</a:t>
            </a:r>
            <a:r>
              <a:rPr lang="en-GB" sz="2400" dirty="0" err="1" smtClean="0"/>
              <a:t>pseudonymised</a:t>
            </a:r>
            <a:endParaRPr lang="en-GB" sz="2400" dirty="0" smtClean="0"/>
          </a:p>
          <a:p>
            <a:r>
              <a:rPr lang="en-GB" sz="2400" dirty="0" smtClean="0"/>
              <a:t>insight: </a:t>
            </a:r>
            <a:r>
              <a:rPr lang="en-GB" sz="2400" dirty="0" err="1" smtClean="0"/>
              <a:t>pseudonymisation</a:t>
            </a:r>
            <a:r>
              <a:rPr lang="en-GB" sz="2400" dirty="0" smtClean="0"/>
              <a:t> defends against use of </a:t>
            </a:r>
            <a:r>
              <a:rPr lang="en-GB" sz="2400" i="1" dirty="0" smtClean="0"/>
              <a:t>external</a:t>
            </a:r>
            <a:r>
              <a:rPr lang="en-GB" sz="2400" dirty="0" smtClean="0"/>
              <a:t> information, either directly in queries or through join with other tables</a:t>
            </a:r>
          </a:p>
          <a:p>
            <a:r>
              <a:rPr lang="en-GB" sz="2400" dirty="0" smtClean="0"/>
              <a:t>what are the quasi-identifiers? in a longitudinal database, “everything”, and info across rows</a:t>
            </a:r>
          </a:p>
        </p:txBody>
      </p:sp>
    </p:spTree>
    <p:extLst>
      <p:ext uri="{BB962C8B-B14F-4D97-AF65-F5344CB8AC3E}">
        <p14:creationId xmlns:p14="http://schemas.microsoft.com/office/powerpoint/2010/main" val="22984816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else to measure</a:t>
            </a:r>
            <a:r>
              <a:rPr lang="en-GB" dirty="0" smtClean="0"/>
              <a:t>?</a:t>
            </a:r>
            <a:br>
              <a:rPr lang="en-GB" dirty="0" smtClean="0"/>
            </a:br>
            <a:r>
              <a:rPr lang="en-GB" dirty="0" smtClean="0"/>
              <a:t>In What UNITS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400" dirty="0" smtClean="0"/>
              <a:t>width of table: more info/key is more specific</a:t>
            </a:r>
          </a:p>
          <a:p>
            <a:r>
              <a:rPr lang="en-GB" sz="2400" dirty="0" smtClean="0"/>
              <a:t>number of tuples, vs. size of population</a:t>
            </a:r>
          </a:p>
          <a:p>
            <a:r>
              <a:rPr lang="en-GB" sz="2400" dirty="0" smtClean="0"/>
              <a:t>functional dependencies</a:t>
            </a:r>
          </a:p>
          <a:p>
            <a:r>
              <a:rPr lang="en-GB" sz="2400" dirty="0" smtClean="0"/>
              <a:t>how many of the 33 bits of identity?</a:t>
            </a:r>
          </a:p>
          <a:p>
            <a:r>
              <a:rPr lang="en-GB" sz="2400" dirty="0" smtClean="0"/>
              <a:t>distortion from information quality</a:t>
            </a:r>
          </a:p>
          <a:p>
            <a:r>
              <a:rPr lang="en-GB" sz="2400" dirty="0" smtClean="0"/>
              <a:t>external information that can re-identify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 smtClean="0"/>
              <a:t>HARM of sensitive attributes (expectations rather than probabilities?)</a:t>
            </a:r>
          </a:p>
          <a:p>
            <a:r>
              <a:rPr lang="en-GB" sz="2400" dirty="0" smtClean="0"/>
              <a:t>COST of attacks</a:t>
            </a:r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7060128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somewhat disappointing end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400" dirty="0" smtClean="0"/>
              <a:t>The copy-sharing model is reality and in terms of current climate (“open”,</a:t>
            </a:r>
            <a:r>
              <a:rPr lang="en-GB" sz="2400" dirty="0"/>
              <a:t> </a:t>
            </a:r>
            <a:r>
              <a:rPr lang="en-GB" sz="2400" dirty="0" smtClean="0"/>
              <a:t>“big”) likely to remain dominant</a:t>
            </a:r>
          </a:p>
          <a:p>
            <a:r>
              <a:rPr lang="en-GB" sz="2400" dirty="0"/>
              <a:t>W</a:t>
            </a:r>
            <a:r>
              <a:rPr lang="en-GB" sz="2400" dirty="0" smtClean="0"/>
              <a:t>e need to get better at judging the risks associated with the data we expose</a:t>
            </a:r>
          </a:p>
          <a:p>
            <a:r>
              <a:rPr lang="en-GB" sz="2400" dirty="0" smtClean="0"/>
              <a:t>Re-identification is wider than just showing anonymization is broken: it is privacy-intrusive deduction</a:t>
            </a:r>
          </a:p>
          <a:p>
            <a:r>
              <a:rPr lang="en-GB" sz="2400" dirty="0" smtClean="0"/>
              <a:t>Is all this a convincing justification for a “data physics” research </a:t>
            </a:r>
            <a:r>
              <a:rPr lang="en-GB" sz="2400" dirty="0" smtClean="0"/>
              <a:t>agenda yet?</a:t>
            </a:r>
            <a:endParaRPr lang="en-GB" sz="2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4889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TO BE addressed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2855" y="749402"/>
            <a:ext cx="6196091" cy="373793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400" dirty="0" smtClean="0"/>
              <a:t>Aiming to 					     Security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from a formal perspective (abstract  description, formal semantics, formal proof &amp; logic)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200" dirty="0" smtClean="0"/>
              <a:t>“ISO27001[… ]information security as an organisational function needs to be measured against performance targets” [Calder &amp; Watkins 2015]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60880800"/>
              </p:ext>
            </p:extLst>
          </p:nvPr>
        </p:nvGraphicFramePr>
        <p:xfrm>
          <a:off x="2999679" y="749402"/>
          <a:ext cx="2129882" cy="1694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683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TO BE addressed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2855" y="749402"/>
            <a:ext cx="6196091" cy="37379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Software security assessment is as scientific as wine-tasting</a:t>
            </a:r>
          </a:p>
          <a:p>
            <a:pPr marL="0" indent="0">
              <a:buNone/>
            </a:pPr>
            <a:r>
              <a:rPr lang="en-GB" sz="2400" dirty="0" smtClean="0"/>
              <a:t>(paraphrasing Wayne Jansen</a:t>
            </a:r>
            <a:r>
              <a:rPr lang="en-GB" sz="2400" dirty="0"/>
              <a:t>:</a:t>
            </a:r>
            <a:r>
              <a:rPr lang="en-GB" sz="2400" dirty="0" smtClean="0"/>
              <a:t> “Directions </a:t>
            </a:r>
            <a:r>
              <a:rPr lang="en-GB" sz="2400" dirty="0"/>
              <a:t>in </a:t>
            </a:r>
            <a:r>
              <a:rPr lang="en-GB" sz="2400" dirty="0" smtClean="0"/>
              <a:t>Security </a:t>
            </a:r>
            <a:r>
              <a:rPr lang="en-GB" sz="2400" dirty="0"/>
              <a:t>Metrics </a:t>
            </a:r>
            <a:r>
              <a:rPr lang="en-GB" sz="2400" dirty="0" smtClean="0"/>
              <a:t>Research”, NIST 2009)</a:t>
            </a:r>
          </a:p>
        </p:txBody>
      </p:sp>
    </p:spTree>
    <p:extLst>
      <p:ext uri="{BB962C8B-B14F-4D97-AF65-F5344CB8AC3E}">
        <p14:creationId xmlns:p14="http://schemas.microsoft.com/office/powerpoint/2010/main" val="269702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0" y="4487332"/>
            <a:ext cx="9340736" cy="150706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REAL Example: what is the re-identification risk of </a:t>
            </a:r>
            <a:r>
              <a:rPr lang="en-GB" dirty="0" err="1" smtClean="0"/>
              <a:t>pseudonymised</a:t>
            </a:r>
            <a:r>
              <a:rPr lang="en-GB" dirty="0" smtClean="0"/>
              <a:t> Hospital episode statistics?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715" y="374108"/>
            <a:ext cx="3028950" cy="39687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130" y="374108"/>
            <a:ext cx="5819946" cy="3962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8477" y="5530682"/>
            <a:ext cx="7242407" cy="113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153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unit of security? </a:t>
            </a:r>
            <a:r>
              <a:rPr lang="en-GB" dirty="0" smtClean="0"/>
              <a:t>V.0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A </a:t>
            </a:r>
            <a:r>
              <a:rPr lang="en-GB" sz="2400" i="1" dirty="0" smtClean="0"/>
              <a:t>monoid </a:t>
            </a:r>
            <a:r>
              <a:rPr lang="en-GB" sz="2400" dirty="0" smtClean="0"/>
              <a:t>(S,</a:t>
            </a:r>
            <a:r>
              <a:rPr lang="en-GB" sz="2400" dirty="0" smtClean="0">
                <a:sym typeface="Symbol" panose="05050102010706020507" pitchFamily="18" charset="2"/>
              </a:rPr>
              <a:t>,1</a:t>
            </a:r>
            <a:r>
              <a:rPr lang="en-GB" sz="2400" baseline="-25000" dirty="0" smtClean="0">
                <a:sym typeface="Symbol" panose="05050102010706020507" pitchFamily="18" charset="2"/>
              </a:rPr>
              <a:t></a:t>
            </a:r>
            <a:r>
              <a:rPr lang="en-GB" sz="2400" dirty="0" smtClean="0">
                <a:sym typeface="Symbol" panose="05050102010706020507" pitchFamily="18" charset="2"/>
              </a:rPr>
              <a:t>) satisfies </a:t>
            </a:r>
            <a:r>
              <a:rPr lang="en-GB" sz="2400" i="1" dirty="0" err="1" smtClean="0">
                <a:sym typeface="Symbol" panose="05050102010706020507" pitchFamily="18" charset="2"/>
              </a:rPr>
              <a:t>a,b,c</a:t>
            </a:r>
            <a:r>
              <a:rPr lang="en-GB" sz="2400" dirty="0" smtClean="0">
                <a:sym typeface="Symbol" panose="05050102010706020507" pitchFamily="18" charset="2"/>
              </a:rPr>
              <a:t>  S:</a:t>
            </a:r>
          </a:p>
          <a:p>
            <a:pPr marL="457200" lvl="1" indent="0">
              <a:buNone/>
            </a:pPr>
            <a:r>
              <a:rPr lang="en-GB" sz="2400" i="1" dirty="0" err="1" smtClean="0">
                <a:sym typeface="Symbol" panose="05050102010706020507" pitchFamily="18" charset="2"/>
              </a:rPr>
              <a:t>a</a:t>
            </a:r>
            <a:r>
              <a:rPr lang="en-GB" sz="2400" dirty="0" err="1" smtClean="0">
                <a:sym typeface="Symbol" panose="05050102010706020507" pitchFamily="18" charset="2"/>
              </a:rPr>
              <a:t></a:t>
            </a:r>
            <a:r>
              <a:rPr lang="en-GB" sz="2400" i="1" dirty="0" err="1" smtClean="0">
                <a:sym typeface="Symbol" panose="05050102010706020507" pitchFamily="18" charset="2"/>
              </a:rPr>
              <a:t>b</a:t>
            </a:r>
            <a:r>
              <a:rPr lang="en-GB" sz="2400" i="1" dirty="0" smtClean="0">
                <a:sym typeface="Symbol" panose="05050102010706020507" pitchFamily="18" charset="2"/>
              </a:rPr>
              <a:t> </a:t>
            </a:r>
            <a:r>
              <a:rPr lang="en-GB" sz="2400" dirty="0">
                <a:sym typeface="Symbol" panose="05050102010706020507" pitchFamily="18" charset="2"/>
              </a:rPr>
              <a:t> </a:t>
            </a:r>
            <a:r>
              <a:rPr lang="en-GB" sz="2400" dirty="0" smtClean="0">
                <a:sym typeface="Symbol" panose="05050102010706020507" pitchFamily="18" charset="2"/>
              </a:rPr>
              <a:t>S</a:t>
            </a:r>
          </a:p>
          <a:p>
            <a:pPr marL="457200" lvl="1" indent="0">
              <a:buNone/>
            </a:pPr>
            <a:r>
              <a:rPr lang="en-GB" sz="2400" i="1" dirty="0" smtClean="0">
                <a:sym typeface="Symbol" panose="05050102010706020507" pitchFamily="18" charset="2"/>
              </a:rPr>
              <a:t>(</a:t>
            </a:r>
            <a:r>
              <a:rPr lang="en-GB" sz="2400" i="1" dirty="0" err="1" smtClean="0">
                <a:sym typeface="Symbol" panose="05050102010706020507" pitchFamily="18" charset="2"/>
              </a:rPr>
              <a:t>a</a:t>
            </a:r>
            <a:r>
              <a:rPr lang="en-GB" sz="2400" dirty="0" err="1">
                <a:sym typeface="Symbol" panose="05050102010706020507" pitchFamily="18" charset="2"/>
              </a:rPr>
              <a:t></a:t>
            </a:r>
            <a:r>
              <a:rPr lang="en-GB" sz="2400" i="1" dirty="0" err="1" smtClean="0">
                <a:sym typeface="Symbol" panose="05050102010706020507" pitchFamily="18" charset="2"/>
              </a:rPr>
              <a:t>b</a:t>
            </a:r>
            <a:r>
              <a:rPr lang="en-GB" sz="2400" dirty="0" smtClean="0">
                <a:sym typeface="Symbol" panose="05050102010706020507" pitchFamily="18" charset="2"/>
              </a:rPr>
              <a:t>)</a:t>
            </a:r>
            <a:r>
              <a:rPr lang="en-GB" sz="2400" dirty="0">
                <a:sym typeface="Symbol" panose="05050102010706020507" pitchFamily="18" charset="2"/>
              </a:rPr>
              <a:t> </a:t>
            </a:r>
            <a:r>
              <a:rPr lang="en-GB" sz="2400" dirty="0" smtClean="0">
                <a:sym typeface="Symbol" panose="05050102010706020507" pitchFamily="18" charset="2"/>
              </a:rPr>
              <a:t> </a:t>
            </a:r>
            <a:r>
              <a:rPr lang="en-GB" sz="2400" i="1" dirty="0" smtClean="0">
                <a:sym typeface="Symbol" panose="05050102010706020507" pitchFamily="18" charset="2"/>
              </a:rPr>
              <a:t>c</a:t>
            </a:r>
            <a:r>
              <a:rPr lang="en-GB" sz="2400" dirty="0" smtClean="0">
                <a:sym typeface="Symbol" panose="05050102010706020507" pitchFamily="18" charset="2"/>
              </a:rPr>
              <a:t> = </a:t>
            </a:r>
            <a:r>
              <a:rPr lang="en-GB" sz="2400" i="1" dirty="0" smtClean="0">
                <a:sym typeface="Symbol" panose="05050102010706020507" pitchFamily="18" charset="2"/>
              </a:rPr>
              <a:t>a </a:t>
            </a:r>
            <a:r>
              <a:rPr lang="en-GB" sz="2400" dirty="0" smtClean="0">
                <a:sym typeface="Symbol" panose="05050102010706020507" pitchFamily="18" charset="2"/>
              </a:rPr>
              <a:t> (</a:t>
            </a:r>
            <a:r>
              <a:rPr lang="en-GB" sz="2400" i="1" dirty="0" err="1" smtClean="0">
                <a:sym typeface="Symbol" panose="05050102010706020507" pitchFamily="18" charset="2"/>
              </a:rPr>
              <a:t>b</a:t>
            </a:r>
            <a:r>
              <a:rPr lang="en-GB" sz="2400" dirty="0" err="1" smtClean="0">
                <a:sym typeface="Symbol" panose="05050102010706020507" pitchFamily="18" charset="2"/>
              </a:rPr>
              <a:t></a:t>
            </a:r>
            <a:r>
              <a:rPr lang="en-GB" sz="2400" i="1" dirty="0" err="1" smtClean="0">
                <a:sym typeface="Symbol" panose="05050102010706020507" pitchFamily="18" charset="2"/>
              </a:rPr>
              <a:t>c</a:t>
            </a:r>
            <a:r>
              <a:rPr lang="en-GB" sz="2400" dirty="0" smtClean="0">
                <a:sym typeface="Symbol" panose="05050102010706020507" pitchFamily="18" charset="2"/>
              </a:rPr>
              <a:t>)</a:t>
            </a:r>
          </a:p>
          <a:p>
            <a:pPr marL="457200" lvl="1" indent="0">
              <a:buNone/>
            </a:pPr>
            <a:r>
              <a:rPr lang="en-GB" sz="2400" i="1" dirty="0" smtClean="0">
                <a:sym typeface="Symbol" panose="05050102010706020507" pitchFamily="18" charset="2"/>
              </a:rPr>
              <a:t>a</a:t>
            </a:r>
            <a:r>
              <a:rPr lang="en-GB" sz="2400" dirty="0">
                <a:sym typeface="Symbol" panose="05050102010706020507" pitchFamily="18" charset="2"/>
              </a:rPr>
              <a:t> </a:t>
            </a:r>
            <a:r>
              <a:rPr lang="en-GB" sz="2400" dirty="0" smtClean="0">
                <a:sym typeface="Symbol" panose="05050102010706020507" pitchFamily="18" charset="2"/>
              </a:rPr>
              <a:t></a:t>
            </a:r>
            <a:r>
              <a:rPr lang="en-GB" sz="2400" dirty="0">
                <a:sym typeface="Symbol" panose="05050102010706020507" pitchFamily="18" charset="2"/>
              </a:rPr>
              <a:t> 1</a:t>
            </a:r>
            <a:r>
              <a:rPr lang="en-GB" sz="2400" baseline="-25000" dirty="0" smtClean="0">
                <a:sym typeface="Symbol" panose="05050102010706020507" pitchFamily="18" charset="2"/>
              </a:rPr>
              <a:t> </a:t>
            </a:r>
            <a:r>
              <a:rPr lang="en-GB" sz="2400" baseline="-25000" dirty="0" smtClean="0">
                <a:sym typeface="Symbol" panose="05050102010706020507" pitchFamily="18" charset="2"/>
              </a:rPr>
              <a:t>  </a:t>
            </a:r>
            <a:r>
              <a:rPr lang="en-GB" sz="2400" dirty="0" smtClean="0">
                <a:sym typeface="Symbol" panose="05050102010706020507" pitchFamily="18" charset="2"/>
              </a:rPr>
              <a:t>=  </a:t>
            </a:r>
            <a:r>
              <a:rPr lang="en-GB" sz="2400" i="1" dirty="0">
                <a:sym typeface="Symbol" panose="05050102010706020507" pitchFamily="18" charset="2"/>
              </a:rPr>
              <a:t>a  = </a:t>
            </a:r>
            <a:r>
              <a:rPr lang="en-GB" sz="2400" dirty="0">
                <a:sym typeface="Symbol" panose="05050102010706020507" pitchFamily="18" charset="2"/>
              </a:rPr>
              <a:t>1</a:t>
            </a:r>
            <a:r>
              <a:rPr lang="en-GB" sz="2400" baseline="-25000" dirty="0">
                <a:sym typeface="Symbol" panose="05050102010706020507" pitchFamily="18" charset="2"/>
              </a:rPr>
              <a:t> </a:t>
            </a:r>
            <a:r>
              <a:rPr lang="en-GB" sz="2400" dirty="0" smtClean="0">
                <a:sym typeface="Symbol" panose="05050102010706020507" pitchFamily="18" charset="2"/>
              </a:rPr>
              <a:t> </a:t>
            </a:r>
            <a:r>
              <a:rPr lang="en-GB" sz="2400" i="1" dirty="0" smtClean="0">
                <a:sym typeface="Symbol" panose="05050102010706020507" pitchFamily="18" charset="2"/>
              </a:rPr>
              <a:t>a</a:t>
            </a:r>
            <a:endParaRPr lang="en-GB" sz="2400" i="1" dirty="0" smtClean="0">
              <a:sym typeface="Symbol" panose="05050102010706020507" pitchFamily="18" charset="2"/>
            </a:endParaRPr>
          </a:p>
          <a:p>
            <a:pPr marL="457200" lvl="1" indent="0">
              <a:buNone/>
            </a:pPr>
            <a:endParaRPr lang="en-GB" sz="2400" dirty="0" smtClean="0">
              <a:sym typeface="Symbol" panose="05050102010706020507" pitchFamily="18" charset="2"/>
            </a:endParaRPr>
          </a:p>
          <a:p>
            <a:pPr marL="457200" lvl="1" indent="0">
              <a:buNone/>
            </a:pPr>
            <a:r>
              <a:rPr lang="en-GB" sz="2400" dirty="0" smtClean="0">
                <a:sym typeface="Symbol" panose="05050102010706020507" pitchFamily="18" charset="2"/>
              </a:rPr>
              <a:t>1</a:t>
            </a:r>
            <a:r>
              <a:rPr lang="en-GB" sz="2400" baseline="-25000" dirty="0" smtClean="0">
                <a:sym typeface="Symbol" panose="05050102010706020507" pitchFamily="18" charset="2"/>
              </a:rPr>
              <a:t> </a:t>
            </a:r>
            <a:r>
              <a:rPr lang="en-GB" sz="2400" dirty="0" smtClean="0">
                <a:sym typeface="Symbol" panose="05050102010706020507" pitchFamily="18" charset="2"/>
              </a:rPr>
              <a:t> is the unit of the monoid [</a:t>
            </a:r>
            <a:r>
              <a:rPr lang="en-GB" sz="2400" i="1" dirty="0" smtClean="0">
                <a:sym typeface="Symbol" panose="05050102010706020507" pitchFamily="18" charset="2"/>
              </a:rPr>
              <a:t>semigroup with identity</a:t>
            </a:r>
            <a:r>
              <a:rPr lang="en-GB" sz="2400" dirty="0" smtClean="0">
                <a:sym typeface="Symbol" panose="05050102010706020507" pitchFamily="18" charset="2"/>
              </a:rPr>
              <a:t>]</a:t>
            </a:r>
            <a:endParaRPr lang="en-GB" sz="2400" i="1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89836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unit of functional composition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Unit of composition in (pipeline) “systems” or functional programs: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bg1"/>
                </a:solidFill>
              </a:rPr>
              <a:t>	</a:t>
            </a:r>
            <a:r>
              <a:rPr lang="en-GB" sz="2400" dirty="0" smtClean="0">
                <a:solidFill>
                  <a:schemeClr val="bg1"/>
                </a:solidFill>
              </a:rPr>
              <a:t>		</a:t>
            </a:r>
            <a:endParaRPr lang="en-GB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chemeClr val="bg1"/>
                </a:solidFill>
              </a:rPr>
              <a:t>Unfortunately NOT unit of security in such programs: a wire is an attack surface!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7717" y="256478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992459" y="2899316"/>
            <a:ext cx="379141" cy="557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20176" y="3021980"/>
            <a:ext cx="468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>
            <a:off x="992459" y="3021980"/>
            <a:ext cx="535258" cy="1193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>
            <a:off x="2453269" y="3021979"/>
            <a:ext cx="535258" cy="1193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992459" y="2955072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2453269" y="2955072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out</a:t>
            </a:r>
            <a:endParaRPr lang="en-GB" dirty="0"/>
          </a:p>
        </p:txBody>
      </p:sp>
      <p:sp>
        <p:nvSpPr>
          <p:cNvPr id="16" name="Right Arrow 15"/>
          <p:cNvSpPr/>
          <p:nvPr/>
        </p:nvSpPr>
        <p:spPr>
          <a:xfrm>
            <a:off x="4014439" y="3021979"/>
            <a:ext cx="2754351" cy="1177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873083" y="313973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in=out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7160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Unit of composition in sequential programs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S ; T 	sequential composition, unit is “skip” (do nothing)</a:t>
            </a:r>
          </a:p>
          <a:p>
            <a:pPr marL="0" indent="0">
              <a:buNone/>
            </a:pPr>
            <a:r>
              <a:rPr lang="en-GB" sz="2400" dirty="0" smtClean="0"/>
              <a:t>	skip ; S    =     S</a:t>
            </a:r>
          </a:p>
          <a:p>
            <a:pPr marL="0" indent="0">
              <a:buNone/>
            </a:pPr>
            <a:r>
              <a:rPr lang="en-GB" sz="2400" dirty="0" smtClean="0"/>
              <a:t>Already dubious in some concurrency settings.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Security context: NOP-stacks make a difference!</a:t>
            </a:r>
          </a:p>
        </p:txBody>
      </p:sp>
    </p:spTree>
    <p:extLst>
      <p:ext uri="{BB962C8B-B14F-4D97-AF65-F5344CB8AC3E}">
        <p14:creationId xmlns:p14="http://schemas.microsoft.com/office/powerpoint/2010/main" val="272534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deliberate misinterpretation!?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There’s no unit of security!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(More precisely: the unit of functional composition isn’t a unit of security.)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More practically: functional decomposition may not be security decomposition [</a:t>
            </a:r>
            <a:r>
              <a:rPr lang="en-GB" sz="2400" i="1" dirty="0" smtClean="0"/>
              <a:t>and UC is complex</a:t>
            </a:r>
            <a:r>
              <a:rPr lang="en-GB" sz="2400" dirty="0" smtClean="0"/>
              <a:t>] – </a:t>
            </a:r>
            <a:r>
              <a:rPr lang="en-GB" sz="2400" u="sng" dirty="0" smtClean="0"/>
              <a:t>1</a:t>
            </a:r>
            <a:r>
              <a:rPr lang="en-GB" sz="2400" u="sng" baseline="30000" dirty="0" smtClean="0"/>
              <a:t>st</a:t>
            </a:r>
            <a:r>
              <a:rPr lang="en-GB" sz="2400" u="sng" dirty="0" smtClean="0"/>
              <a:t> point of caution</a:t>
            </a:r>
            <a:endParaRPr lang="en-GB" sz="2400" u="sng" dirty="0"/>
          </a:p>
        </p:txBody>
      </p:sp>
    </p:spTree>
    <p:extLst>
      <p:ext uri="{BB962C8B-B14F-4D97-AF65-F5344CB8AC3E}">
        <p14:creationId xmlns:p14="http://schemas.microsoft.com/office/powerpoint/2010/main" val="272323687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669</TotalTime>
  <Words>1094</Words>
  <Application>Microsoft Office PowerPoint</Application>
  <PresentationFormat>Widescreen</PresentationFormat>
  <Paragraphs>180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Century Gothic</vt:lpstr>
      <vt:lpstr>Symbol</vt:lpstr>
      <vt:lpstr>Wingdings 3</vt:lpstr>
      <vt:lpstr>Slice</vt:lpstr>
      <vt:lpstr>“What is the unit of Security?” Eerke Boiten, university of Kent, UK @ FOSAD 2016</vt:lpstr>
      <vt:lpstr>Meta</vt:lpstr>
      <vt:lpstr>Problem TO BE addressed</vt:lpstr>
      <vt:lpstr>Problem TO BE addressed</vt:lpstr>
      <vt:lpstr>REAL Example: what is the re-identification risk of pseudonymised Hospital episode statistics?</vt:lpstr>
      <vt:lpstr>What is the unit of security? V.0</vt:lpstr>
      <vt:lpstr>unit of functional composition</vt:lpstr>
      <vt:lpstr>Unit of composition in sequential programs</vt:lpstr>
      <vt:lpstr>deliberate misinterpretation!?</vt:lpstr>
      <vt:lpstr>2nd point of caution: “The Refinement paradox”</vt:lpstr>
      <vt:lpstr>2nd point of caution: “The Refinement paradox”</vt:lpstr>
      <vt:lpstr>3rd point of caution: “GIGO”</vt:lpstr>
      <vt:lpstr>e.g. forms of risk assessment</vt:lpstr>
      <vt:lpstr>SOME Security-related system Measurements [QASA 2013-2015, …]</vt:lpstr>
      <vt:lpstr>What is the unit of security?</vt:lpstr>
      <vt:lpstr>Data Privacy Measurement</vt:lpstr>
      <vt:lpstr>Exercise for the break</vt:lpstr>
      <vt:lpstr>DATA PHYSICS &amp; DATA ETHICS</vt:lpstr>
      <vt:lpstr>what is the unit of privacy?</vt:lpstr>
      <vt:lpstr>Modulating sensitive data use</vt:lpstr>
      <vt:lpstr>SAFE HAven</vt:lpstr>
      <vt:lpstr>differential privacy</vt:lpstr>
      <vt:lpstr>share de-identified database</vt:lpstr>
      <vt:lpstr>Measurements on an anonymised database</vt:lpstr>
      <vt:lpstr>what can we do to “anonymise”?</vt:lpstr>
      <vt:lpstr>Attacks against “anonymised”</vt:lpstr>
      <vt:lpstr>So the risk for pseudonymised hes?</vt:lpstr>
      <vt:lpstr>what else to measure? In What UNITS?</vt:lpstr>
      <vt:lpstr>A somewhat disappointing 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“What is the unit of Security?” Eerke Boiten, university of Kent, UK @ FOSAD 2016</dc:title>
  <dc:creator>Eerke Boiten</dc:creator>
  <cp:lastModifiedBy>Eerke Boiten</cp:lastModifiedBy>
  <cp:revision>38</cp:revision>
  <dcterms:created xsi:type="dcterms:W3CDTF">2016-08-24T15:22:30Z</dcterms:created>
  <dcterms:modified xsi:type="dcterms:W3CDTF">2016-08-28T20:44:59Z</dcterms:modified>
</cp:coreProperties>
</file>