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Default Extension="wmf" ContentType="image/x-wmf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ustom.xml" ContentType="application/vnd.openxmlformats-officedocument.custom-properties+xml"/>
  <Override PartName="/ppt/notesSlides/notesSlide1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notesSlides/notesSlide18.xml" ContentType="application/vnd.openxmlformats-officedocument.presentationml.notesSlide+xml"/>
  <Override PartName="/ppt/commentAuthors.xml" ContentType="application/vnd.openxmlformats-officedocument.presentationml.commentAuthors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46" r:id="rId3"/>
    <p:sldId id="392" r:id="rId4"/>
    <p:sldId id="300" r:id="rId5"/>
    <p:sldId id="301" r:id="rId6"/>
    <p:sldId id="347" r:id="rId7"/>
    <p:sldId id="374" r:id="rId8"/>
    <p:sldId id="376" r:id="rId9"/>
    <p:sldId id="393" r:id="rId10"/>
    <p:sldId id="373" r:id="rId11"/>
    <p:sldId id="394" r:id="rId12"/>
    <p:sldId id="379" r:id="rId13"/>
    <p:sldId id="380" r:id="rId14"/>
    <p:sldId id="381" r:id="rId15"/>
    <p:sldId id="382" r:id="rId16"/>
    <p:sldId id="383" r:id="rId17"/>
    <p:sldId id="384" r:id="rId18"/>
    <p:sldId id="395" r:id="rId19"/>
    <p:sldId id="385" r:id="rId20"/>
    <p:sldId id="386" r:id="rId21"/>
    <p:sldId id="387" r:id="rId22"/>
    <p:sldId id="388" r:id="rId23"/>
    <p:sldId id="389" r:id="rId24"/>
    <p:sldId id="391" r:id="rId25"/>
    <p:sldId id="396" r:id="rId26"/>
    <p:sldId id="334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F5594"/>
    <a:srgbClr val="1F5595"/>
    <a:srgbClr val="235594"/>
    <a:srgbClr val="235595"/>
    <a:srgbClr val="333333"/>
    <a:srgbClr val="426B94"/>
    <a:srgbClr val="666699"/>
    <a:srgbClr val="2069BA"/>
    <a:srgbClr val="004080"/>
    <a:srgbClr val="709D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>
    <p:restoredLeft sz="12843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552" y="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commentAuthors" Target="commentAuthors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notesMaster" Target="notesMasters/notesMaster1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handoutMaster" Target="handoutMasters/handout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406" y="1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18666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406" y="9118666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AE70EF7A-FBC8-448E-ACE0-A5900743B30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2406" y="1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US" dirty="0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880"/>
            <a:ext cx="5852160" cy="431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8666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US" dirty="0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2406" y="9118666"/>
            <a:ext cx="3171070" cy="4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1" tIns="45341" rIns="90681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694C0003-137B-492C-8597-ECA780438620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2F17B-5727-47CF-BB2A-2A8D2F9E71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6FFF9-6B2E-4A92-A474-07455D03079A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D068FC-BE88-4468-BE1E-BEC910C1749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31" charset="0"/>
              <a:ea typeface="ＭＳ Ｐゴシック" pitchFamily="31" charset="-128"/>
              <a:cs typeface="ＭＳ Ｐゴシック" pitchFamily="31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9CE628-452B-784B-B698-35B4C84D2692}" type="slidenum">
              <a:rPr lang="en-US">
                <a:latin typeface="Times New Roman" pitchFamily="31" charset="0"/>
              </a:rPr>
              <a:pPr/>
              <a:t>6</a:t>
            </a:fld>
            <a:endParaRPr lang="en-US">
              <a:latin typeface="Times New Roman" pitchFamily="31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C567A7-C817-2E42-87FC-BE9E3DC01938}" type="slidenum">
              <a:rPr lang="en-US">
                <a:latin typeface="Times New Roman" pitchFamily="31" charset="0"/>
              </a:rPr>
              <a:pPr/>
              <a:t>7</a:t>
            </a:fld>
            <a:endParaRPr lang="en-US">
              <a:latin typeface="Times New Roman" pitchFamily="31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31" charset="0"/>
              <a:ea typeface="ＭＳ Ｐゴシック" pitchFamily="31" charset="-128"/>
              <a:cs typeface="ＭＳ Ｐゴシック" pitchFamily="3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C0003-137B-492C-8597-ECA78043862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7D32B-3A20-4993-9DAA-CEF35A6C679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0" y="0"/>
            <a:ext cx="9177338" cy="68865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Century Schoolbook" pitchFamily="18" charset="0"/>
              </a:rPr>
              <a:t> 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470025"/>
          </a:xfrm>
        </p:spPr>
        <p:txBody>
          <a:bodyPr/>
          <a:lstStyle>
            <a:lvl1pPr>
              <a:defRPr>
                <a:solidFill>
                  <a:srgbClr val="004080"/>
                </a:solidFill>
                <a:latin typeface="Arial Unicode MS" pitchFamily="34" charset="-128"/>
              </a:defRPr>
            </a:lvl1pPr>
          </a:lstStyle>
          <a:p>
            <a:r>
              <a:rPr lang="en-US"/>
              <a:t>Cliquez pour modifier le style du titre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6449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709DC7"/>
                </a:solidFill>
              </a:defRPr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pic>
        <p:nvPicPr>
          <p:cNvPr id="37953" name="Picture 65" descr="bandeau ha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7338" cy="903288"/>
          </a:xfrm>
          <a:prstGeom prst="rect">
            <a:avLst/>
          </a:prstGeom>
          <a:noFill/>
        </p:spPr>
      </p:pic>
      <p:pic>
        <p:nvPicPr>
          <p:cNvPr id="37928" name="Picture 40" descr="fp7-gen-rgb_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7963" y="231775"/>
            <a:ext cx="539750" cy="439738"/>
          </a:xfrm>
          <a:prstGeom prst="rect">
            <a:avLst/>
          </a:prstGeom>
          <a:noFill/>
        </p:spPr>
      </p:pic>
      <p:pic>
        <p:nvPicPr>
          <p:cNvPr id="37930" name="Picture 42" descr="TREE 4c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04225" y="231775"/>
            <a:ext cx="439738" cy="439738"/>
          </a:xfrm>
          <a:prstGeom prst="rect">
            <a:avLst/>
          </a:prstGeom>
          <a:noFill/>
        </p:spPr>
      </p:pic>
      <p:pic>
        <p:nvPicPr>
          <p:cNvPr id="37955" name="Picture 67" descr="bandeau bas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011863"/>
            <a:ext cx="9177338" cy="882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9BA924-2562-45BD-939D-C27E879C34B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53975"/>
            <a:ext cx="2063750" cy="5856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2763" y="53975"/>
            <a:ext cx="6040437" cy="5856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A1E1A7-920D-4BD3-8E4D-23E99B31417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E286AF-754D-441E-ABA0-69FC056583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687E07-F3D8-46A8-A374-CE8E4ADC904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763" y="1446213"/>
            <a:ext cx="403860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446213"/>
            <a:ext cx="403860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1A53294-AFD1-464B-BED3-1D03371E273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7C5F4A-618E-4340-90E5-B784DECC6F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210E25-D155-4610-936F-1BC0C187DDF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014E36-ADD0-442A-85B0-1A87DF43423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1ADFAE-73CF-4960-8DA4-CD6B626FB33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55B664-B3AA-41B4-8323-6F085A9A9A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image" Target="../media/image4.png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0" y="0"/>
            <a:ext cx="9182100" cy="68865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36896" name="Picture 32" descr="bandeau bleu fonce seul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77338" cy="1266825"/>
          </a:xfrm>
          <a:prstGeom prst="rect">
            <a:avLst/>
          </a:prstGeom>
          <a:noFill/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539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1446213"/>
            <a:ext cx="8229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pic>
        <p:nvPicPr>
          <p:cNvPr id="36897" name="Picture 33" descr="bandeaubastextearia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6011863"/>
            <a:ext cx="9177337" cy="882650"/>
          </a:xfrm>
          <a:prstGeom prst="rect">
            <a:avLst/>
          </a:prstGeom>
          <a:noFill/>
        </p:spPr>
      </p:pic>
      <p:pic>
        <p:nvPicPr>
          <p:cNvPr id="36893" name="Picture 29" descr="fp7-gen-rgb_small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650" y="6234113"/>
            <a:ext cx="541338" cy="439737"/>
          </a:xfrm>
          <a:prstGeom prst="rect">
            <a:avLst/>
          </a:prstGeom>
          <a:noFill/>
        </p:spPr>
      </p:pic>
      <p:pic>
        <p:nvPicPr>
          <p:cNvPr id="36894" name="Picture 30" descr="TREE 4cm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18500" y="6234113"/>
            <a:ext cx="441325" cy="439737"/>
          </a:xfrm>
          <a:prstGeom prst="rect">
            <a:avLst/>
          </a:prstGeom>
          <a:noFill/>
        </p:spPr>
      </p:pic>
      <p:sp>
        <p:nvSpPr>
          <p:cNvPr id="3688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9750" y="6308725"/>
            <a:ext cx="5762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96764C6A-D6A5-408F-A272-4B29297DBAF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709DC7"/>
        </a:buClr>
        <a:buFont typeface="Wingdings" pitchFamily="2" charset="2"/>
        <a:buChar char="§"/>
        <a:defRPr sz="3200">
          <a:solidFill>
            <a:srgbClr val="1F5595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800">
          <a:solidFill>
            <a:srgbClr val="333333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400">
          <a:solidFill>
            <a:srgbClr val="333333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09DC7"/>
        </a:buClr>
        <a:buChar char="•"/>
        <a:defRPr sz="2000">
          <a:solidFill>
            <a:srgbClr val="3333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image" Target="../media/image11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wmf"/><Relationship Id="rId5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5.gif"/><Relationship Id="rId5" Type="http://schemas.openxmlformats.org/officeDocument/2006/relationships/image" Target="../media/image16.gif"/><Relationship Id="rId7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4.gif"/><Relationship Id="rId6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0223" y="2016116"/>
            <a:ext cx="7772400" cy="1470025"/>
          </a:xfrm>
        </p:spPr>
        <p:txBody>
          <a:bodyPr/>
          <a:lstStyle/>
          <a:p>
            <a:r>
              <a:rPr lang="en-GB" sz="3600" b="1" dirty="0" smtClean="0"/>
              <a:t>Interoperability in Complex Distributed Systems</a:t>
            </a:r>
            <a:br>
              <a:rPr lang="en-GB" sz="3600" b="1" dirty="0" smtClean="0"/>
            </a:br>
            <a:endParaRPr lang="en-US" sz="3600" b="1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7750" y="3530600"/>
            <a:ext cx="7219950" cy="1752600"/>
          </a:xfrm>
        </p:spPr>
        <p:txBody>
          <a:bodyPr/>
          <a:lstStyle/>
          <a:p>
            <a:r>
              <a:rPr lang="en-GB" sz="2800" dirty="0" smtClean="0">
                <a:solidFill>
                  <a:srgbClr val="426B94"/>
                </a:solidFill>
              </a:rPr>
              <a:t>Gordon Blair</a:t>
            </a:r>
          </a:p>
          <a:p>
            <a:r>
              <a:rPr lang="en-GB" sz="2400" dirty="0" smtClean="0">
                <a:solidFill>
                  <a:srgbClr val="426B94"/>
                </a:solidFill>
              </a:rPr>
              <a:t>School of Computing and Communications, Lancaster University, UK</a:t>
            </a:r>
            <a:endParaRPr lang="en-US" sz="2400" dirty="0">
              <a:solidFill>
                <a:srgbClr val="426B9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on Interoperability</a:t>
            </a:r>
            <a:endParaRPr lang="en-GB" dirty="0"/>
          </a:p>
        </p:txBody>
      </p:sp>
      <p:sp>
        <p:nvSpPr>
          <p:cNvPr id="4" name="Isosceles Triangle 3"/>
          <p:cNvSpPr/>
          <p:nvPr/>
        </p:nvSpPr>
        <p:spPr>
          <a:xfrm rot="1964974">
            <a:off x="831294" y="3458578"/>
            <a:ext cx="2735041" cy="1905000"/>
          </a:xfrm>
          <a:prstGeom prst="triangle">
            <a:avLst>
              <a:gd name="adj" fmla="val 494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Scalability</a:t>
            </a:r>
            <a:endParaRPr lang="en-GB" dirty="0"/>
          </a:p>
        </p:txBody>
      </p:sp>
      <p:sp>
        <p:nvSpPr>
          <p:cNvPr id="5" name="Isosceles Triangle 4"/>
          <p:cNvSpPr/>
          <p:nvPr/>
        </p:nvSpPr>
        <p:spPr>
          <a:xfrm rot="6360652">
            <a:off x="517423" y="2274303"/>
            <a:ext cx="2362200" cy="1905000"/>
          </a:xfrm>
          <a:prstGeom prst="triangle">
            <a:avLst>
              <a:gd name="adj" fmla="val 51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Security</a:t>
            </a:r>
            <a:endParaRPr lang="en-GB" dirty="0"/>
          </a:p>
        </p:txBody>
      </p:sp>
      <p:sp>
        <p:nvSpPr>
          <p:cNvPr id="6" name="Isosceles Triangle 5"/>
          <p:cNvSpPr/>
          <p:nvPr/>
        </p:nvSpPr>
        <p:spPr>
          <a:xfrm rot="19064700">
            <a:off x="2238593" y="3366111"/>
            <a:ext cx="2362200" cy="1905000"/>
          </a:xfrm>
          <a:prstGeom prst="triangle">
            <a:avLst>
              <a:gd name="adj" fmla="val 494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Privacy</a:t>
            </a:r>
            <a:endParaRPr lang="en-GB" dirty="0"/>
          </a:p>
        </p:txBody>
      </p:sp>
      <p:sp>
        <p:nvSpPr>
          <p:cNvPr id="7" name="Isosceles Triangle 6"/>
          <p:cNvSpPr/>
          <p:nvPr/>
        </p:nvSpPr>
        <p:spPr>
          <a:xfrm>
            <a:off x="5638800" y="2209800"/>
            <a:ext cx="2827080" cy="1894700"/>
          </a:xfrm>
          <a:prstGeom prst="triangle">
            <a:avLst>
              <a:gd name="adj" fmla="val 4947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</a:rPr>
              <a:t>Interoperability</a:t>
            </a: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 rot="11003014">
            <a:off x="1654358" y="1668249"/>
            <a:ext cx="2362200" cy="1905000"/>
          </a:xfrm>
          <a:prstGeom prst="triangle">
            <a:avLst>
              <a:gd name="adj" fmla="val 51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Self-Management</a:t>
            </a:r>
            <a:endParaRPr lang="en-GB" sz="1400" dirty="0"/>
          </a:p>
        </p:txBody>
      </p:sp>
      <p:sp>
        <p:nvSpPr>
          <p:cNvPr id="9" name="Right Arrow 8"/>
          <p:cNvSpPr/>
          <p:nvPr/>
        </p:nvSpPr>
        <p:spPr>
          <a:xfrm>
            <a:off x="3733800" y="3200400"/>
            <a:ext cx="1295400" cy="15240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711700" y="4229606"/>
            <a:ext cx="42164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i="1" dirty="0" smtClean="0"/>
              <a:t>“the extent by which two implementations of systems from different manufacturers can co-exist and work together by merely relying on each other’s services as specified by a common standard”.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Interoperability Challenges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16" y="2590800"/>
            <a:ext cx="8429684" cy="2743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Discovery protocol interoperability *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Interaction protocol interoperability *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Data interoperability *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Application interoperability *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Interoperability of non-functional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282" y="1828800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Five challenges that must be resolved to achieve interoperability</a:t>
            </a:r>
            <a:r>
              <a:rPr lang="en-GB" dirty="0" smtClean="0"/>
              <a:t>: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Illustrating Interoperability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4" descr="MCj04341830000[1]"/>
          <p:cNvPicPr>
            <a:picLocks noChangeAspect="1" noChangeArrowheads="1"/>
          </p:cNvPicPr>
          <p:nvPr/>
        </p:nvPicPr>
        <p:blipFill>
          <a:blip r:embed="rId3" cstate="print">
            <a:lum bright="28000" contrast="-28000"/>
            <a:grayscl/>
          </a:blip>
          <a:srcRect b="10277"/>
          <a:stretch>
            <a:fillRect/>
          </a:stretch>
        </p:blipFill>
        <p:spPr bwMode="auto">
          <a:xfrm>
            <a:off x="0" y="1268413"/>
            <a:ext cx="9144000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9"/>
          <p:cNvSpPr>
            <a:spLocks noChangeShapeType="1"/>
          </p:cNvSpPr>
          <p:nvPr/>
        </p:nvSpPr>
        <p:spPr bwMode="auto">
          <a:xfrm flipV="1">
            <a:off x="1044575" y="3068638"/>
            <a:ext cx="0" cy="1368425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4365625"/>
            <a:ext cx="552450" cy="54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" name="Picture 6" descr="MCj021579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2636838"/>
            <a:ext cx="6223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364163" y="1916113"/>
            <a:ext cx="1728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3300"/>
                </a:solidFill>
              </a:rPr>
              <a:t>I offer!</a:t>
            </a: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8316913" y="3644900"/>
            <a:ext cx="0" cy="1368425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7988" y="4941888"/>
            <a:ext cx="552450" cy="54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1" name="Picture 13" descr="MCj021579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27988" y="3213100"/>
            <a:ext cx="6223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Line 14"/>
          <p:cNvSpPr>
            <a:spLocks noChangeShapeType="1"/>
          </p:cNvSpPr>
          <p:nvPr/>
        </p:nvSpPr>
        <p:spPr bwMode="auto">
          <a:xfrm flipV="1">
            <a:off x="6445250" y="1916113"/>
            <a:ext cx="0" cy="1368425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3213100"/>
            <a:ext cx="552450" cy="54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4" name="Picture 16" descr="MCj021579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325" y="1484313"/>
            <a:ext cx="6223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17"/>
          <p:cNvSpPr>
            <a:spLocks noChangeShapeType="1"/>
          </p:cNvSpPr>
          <p:nvPr/>
        </p:nvSpPr>
        <p:spPr bwMode="auto">
          <a:xfrm flipV="1">
            <a:off x="4356100" y="2205038"/>
            <a:ext cx="0" cy="1368425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3502025"/>
            <a:ext cx="552450" cy="54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330325" y="2816225"/>
            <a:ext cx="1728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3300"/>
                </a:solidFill>
              </a:rPr>
              <a:t>Need 5!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6732588" y="3644900"/>
            <a:ext cx="1728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 dirty="0">
                <a:solidFill>
                  <a:srgbClr val="FF3300"/>
                </a:solidFill>
              </a:rPr>
              <a:t>Will </a:t>
            </a:r>
            <a:r>
              <a:rPr lang="de-DE" sz="2000" b="1" dirty="0" err="1">
                <a:solidFill>
                  <a:srgbClr val="FF3300"/>
                </a:solidFill>
              </a:rPr>
              <a:t>be</a:t>
            </a:r>
            <a:r>
              <a:rPr lang="de-DE" sz="2000" b="1" dirty="0">
                <a:solidFill>
                  <a:srgbClr val="FF3300"/>
                </a:solidFill>
              </a:rPr>
              <a:t> </a:t>
            </a:r>
            <a:r>
              <a:rPr lang="de-DE" sz="2000" b="1" dirty="0" smtClean="0">
                <a:solidFill>
                  <a:srgbClr val="FF3300"/>
                </a:solidFill>
              </a:rPr>
              <a:t>9€</a:t>
            </a:r>
            <a:endParaRPr lang="de-DE" sz="2000" b="1" dirty="0">
              <a:solidFill>
                <a:srgbClr val="FF3300"/>
              </a:solidFill>
            </a:endParaRPr>
          </a:p>
        </p:txBody>
      </p:sp>
      <p:pic>
        <p:nvPicPr>
          <p:cNvPr id="19" name="Picture 24" descr="MCj043636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738" y="1695450"/>
            <a:ext cx="725487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2843213" y="1952625"/>
            <a:ext cx="1728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000" b="1">
                <a:solidFill>
                  <a:srgbClr val="FF3300"/>
                </a:solidFill>
              </a:rPr>
              <a:t>Who has?</a:t>
            </a:r>
          </a:p>
        </p:txBody>
      </p:sp>
      <p:sp>
        <p:nvSpPr>
          <p:cNvPr id="21" name="AutoShape 26"/>
          <p:cNvSpPr>
            <a:spLocks noChangeArrowheads="1"/>
          </p:cNvSpPr>
          <p:nvPr/>
        </p:nvSpPr>
        <p:spPr bwMode="auto">
          <a:xfrm>
            <a:off x="3995738" y="4508500"/>
            <a:ext cx="792162" cy="1511300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692275" y="4508500"/>
            <a:ext cx="2233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>
                <a:solidFill>
                  <a:srgbClr val="0066FF"/>
                </a:solidFill>
              </a:rPr>
              <a:t>Client / Server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643438" y="4508500"/>
            <a:ext cx="188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>
                <a:solidFill>
                  <a:srgbClr val="0066FF"/>
                </a:solidFill>
              </a:rPr>
              <a:t>Peer-2-Peer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3059113" y="50085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600" b="1">
                <a:solidFill>
                  <a:srgbClr val="0066FF"/>
                </a:solidFill>
              </a:rPr>
              <a:t>€</a:t>
            </a: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5940425" y="53736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3600" b="1">
                <a:solidFill>
                  <a:srgbClr val="0066FF"/>
                </a:solidFill>
                <a:cs typeface="Arial" pitchFamily="34" charset="0"/>
              </a:rPr>
              <a:t>£</a:t>
            </a: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5067300" y="4987925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>
                <a:solidFill>
                  <a:srgbClr val="0066FF"/>
                </a:solidFill>
              </a:rPr>
              <a:t>UPnP</a:t>
            </a: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1908175" y="5516563"/>
            <a:ext cx="104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>
                <a:solidFill>
                  <a:srgbClr val="0066FF"/>
                </a:solidFill>
              </a:rPr>
              <a:t>SOAP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Illustrating Interoperability Challenges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143000" y="1981200"/>
          <a:ext cx="6779259" cy="2115768"/>
        </p:xfrm>
        <a:graphic>
          <a:graphicData uri="http://schemas.openxmlformats.org/drawingml/2006/table">
            <a:tbl>
              <a:tblPr/>
              <a:tblGrid>
                <a:gridCol w="592243"/>
                <a:gridCol w="1666544"/>
                <a:gridCol w="1130118"/>
                <a:gridCol w="1130118"/>
                <a:gridCol w="1130118"/>
                <a:gridCol w="1130118"/>
              </a:tblGrid>
              <a:tr h="439367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No.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Country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Platform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Middleware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Application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Data/ Currency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8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Germany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Java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Tuple Space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GetInfo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EUR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8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Great Britain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Microsoft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SLP+SOAP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GetInfo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GBP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8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France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Java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SSDP+SOAP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GetInfo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EUR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981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Italy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Java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SSDP+SOAP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GetLocation+ GetPrice+ GetQuantity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EUR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8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Switzerland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Java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SSDP+SOAP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GetInfo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CHF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8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Spain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Java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SLP+SOAP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Courier New"/>
                          <a:ea typeface="Times New Roman"/>
                          <a:cs typeface="Times New Roman"/>
                        </a:rPr>
                        <a:t>GetInfo</a:t>
                      </a:r>
                      <a:endParaRPr lang="en-GB" sz="11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EUR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4572000"/>
            <a:ext cx="23622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Use different middleware = cannot interoperate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5029200"/>
            <a:ext cx="24892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Call different application operations = cannot interoperate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4724400"/>
            <a:ext cx="23622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Exchange different data = cannot interoperate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14600" y="3352800"/>
            <a:ext cx="22098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29200" y="3898900"/>
            <a:ext cx="15240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7010400" y="3810000"/>
            <a:ext cx="12954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Discovery Protocol Interoperability</a:t>
            </a:r>
            <a:endParaRPr lang="en-GB" dirty="0"/>
          </a:p>
        </p:txBody>
      </p:sp>
      <p:pic>
        <p:nvPicPr>
          <p:cNvPr id="5" name="Picture 2" descr="Imagen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 t="701" b="701"/>
          <a:stretch>
            <a:fillRect/>
          </a:stretch>
        </p:blipFill>
        <p:spPr bwMode="auto">
          <a:xfrm>
            <a:off x="1615026" y="1282699"/>
            <a:ext cx="6335174" cy="4751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 Middleware Protocol Interoperability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19200" y="1600200"/>
            <a:ext cx="1676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CORBA Service (IIOP)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562600" y="1600200"/>
            <a:ext cx="1676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Web</a:t>
            </a:r>
          </a:p>
          <a:p>
            <a:pPr algn="ctr"/>
            <a:r>
              <a:rPr lang="en-GB" dirty="0" smtClean="0"/>
              <a:t>Service (SOAP)</a:t>
            </a:r>
            <a:endParaRPr lang="en-GB" dirty="0"/>
          </a:p>
        </p:txBody>
      </p:sp>
      <p:sp>
        <p:nvSpPr>
          <p:cNvPr id="7" name="Left-Right Arrow 6"/>
          <p:cNvSpPr/>
          <p:nvPr/>
        </p:nvSpPr>
        <p:spPr>
          <a:xfrm>
            <a:off x="3048000" y="1981200"/>
            <a:ext cx="2286000" cy="228600"/>
          </a:xfrm>
          <a:prstGeom prst="left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ultiply 7"/>
          <p:cNvSpPr/>
          <p:nvPr/>
        </p:nvSpPr>
        <p:spPr>
          <a:xfrm>
            <a:off x="3733800" y="1676400"/>
            <a:ext cx="990600" cy="838200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45" descr="scenario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352800"/>
            <a:ext cx="5272683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 Data Interoperability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600200" y="3200400"/>
          <a:ext cx="5986780" cy="899160"/>
        </p:xfrm>
        <a:graphic>
          <a:graphicData uri="http://schemas.openxmlformats.org/drawingml/2006/table">
            <a:tbl>
              <a:tblPr/>
              <a:tblGrid>
                <a:gridCol w="2993390"/>
                <a:gridCol w="2993390"/>
              </a:tblGrid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&lt;price&gt;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&lt;value&gt; 1 &lt;/value&gt;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&lt;currency&gt; euro &lt;/currency&gt;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&lt;/price&gt;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en-GB" sz="11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price(1,euro)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4876800"/>
          <a:ext cx="5986780" cy="899160"/>
        </p:xfrm>
        <a:graphic>
          <a:graphicData uri="http://schemas.openxmlformats.org/drawingml/2006/table">
            <a:tbl>
              <a:tblPr/>
              <a:tblGrid>
                <a:gridCol w="2811780"/>
                <a:gridCol w="3175000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&lt;price&gt;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&lt;value&gt; 1 &lt;/value&gt;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&lt;currency&gt; euro &lt;/currency&gt;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100">
                          <a:latin typeface="Arial"/>
                          <a:ea typeface="Times New Roman"/>
                          <a:cs typeface="Times New Roman"/>
                        </a:rPr>
                        <a:t>&lt;/price&gt;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&lt;cost&gt;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&lt;amount&gt; 1 &lt;/ amount 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&lt;denomination&gt; 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Arial"/>
                        </a:rPr>
                        <a:t>€</a:t>
                      </a: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&lt;/ denomination &gt;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&lt;/cost&gt;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1524000" y="1524000"/>
          <a:ext cx="5986780" cy="899160"/>
        </p:xfrm>
        <a:graphic>
          <a:graphicData uri="http://schemas.openxmlformats.org/drawingml/2006/table">
            <a:tbl>
              <a:tblPr/>
              <a:tblGrid>
                <a:gridCol w="2993390"/>
                <a:gridCol w="2993390"/>
              </a:tblGrid>
              <a:tr h="0">
                <a:tc>
                  <a:txBody>
                    <a:bodyPr/>
                    <a:lstStyle/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&lt;price&gt;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&lt;value&gt; 1 &lt;/value&gt;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&lt;currency&gt; euro &lt;/currency&gt;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>
                          <a:latin typeface="Arial"/>
                          <a:ea typeface="Times New Roman"/>
                          <a:cs typeface="Times New Roman"/>
                        </a:rPr>
                        <a:t>&lt;/price&gt;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Times New Roman"/>
                        </a:rPr>
                        <a:t>&lt;price&gt;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Times New Roman"/>
                        </a:rPr>
                        <a:t>&lt;value&gt; 1 &lt;/value&gt;</a:t>
                      </a:r>
                    </a:p>
                    <a:p>
                      <a:pPr marL="914400" algn="l">
                        <a:spcAft>
                          <a:spcPts val="60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Times New Roman"/>
                        </a:rPr>
                        <a:t>&lt;currency&gt; pound&lt;/currency&gt;</a:t>
                      </a:r>
                    </a:p>
                    <a:p>
                      <a:pPr marL="457200" algn="l">
                        <a:spcAft>
                          <a:spcPts val="600"/>
                        </a:spcAft>
                      </a:pPr>
                      <a:r>
                        <a:rPr lang="en-GB" sz="1100" dirty="0" smtClean="0">
                          <a:latin typeface="Arial"/>
                          <a:ea typeface="Times New Roman"/>
                          <a:cs typeface="Times New Roman"/>
                        </a:rPr>
                        <a:t>&lt;/price&gt;</a:t>
                      </a:r>
                      <a:endParaRPr lang="en-GB" sz="1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4. Application Interoperability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2800" dirty="0" smtClean="0"/>
              <a:t>CORBA Client Calls</a:t>
            </a:r>
            <a:r>
              <a:rPr lang="en-GB" dirty="0" smtClean="0"/>
              <a:t>:</a:t>
            </a:r>
          </a:p>
          <a:p>
            <a:pPr lvl="1"/>
            <a:r>
              <a:rPr lang="en-GB" sz="2400" dirty="0" err="1" smtClean="0"/>
              <a:t>GetInformation(Merchant</a:t>
            </a:r>
            <a:r>
              <a:rPr lang="en-GB" sz="2400" dirty="0" smtClean="0"/>
              <a:t>) </a:t>
            </a:r>
            <a:r>
              <a:rPr lang="en-GB" sz="2400" dirty="0" smtClean="0">
                <a:sym typeface="Wingdings" pitchFamily="2" charset="2"/>
              </a:rPr>
              <a:t> Name, Product, Price</a:t>
            </a:r>
          </a:p>
          <a:p>
            <a:r>
              <a:rPr lang="en-GB" sz="2800" dirty="0" smtClean="0">
                <a:sym typeface="Wingdings" pitchFamily="2" charset="2"/>
              </a:rPr>
              <a:t>CORBA Server Interface</a:t>
            </a:r>
          </a:p>
          <a:p>
            <a:pPr lvl="1"/>
            <a:r>
              <a:rPr lang="en-GB" sz="2400" dirty="0" err="1" smtClean="0">
                <a:sym typeface="Wingdings" pitchFamily="2" charset="2"/>
              </a:rPr>
              <a:t>GetName</a:t>
            </a:r>
            <a:r>
              <a:rPr lang="en-GB" sz="2400" dirty="0" smtClean="0">
                <a:sym typeface="Wingdings" pitchFamily="2" charset="2"/>
              </a:rPr>
              <a:t>()Name</a:t>
            </a:r>
          </a:p>
          <a:p>
            <a:pPr lvl="1"/>
            <a:r>
              <a:rPr lang="en-GB" sz="2400" dirty="0" err="1" smtClean="0">
                <a:sym typeface="Wingdings" pitchFamily="2" charset="2"/>
              </a:rPr>
              <a:t>GetProduct</a:t>
            </a:r>
            <a:r>
              <a:rPr lang="en-GB" sz="2400" dirty="0" smtClean="0">
                <a:sym typeface="Wingdings" pitchFamily="2" charset="2"/>
              </a:rPr>
              <a:t>()Product</a:t>
            </a:r>
          </a:p>
          <a:p>
            <a:pPr lvl="1"/>
            <a:r>
              <a:rPr lang="en-GB" sz="2400" dirty="0" err="1" smtClean="0">
                <a:sym typeface="Wingdings" pitchFamily="2" charset="2"/>
              </a:rPr>
              <a:t>GetPrice()Price</a:t>
            </a:r>
            <a:endParaRPr lang="en-GB" sz="2400" dirty="0" smtClean="0">
              <a:sym typeface="Wingdings" pitchFamily="2" charset="2"/>
            </a:endParaRPr>
          </a:p>
          <a:p>
            <a:r>
              <a:rPr lang="en-GB" sz="2800" dirty="0" smtClean="0">
                <a:sym typeface="Wingdings" pitchFamily="2" charset="2"/>
              </a:rPr>
              <a:t>Client cannot interoperate with this service (even when the protocols and data match)</a:t>
            </a:r>
          </a:p>
          <a:p>
            <a:pPr lvl="1"/>
            <a:r>
              <a:rPr lang="en-GB" sz="2400" dirty="0" smtClean="0">
                <a:sym typeface="Wingdings" pitchFamily="2" charset="2"/>
              </a:rPr>
              <a:t>Cannot easily standardise application interfaces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APPROACHES TO INTEROPERABILITY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ickpeoplefw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1447800"/>
            <a:ext cx="1049301" cy="17488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3200400"/>
            <a:ext cx="2541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1. One speaker talks the other’s language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pic>
        <p:nvPicPr>
          <p:cNvPr id="7" name="Picture 6" descr="boardroom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65400" y="3937000"/>
            <a:ext cx="1738092" cy="135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97100" y="5422900"/>
            <a:ext cx="2541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4. A chosen shared language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6900" y="3098800"/>
            <a:ext cx="2540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2. Auxiliary Languages (e.g. Esperanto)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pic>
        <p:nvPicPr>
          <p:cNvPr id="10" name="Picture 9" descr="stringphonehj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1524000"/>
            <a:ext cx="2201576" cy="1297282"/>
          </a:xfrm>
          <a:prstGeom prst="rect">
            <a:avLst/>
          </a:prstGeom>
        </p:spPr>
      </p:pic>
      <p:pic>
        <p:nvPicPr>
          <p:cNvPr id="11" name="Picture 10" descr="interpreter_symbol_tex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58000" y="1447800"/>
            <a:ext cx="1457547" cy="145754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24600" y="3124200"/>
            <a:ext cx="2541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3. One 3</a:t>
            </a:r>
            <a:r>
              <a:rPr lang="en-GB" sz="1600" b="1" baseline="30000" dirty="0" smtClean="0">
                <a:solidFill>
                  <a:srgbClr val="008080"/>
                </a:solidFill>
                <a:latin typeface="+mn-lt"/>
              </a:rPr>
              <a:t>rd</a:t>
            </a:r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 party translator e.g. English to French translator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Approaches to Interoperability</a:t>
            </a:r>
            <a:endParaRPr lang="en-GB" dirty="0"/>
          </a:p>
        </p:txBody>
      </p:sp>
      <p:pic>
        <p:nvPicPr>
          <p:cNvPr id="21" name="Picture 20" descr="Babelfish_ar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76900" y="3937000"/>
            <a:ext cx="1219200" cy="16256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03800" y="5689600"/>
            <a:ext cx="25411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5. Babel fish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319160"/>
            <a:ext cx="8905875" cy="4726039"/>
          </a:xfrm>
        </p:spPr>
        <p:txBody>
          <a:bodyPr/>
          <a:lstStyle/>
          <a:p>
            <a:r>
              <a:rPr lang="en-US" sz="2400" dirty="0" smtClean="0"/>
              <a:t>Problem analysis</a:t>
            </a:r>
          </a:p>
          <a:p>
            <a:pPr lvl="1"/>
            <a:r>
              <a:rPr lang="en-US" sz="2000" dirty="0" smtClean="0"/>
              <a:t>Trends in distributed systems</a:t>
            </a:r>
          </a:p>
          <a:p>
            <a:pPr lvl="1"/>
            <a:r>
              <a:rPr lang="en-US" sz="2000" dirty="0" smtClean="0"/>
              <a:t>Extreme heterogeneity</a:t>
            </a:r>
          </a:p>
          <a:p>
            <a:r>
              <a:rPr lang="en-US" sz="2400" dirty="0" smtClean="0"/>
              <a:t>Focus on interoperability</a:t>
            </a:r>
          </a:p>
          <a:p>
            <a:pPr lvl="1"/>
            <a:r>
              <a:rPr lang="en-US" sz="2000" dirty="0" smtClean="0"/>
              <a:t>What is interoperability?</a:t>
            </a:r>
          </a:p>
          <a:p>
            <a:pPr lvl="1"/>
            <a:r>
              <a:rPr lang="en-US" sz="2000" dirty="0" smtClean="0"/>
              <a:t>Five interoperability challenges</a:t>
            </a:r>
          </a:p>
          <a:p>
            <a:r>
              <a:rPr lang="en-US" sz="2400" dirty="0" smtClean="0"/>
              <a:t>Approaches to interoperability</a:t>
            </a:r>
          </a:p>
          <a:p>
            <a:pPr lvl="1"/>
            <a:r>
              <a:rPr lang="en-US" sz="2000" dirty="0" smtClean="0"/>
              <a:t>A state-of-the-art analysis</a:t>
            </a:r>
          </a:p>
          <a:p>
            <a:pPr lvl="1"/>
            <a:r>
              <a:rPr lang="en-US" sz="2000" dirty="0" smtClean="0"/>
              <a:t>Towards emergent middleware</a:t>
            </a:r>
          </a:p>
          <a:p>
            <a:r>
              <a:rPr lang="en-US" sz="2400" dirty="0" smtClean="0"/>
              <a:t>The role of </a:t>
            </a:r>
            <a:r>
              <a:rPr lang="en-US" sz="2400" dirty="0" err="1" smtClean="0"/>
              <a:t>ontologies</a:t>
            </a:r>
            <a:r>
              <a:rPr lang="en-US" sz="2400" dirty="0" smtClean="0"/>
              <a:t> (</a:t>
            </a:r>
            <a:r>
              <a:rPr lang="en-US" sz="2400" smtClean="0"/>
              <a:t>Massimo’s part)</a:t>
            </a:r>
          </a:p>
          <a:p>
            <a:pPr lvl="1"/>
            <a:r>
              <a:rPr lang="en-US" sz="2000" dirty="0" err="1" smtClean="0"/>
              <a:t>Ontologies</a:t>
            </a:r>
            <a:r>
              <a:rPr lang="en-US" sz="2000" dirty="0" smtClean="0"/>
              <a:t> and the semantic web</a:t>
            </a:r>
          </a:p>
          <a:p>
            <a:pPr lvl="1"/>
            <a:r>
              <a:rPr lang="en-US" sz="2000" dirty="0" smtClean="0"/>
              <a:t>Role in emergent middleware</a:t>
            </a:r>
          </a:p>
          <a:p>
            <a:pPr lvl="1"/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Standards-based Approaches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3700" y="2984500"/>
            <a:ext cx="5791200" cy="2880360"/>
          </a:xfrm>
        </p:spPr>
        <p:txBody>
          <a:bodyPr/>
          <a:lstStyle/>
          <a:p>
            <a:r>
              <a:rPr lang="en-GB" sz="2800" dirty="0" smtClean="0"/>
              <a:t>CORBA, Web Services</a:t>
            </a:r>
          </a:p>
          <a:p>
            <a:pPr lvl="1"/>
            <a:r>
              <a:rPr lang="en-GB" sz="2400" dirty="0" smtClean="0"/>
              <a:t>Everyone has to be aware of the same standard</a:t>
            </a:r>
          </a:p>
          <a:p>
            <a:pPr lvl="1"/>
            <a:r>
              <a:rPr lang="en-GB" sz="2400" dirty="0" smtClean="0"/>
              <a:t>No interoperation with alternative standards and protocols</a:t>
            </a:r>
          </a:p>
          <a:p>
            <a:pPr lvl="1"/>
            <a:r>
              <a:rPr lang="en-GB" sz="2400" dirty="0" smtClean="0"/>
              <a:t>New standard comes along ...</a:t>
            </a:r>
          </a:p>
          <a:p>
            <a:pPr lvl="2"/>
            <a:r>
              <a:rPr lang="en-GB" sz="2000" dirty="0" smtClean="0"/>
              <a:t>Another interoperability problem</a:t>
            </a:r>
            <a:endParaRPr lang="en-GB" sz="2000" dirty="0"/>
          </a:p>
        </p:txBody>
      </p:sp>
      <p:grpSp>
        <p:nvGrpSpPr>
          <p:cNvPr id="4" name="Group 18"/>
          <p:cNvGrpSpPr/>
          <p:nvPr/>
        </p:nvGrpSpPr>
        <p:grpSpPr>
          <a:xfrm>
            <a:off x="838200" y="1447800"/>
            <a:ext cx="7286676" cy="1338686"/>
            <a:chOff x="500034" y="4572008"/>
            <a:chExt cx="7286676" cy="1338686"/>
          </a:xfrm>
        </p:grpSpPr>
        <p:sp>
          <p:nvSpPr>
            <p:cNvPr id="20" name="Rectangle 19"/>
            <p:cNvSpPr/>
            <p:nvPr/>
          </p:nvSpPr>
          <p:spPr>
            <a:xfrm>
              <a:off x="4357686" y="4572008"/>
              <a:ext cx="3286148" cy="12858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00034" y="4572008"/>
              <a:ext cx="3286148" cy="12858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2910" y="4714884"/>
              <a:ext cx="1357322" cy="857256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/>
                <a:t>Application</a:t>
              </a:r>
              <a:endParaRPr lang="en-GB" b="1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85984" y="4714884"/>
              <a:ext cx="1357322" cy="85725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/>
                <a:t>Middleware</a:t>
              </a:r>
              <a:endParaRPr lang="en-GB" b="1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2000232" y="4857760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2000232" y="5286388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3643306" y="4929198"/>
              <a:ext cx="85725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0800000">
              <a:off x="3643306" y="5357826"/>
              <a:ext cx="121444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785918" y="5572140"/>
              <a:ext cx="21431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Peer</a:t>
              </a:r>
              <a:endParaRPr lang="en-GB" b="1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143636" y="4714884"/>
              <a:ext cx="1357322" cy="857256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/>
                <a:t>Application</a:t>
              </a:r>
              <a:endParaRPr lang="en-GB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500562" y="4714884"/>
              <a:ext cx="1357322" cy="85725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/>
                <a:t>Middleware</a:t>
              </a:r>
              <a:endParaRPr lang="en-GB" b="1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5857884" y="4929198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0800000">
              <a:off x="5857884" y="5357826"/>
              <a:ext cx="28575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643570" y="5572140"/>
              <a:ext cx="21431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/>
                <a:t>Peer</a:t>
              </a:r>
              <a:endParaRPr lang="en-GB" b="1" dirty="0"/>
            </a:p>
          </p:txBody>
        </p:sp>
      </p:grpSp>
      <p:pic>
        <p:nvPicPr>
          <p:cNvPr id="34" name="Picture 33" descr="boardroo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3200400"/>
            <a:ext cx="1738092" cy="1351849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019800" y="4648200"/>
            <a:ext cx="2541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4. A chosen shared language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Bridging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700" y="2819400"/>
            <a:ext cx="6477000" cy="3185160"/>
          </a:xfrm>
        </p:spPr>
        <p:txBody>
          <a:bodyPr/>
          <a:lstStyle/>
          <a:p>
            <a:r>
              <a:rPr lang="en-GB" sz="2800" dirty="0" smtClean="0"/>
              <a:t>E.g. SOAP2CORBA</a:t>
            </a:r>
          </a:p>
          <a:p>
            <a:r>
              <a:rPr lang="en-GB" sz="2800" dirty="0" smtClean="0"/>
              <a:t>Bridge must be deployed</a:t>
            </a:r>
          </a:p>
          <a:p>
            <a:r>
              <a:rPr lang="en-GB" sz="2800" dirty="0" smtClean="0"/>
              <a:t>Significant development effort</a:t>
            </a:r>
          </a:p>
          <a:p>
            <a:pPr lvl="1"/>
            <a:r>
              <a:rPr lang="en-GB" sz="2400" dirty="0" smtClean="0"/>
              <a:t>For every protocol pair</a:t>
            </a:r>
          </a:p>
          <a:p>
            <a:pPr lvl="1"/>
            <a:r>
              <a:rPr lang="en-GB" sz="2400" dirty="0" smtClean="0"/>
              <a:t>New protocol</a:t>
            </a:r>
          </a:p>
          <a:p>
            <a:pPr lvl="2"/>
            <a:r>
              <a:rPr lang="en-GB" sz="2000" dirty="0" smtClean="0"/>
              <a:t>Equals a bridge to every existing protocol</a:t>
            </a:r>
          </a:p>
        </p:txBody>
      </p:sp>
      <p:grpSp>
        <p:nvGrpSpPr>
          <p:cNvPr id="4" name="Group 52"/>
          <p:cNvGrpSpPr/>
          <p:nvPr/>
        </p:nvGrpSpPr>
        <p:grpSpPr>
          <a:xfrm>
            <a:off x="533400" y="1295400"/>
            <a:ext cx="7715304" cy="1093595"/>
            <a:chOff x="642910" y="2571744"/>
            <a:chExt cx="7715304" cy="1093595"/>
          </a:xfrm>
        </p:grpSpPr>
        <p:sp>
          <p:nvSpPr>
            <p:cNvPr id="23" name="Rectangle 22"/>
            <p:cNvSpPr/>
            <p:nvPr/>
          </p:nvSpPr>
          <p:spPr>
            <a:xfrm>
              <a:off x="3357554" y="2571744"/>
              <a:ext cx="2357454" cy="107157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57554" y="3357562"/>
              <a:ext cx="23574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/>
                <a:t>3</a:t>
              </a:r>
              <a:r>
                <a:rPr lang="en-GB" sz="1400" b="1" baseline="30000" dirty="0" smtClean="0"/>
                <a:t>rd</a:t>
              </a:r>
              <a:r>
                <a:rPr lang="en-GB" sz="1400" b="1" dirty="0" smtClean="0"/>
                <a:t> Party Peer (Infrastructure)</a:t>
              </a:r>
              <a:endParaRPr lang="en-GB" sz="1400" b="1" dirty="0"/>
            </a:p>
          </p:txBody>
        </p:sp>
        <p:grpSp>
          <p:nvGrpSpPr>
            <p:cNvPr id="5" name="Group 17"/>
            <p:cNvGrpSpPr/>
            <p:nvPr/>
          </p:nvGrpSpPr>
          <p:grpSpPr>
            <a:xfrm>
              <a:off x="642910" y="2571744"/>
              <a:ext cx="2286016" cy="1093595"/>
              <a:chOff x="5500694" y="2428868"/>
              <a:chExt cx="2286016" cy="1093595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5500694" y="2428868"/>
                <a:ext cx="2286016" cy="107157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6567494" y="2571744"/>
                <a:ext cx="1079500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Middleware</a:t>
                </a:r>
              </a:p>
              <a:p>
                <a:pPr algn="ctr"/>
                <a:r>
                  <a:rPr lang="en-GB" sz="1200" dirty="0"/>
                  <a:t>A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575308" y="2584444"/>
                <a:ext cx="928694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Application</a:t>
                </a:r>
                <a:endParaRPr lang="en-GB" sz="1200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429388" y="3214686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 smtClean="0"/>
                  <a:t>Peer</a:t>
                </a:r>
                <a:endParaRPr lang="en-GB" sz="1400" b="1" dirty="0"/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3500430" y="2714620"/>
              <a:ext cx="2071702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/>
                <a:t>Bridge A to B</a:t>
              </a:r>
              <a:endParaRPr lang="en-GB" sz="1200" dirty="0"/>
            </a:p>
          </p:txBody>
        </p:sp>
        <p:grpSp>
          <p:nvGrpSpPr>
            <p:cNvPr id="6" name="Group 18"/>
            <p:cNvGrpSpPr/>
            <p:nvPr/>
          </p:nvGrpSpPr>
          <p:grpSpPr>
            <a:xfrm>
              <a:off x="6072198" y="2571744"/>
              <a:ext cx="2286016" cy="1093595"/>
              <a:chOff x="5500694" y="2428868"/>
              <a:chExt cx="2286016" cy="1093595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5500694" y="2428868"/>
                <a:ext cx="2286016" cy="107157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804040" y="2571744"/>
                <a:ext cx="928694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Application</a:t>
                </a:r>
                <a:endParaRPr lang="en-GB" sz="1200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715008" y="2571744"/>
                <a:ext cx="1061998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Middleware</a:t>
                </a:r>
                <a:br>
                  <a:rPr lang="en-GB" sz="1200" dirty="0" smtClean="0"/>
                </a:br>
                <a:r>
                  <a:rPr lang="en-GB" sz="1200" dirty="0" smtClean="0"/>
                  <a:t>B</a:t>
                </a:r>
                <a:endParaRPr lang="en-GB" sz="12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429388" y="3214686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 smtClean="0"/>
                  <a:t>Peer</a:t>
                </a:r>
                <a:endParaRPr lang="en-GB" sz="1400" b="1" dirty="0"/>
              </a:p>
            </p:txBody>
          </p:sp>
        </p:grpSp>
        <p:cxnSp>
          <p:nvCxnSpPr>
            <p:cNvPr id="28" name="Straight Arrow Connector 27"/>
            <p:cNvCxnSpPr/>
            <p:nvPr/>
          </p:nvCxnSpPr>
          <p:spPr>
            <a:xfrm>
              <a:off x="2786050" y="292893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10800000">
              <a:off x="2786050" y="3143248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572132" y="292893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>
              <a:off x="5572132" y="3143248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40" name="Picture 39" descr="interpreter_symbol_tex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1800" y="3048000"/>
            <a:ext cx="1457547" cy="145754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248400" y="4724400"/>
            <a:ext cx="2541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3. One 3</a:t>
            </a:r>
            <a:r>
              <a:rPr lang="en-GB" sz="1600" b="1" baseline="30000" dirty="0" smtClean="0">
                <a:solidFill>
                  <a:srgbClr val="008080"/>
                </a:solidFill>
                <a:latin typeface="+mn-lt"/>
              </a:rPr>
              <a:t>rd</a:t>
            </a:r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 party translator e.g. English to French translator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Transparent Interoperability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136900"/>
            <a:ext cx="6616700" cy="2956560"/>
          </a:xfrm>
        </p:spPr>
        <p:txBody>
          <a:bodyPr>
            <a:normAutofit fontScale="92500"/>
          </a:bodyPr>
          <a:lstStyle/>
          <a:p>
            <a:r>
              <a:rPr lang="en-GB" sz="2824" dirty="0" smtClean="0"/>
              <a:t>Enterprise Service Buses (ESB), INDISS</a:t>
            </a:r>
          </a:p>
          <a:p>
            <a:r>
              <a:rPr lang="en-GB" sz="2824" dirty="0" smtClean="0"/>
              <a:t>Mapping to a common protocol</a:t>
            </a:r>
          </a:p>
          <a:p>
            <a:pPr lvl="1"/>
            <a:r>
              <a:rPr lang="en-GB" sz="2162" dirty="0" smtClean="0"/>
              <a:t>Translation at either end – to/from the legacy or local protocol</a:t>
            </a:r>
          </a:p>
          <a:p>
            <a:r>
              <a:rPr lang="en-GB" sz="2824" dirty="0" smtClean="0"/>
              <a:t>Greatest common divisor problem</a:t>
            </a:r>
          </a:p>
          <a:p>
            <a:pPr lvl="1"/>
            <a:r>
              <a:rPr lang="en-GB" sz="2353" dirty="0" smtClean="0"/>
              <a:t>Only have the subset of behaviour that matches between a pair</a:t>
            </a:r>
            <a:endParaRPr lang="en-GB" sz="2353" dirty="0"/>
          </a:p>
        </p:txBody>
      </p:sp>
      <p:grpSp>
        <p:nvGrpSpPr>
          <p:cNvPr id="4" name="Group 33"/>
          <p:cNvGrpSpPr/>
          <p:nvPr/>
        </p:nvGrpSpPr>
        <p:grpSpPr>
          <a:xfrm>
            <a:off x="533400" y="1676400"/>
            <a:ext cx="7715304" cy="1093595"/>
            <a:chOff x="642910" y="2571744"/>
            <a:chExt cx="7715304" cy="1093595"/>
          </a:xfrm>
        </p:grpSpPr>
        <p:sp>
          <p:nvSpPr>
            <p:cNvPr id="5" name="Rectangle 4"/>
            <p:cNvSpPr/>
            <p:nvPr/>
          </p:nvSpPr>
          <p:spPr>
            <a:xfrm>
              <a:off x="3357554" y="2571744"/>
              <a:ext cx="2357454" cy="107157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57554" y="3357562"/>
              <a:ext cx="23574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/>
                <a:t>3</a:t>
              </a:r>
              <a:r>
                <a:rPr lang="en-GB" sz="1400" b="1" baseline="30000" dirty="0" smtClean="0"/>
                <a:t>rd</a:t>
              </a:r>
              <a:r>
                <a:rPr lang="en-GB" sz="1400" b="1" dirty="0" smtClean="0"/>
                <a:t> Party Peer (Infrastructure)</a:t>
              </a:r>
              <a:endParaRPr lang="en-GB" sz="1400" b="1" dirty="0"/>
            </a:p>
          </p:txBody>
        </p:sp>
        <p:grpSp>
          <p:nvGrpSpPr>
            <p:cNvPr id="7" name="Group 17"/>
            <p:cNvGrpSpPr/>
            <p:nvPr/>
          </p:nvGrpSpPr>
          <p:grpSpPr>
            <a:xfrm>
              <a:off x="642910" y="2571744"/>
              <a:ext cx="2286016" cy="1093595"/>
              <a:chOff x="5500694" y="2428868"/>
              <a:chExt cx="2286016" cy="1093595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5500694" y="2428868"/>
                <a:ext cx="2286016" cy="107157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6605594" y="2571744"/>
                <a:ext cx="1038240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Middleware</a:t>
                </a:r>
                <a:endParaRPr lang="en-GB" sz="1200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549908" y="2571744"/>
                <a:ext cx="928694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Application</a:t>
                </a:r>
                <a:endParaRPr lang="en-GB" sz="12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429388" y="3214686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 smtClean="0"/>
                  <a:t>Peer</a:t>
                </a:r>
                <a:endParaRPr lang="en-GB" sz="1400" b="1" dirty="0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3500430" y="2714620"/>
              <a:ext cx="990580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Translation to Intermediary</a:t>
              </a:r>
              <a:endParaRPr lang="en-GB" sz="1100" dirty="0"/>
            </a:p>
          </p:txBody>
        </p:sp>
        <p:grpSp>
          <p:nvGrpSpPr>
            <p:cNvPr id="9" name="Group 18"/>
            <p:cNvGrpSpPr/>
            <p:nvPr/>
          </p:nvGrpSpPr>
          <p:grpSpPr>
            <a:xfrm>
              <a:off x="6072198" y="2571744"/>
              <a:ext cx="2286016" cy="1093595"/>
              <a:chOff x="5500694" y="2428868"/>
              <a:chExt cx="2286016" cy="10935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500694" y="2428868"/>
                <a:ext cx="2286016" cy="107157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765940" y="2571744"/>
                <a:ext cx="928694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Application</a:t>
                </a:r>
                <a:endParaRPr lang="en-GB" sz="1200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715008" y="2571744"/>
                <a:ext cx="1023898" cy="64294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200" dirty="0" smtClean="0"/>
                  <a:t>Legacy Middleware</a:t>
                </a:r>
                <a:endParaRPr lang="en-GB" sz="12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429388" y="3214686"/>
                <a:ext cx="9286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 smtClean="0"/>
                  <a:t>Peer</a:t>
                </a:r>
                <a:endParaRPr lang="en-GB" sz="1400" b="1" dirty="0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4572000" y="2714620"/>
              <a:ext cx="1000132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Translation from Intermediary</a:t>
              </a:r>
              <a:endParaRPr lang="en-GB" sz="1100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2786050" y="292893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0800000">
              <a:off x="2786050" y="3143248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5572132" y="2928934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>
              <a:off x="5572132" y="3143248"/>
              <a:ext cx="71438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6858000" y="4953000"/>
            <a:ext cx="1765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2. Auxiliary Languages (e.g. Esperanto)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pic>
        <p:nvPicPr>
          <p:cNvPr id="24" name="Picture 23" descr="stringphonehj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92900" y="3340100"/>
            <a:ext cx="2201576" cy="12972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Interoperability Substitution Platforms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276600"/>
            <a:ext cx="5638800" cy="2880360"/>
          </a:xfrm>
        </p:spPr>
        <p:txBody>
          <a:bodyPr/>
          <a:lstStyle/>
          <a:p>
            <a:r>
              <a:rPr lang="en-GB" sz="2800" dirty="0" smtClean="0"/>
              <a:t>UIC, </a:t>
            </a:r>
            <a:r>
              <a:rPr lang="en-GB" sz="2800" dirty="0" err="1" smtClean="0"/>
              <a:t>ReMMoC</a:t>
            </a:r>
            <a:r>
              <a:rPr lang="en-GB" sz="2800" dirty="0" smtClean="0"/>
              <a:t>, WSIF</a:t>
            </a:r>
          </a:p>
          <a:p>
            <a:r>
              <a:rPr lang="en-GB" sz="2800" dirty="0" smtClean="0"/>
              <a:t>One peer has to know in advance it will be a translator</a:t>
            </a:r>
          </a:p>
          <a:p>
            <a:pPr lvl="1"/>
            <a:r>
              <a:rPr lang="en-GB" sz="2400" dirty="0" smtClean="0"/>
              <a:t>Knowledge of all potential protocols ...</a:t>
            </a:r>
            <a:endParaRPr lang="en-GB" sz="2400" dirty="0"/>
          </a:p>
        </p:txBody>
      </p:sp>
      <p:grpSp>
        <p:nvGrpSpPr>
          <p:cNvPr id="4" name="Group 26"/>
          <p:cNvGrpSpPr/>
          <p:nvPr/>
        </p:nvGrpSpPr>
        <p:grpSpPr>
          <a:xfrm>
            <a:off x="609600" y="1447800"/>
            <a:ext cx="7286676" cy="1440902"/>
            <a:chOff x="642910" y="2214554"/>
            <a:chExt cx="7286676" cy="1440902"/>
          </a:xfrm>
        </p:grpSpPr>
        <p:sp>
          <p:nvSpPr>
            <p:cNvPr id="5" name="Rectangle 4"/>
            <p:cNvSpPr/>
            <p:nvPr/>
          </p:nvSpPr>
          <p:spPr>
            <a:xfrm>
              <a:off x="5357818" y="2214554"/>
              <a:ext cx="2571768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42910" y="2214554"/>
              <a:ext cx="3571900" cy="142876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4348" y="2285992"/>
              <a:ext cx="928694" cy="10001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/>
                <a:t>Application</a:t>
              </a:r>
              <a:endParaRPr lang="en-GB" sz="1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714480" y="2285992"/>
              <a:ext cx="2357454" cy="10001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85918" y="2285992"/>
              <a:ext cx="22145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/>
                <a:t>Interoperability Platform</a:t>
              </a:r>
              <a:endParaRPr lang="en-GB" sz="12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28926" y="2571744"/>
              <a:ext cx="928694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Substituted Middleware</a:t>
              </a:r>
              <a:endParaRPr lang="en-GB" sz="11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15140" y="2571744"/>
              <a:ext cx="928694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/>
                <a:t>Legacy Application</a:t>
              </a:r>
              <a:endParaRPr lang="en-GB" sz="1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15008" y="2571744"/>
              <a:ext cx="928694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Legacy Middleware</a:t>
              </a:r>
              <a:endParaRPr lang="en-GB" sz="11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857620" y="2714620"/>
              <a:ext cx="18573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>
              <a:off x="3857620" y="3000372"/>
              <a:ext cx="18573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000232" y="3286124"/>
              <a:ext cx="23574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Peer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286512" y="3214686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Peer</a:t>
              </a:r>
              <a:endParaRPr lang="en-GB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85918" y="2571744"/>
              <a:ext cx="928694" cy="6429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 smtClean="0"/>
                <a:t>Translation</a:t>
              </a:r>
              <a:endParaRPr lang="en-GB" sz="12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714612" y="2786058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0800000">
              <a:off x="2714612" y="3000372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Picture 19" descr="stickpeoplefw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1800" y="3429000"/>
            <a:ext cx="1049301" cy="174883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172200" y="5181600"/>
            <a:ext cx="2541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1. One speaker talks the other’s language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Want Future-Proof Interoperability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12762" y="1446213"/>
            <a:ext cx="8631238" cy="4464050"/>
          </a:xfrm>
        </p:spPr>
        <p:txBody>
          <a:bodyPr/>
          <a:lstStyle/>
          <a:p>
            <a:r>
              <a:rPr lang="en-GB" sz="2400" dirty="0" smtClean="0"/>
              <a:t>Existing approaches to interoperability do not work for distributed systems of tomorrow</a:t>
            </a:r>
          </a:p>
          <a:p>
            <a:pPr lvl="1"/>
            <a:r>
              <a:rPr lang="en-GB" sz="2000" dirty="0" smtClean="0"/>
              <a:t>Fundamental re-think required</a:t>
            </a:r>
          </a:p>
          <a:p>
            <a:pPr lvl="1"/>
            <a:r>
              <a:rPr lang="en-GB" sz="2000" dirty="0" smtClean="0"/>
              <a:t>Towards emergent middleware</a:t>
            </a:r>
          </a:p>
          <a:p>
            <a:pPr lvl="1"/>
            <a:r>
              <a:rPr lang="en-GB" sz="2000" dirty="0" smtClean="0"/>
              <a:t>Can we observe, learn synthesize and deploy a binding dynamically</a:t>
            </a:r>
          </a:p>
        </p:txBody>
      </p:sp>
      <p:pic>
        <p:nvPicPr>
          <p:cNvPr id="4" name="Picture 3" descr="Babelfish_a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8100" y="3594100"/>
            <a:ext cx="1219200" cy="162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5000" y="5397500"/>
            <a:ext cx="25411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008080"/>
                </a:solidFill>
                <a:latin typeface="+mn-lt"/>
              </a:rPr>
              <a:t>5. Babel fish</a:t>
            </a:r>
            <a:endParaRPr lang="en-US" sz="1600" b="1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9800" y="45466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CORBA service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7289800" y="45466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Web Service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5080000" y="3479800"/>
            <a:ext cx="1828800" cy="609600"/>
          </a:xfrm>
          <a:prstGeom prst="roundRect">
            <a:avLst/>
          </a:prstGeom>
          <a:solidFill>
            <a:schemeClr val="accent3">
              <a:alpha val="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Interoperability Solution</a:t>
            </a:r>
            <a:endParaRPr lang="en-GB" dirty="0"/>
          </a:p>
        </p:txBody>
      </p:sp>
      <p:cxnSp>
        <p:nvCxnSpPr>
          <p:cNvPr id="10" name="Straight Arrow Connector 9"/>
          <p:cNvCxnSpPr>
            <a:stCxn id="6" idx="0"/>
            <a:endCxn id="8" idx="2"/>
          </p:cNvCxnSpPr>
          <p:nvPr/>
        </p:nvCxnSpPr>
        <p:spPr>
          <a:xfrm rot="5400000" flipH="1" flipV="1">
            <a:off x="4832350" y="3384550"/>
            <a:ext cx="457200" cy="1866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2"/>
          </p:cNvCxnSpPr>
          <p:nvPr/>
        </p:nvCxnSpPr>
        <p:spPr>
          <a:xfrm rot="10800000">
            <a:off x="5994400" y="4089400"/>
            <a:ext cx="190500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03600" y="40132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Monitor &amp; Learn</a:t>
            </a:r>
            <a:endParaRPr lang="en-GB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7162800" y="40386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Monitor &amp; Learn</a:t>
            </a:r>
            <a:endParaRPr lang="en-GB" sz="1600" dirty="0"/>
          </a:p>
        </p:txBody>
      </p:sp>
      <p:sp>
        <p:nvSpPr>
          <p:cNvPr id="19" name="Left-Right Arrow 18"/>
          <p:cNvSpPr/>
          <p:nvPr/>
        </p:nvSpPr>
        <p:spPr>
          <a:xfrm>
            <a:off x="4851400" y="4775200"/>
            <a:ext cx="2286000" cy="457200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Generated BINDING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8" idx="2"/>
            <a:endCxn id="19" idx="1"/>
          </p:cNvCxnSpPr>
          <p:nvPr/>
        </p:nvCxnSpPr>
        <p:spPr>
          <a:xfrm rot="5400000">
            <a:off x="5594350" y="4489450"/>
            <a:ext cx="8001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372100" y="43942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Synthesize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</a:t>
            </a:r>
            <a:r>
              <a:rPr lang="en-US" dirty="0" smtClean="0"/>
              <a:t>ONTOLOGIES (Massimo)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74800"/>
            <a:ext cx="8128000" cy="2820987"/>
          </a:xfrm>
        </p:spPr>
        <p:txBody>
          <a:bodyPr/>
          <a:lstStyle/>
          <a:p>
            <a:r>
              <a:rPr lang="en-US" sz="2400" dirty="0" smtClean="0"/>
              <a:t>T</a:t>
            </a:r>
            <a:r>
              <a:rPr lang="en-US" sz="2000" dirty="0" smtClean="0"/>
              <a:t>his presentation has charted the increasing complexity of contemporary distributed systems stemming from extreme heterogeneity and dynamism</a:t>
            </a:r>
          </a:p>
          <a:p>
            <a:r>
              <a:rPr lang="en-US" sz="2000" dirty="0" smtClean="0"/>
              <a:t>This level of complexity makes it very difficult to ensure even the most basic property of distributed systems, that is interoperability</a:t>
            </a:r>
          </a:p>
          <a:p>
            <a:r>
              <a:rPr lang="en-US" sz="2000" dirty="0" smtClean="0"/>
              <a:t>Existing solutions are not sufficient to meet the demands of complex distributed systems</a:t>
            </a:r>
          </a:p>
          <a:p>
            <a:r>
              <a:rPr lang="en-US" sz="2000" dirty="0" smtClean="0"/>
              <a:t>We argue that a new approach is required:</a:t>
            </a:r>
          </a:p>
          <a:p>
            <a:pPr lvl="1"/>
            <a:r>
              <a:rPr lang="en-US" sz="2000" dirty="0" smtClean="0"/>
              <a:t>Emergent middleware</a:t>
            </a:r>
          </a:p>
          <a:p>
            <a:r>
              <a:rPr lang="en-US" sz="2000" dirty="0" err="1" smtClean="0"/>
              <a:t>Ontologies</a:t>
            </a:r>
            <a:r>
              <a:rPr lang="en-US" sz="2000" dirty="0" smtClean="0"/>
              <a:t> have a key role in </a:t>
            </a:r>
            <a:r>
              <a:rPr lang="en-US" sz="2000" dirty="0" err="1" smtClean="0"/>
              <a:t>realising</a:t>
            </a:r>
            <a:r>
              <a:rPr lang="en-US" sz="2000" dirty="0" smtClean="0"/>
              <a:t> emergent middleware by providing cross-cutting capabilities capturing the meaning of concepts and supporting associated reasoning capabilities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A Few Words from Danny Cohen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8643966" cy="4357718"/>
          </a:xfrm>
        </p:spPr>
        <p:txBody>
          <a:bodyPr/>
          <a:lstStyle/>
          <a:p>
            <a:pPr marL="0" indent="0"/>
            <a:r>
              <a:rPr lang="en-GB" sz="2400" dirty="0" smtClean="0"/>
              <a:t> In the beginning ARPA created ARPANET.</a:t>
            </a:r>
          </a:p>
          <a:p>
            <a:pPr marL="0" indent="0"/>
            <a:r>
              <a:rPr lang="en-GB" sz="2400" dirty="0" smtClean="0"/>
              <a:t> And the ARPANET was without form and void.</a:t>
            </a:r>
          </a:p>
          <a:p>
            <a:pPr marL="0" indent="0"/>
            <a:r>
              <a:rPr lang="en-GB" sz="2400" dirty="0" smtClean="0"/>
              <a:t> And darkness was upon the deep.</a:t>
            </a:r>
          </a:p>
          <a:p>
            <a:pPr marL="0" indent="0"/>
            <a:r>
              <a:rPr lang="en-US" sz="2400" dirty="0" smtClean="0"/>
              <a:t> And the spirit of ARPA moved upon the face of the network and ARPA said, 'Let there be a protocol,' and there was a protocol. And ARPA saw that it was good.</a:t>
            </a:r>
          </a:p>
          <a:p>
            <a:pPr marL="0" indent="0"/>
            <a:r>
              <a:rPr lang="en-US" sz="2400" dirty="0" smtClean="0"/>
              <a:t> And ARPA said, 'Let there be more protocols,' and it was so. And ARPA saw that it was good.</a:t>
            </a:r>
          </a:p>
          <a:p>
            <a:pPr marL="0" indent="0"/>
            <a:r>
              <a:rPr lang="en-US" sz="2400" dirty="0" smtClean="0"/>
              <a:t> And ARPA said, 'Let there be more networks,' and it was 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00007" y="119040"/>
            <a:ext cx="8715375" cy="1143000"/>
          </a:xfrm>
        </p:spPr>
        <p:txBody>
          <a:bodyPr/>
          <a:lstStyle/>
          <a:p>
            <a:r>
              <a:rPr lang="en-GB" sz="3600" dirty="0" smtClean="0"/>
              <a:t>Gordon’s Distributed Systems Version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58" y="1385873"/>
            <a:ext cx="8672542" cy="4357688"/>
          </a:xfrm>
        </p:spPr>
        <p:txBody>
          <a:bodyPr/>
          <a:lstStyle/>
          <a:p>
            <a:pPr marL="0" indent="0">
              <a:spcBef>
                <a:spcPts val="700"/>
              </a:spcBef>
            </a:pPr>
            <a:r>
              <a:rPr lang="en-GB" sz="2400" dirty="0" smtClean="0"/>
              <a:t> In the beginning there was small scale experimentation.</a:t>
            </a:r>
          </a:p>
          <a:p>
            <a:pPr marL="0" indent="0">
              <a:spcBef>
                <a:spcPts val="700"/>
              </a:spcBef>
            </a:pPr>
            <a:r>
              <a:rPr lang="en-GB" sz="2400" dirty="0" smtClean="0"/>
              <a:t> And the experiments were without abstraction or openness.</a:t>
            </a:r>
          </a:p>
          <a:p>
            <a:pPr marL="0" indent="0">
              <a:spcBef>
                <a:spcPts val="700"/>
              </a:spcBef>
            </a:pPr>
            <a:r>
              <a:rPr lang="en-GB" sz="2400" dirty="0" smtClean="0"/>
              <a:t> And darkness was upon the deep.</a:t>
            </a:r>
          </a:p>
          <a:p>
            <a:pPr marL="0" indent="0">
              <a:spcBef>
                <a:spcPts val="700"/>
              </a:spcBef>
            </a:pPr>
            <a:r>
              <a:rPr lang="en-US" sz="2400" dirty="0" smtClean="0"/>
              <a:t> And the spirit of the OMG moved upon the face of distributed systems and said, 'Let there be a middleware standard,' and there was a standard. And OMG saw that it was good.</a:t>
            </a:r>
          </a:p>
          <a:p>
            <a:pPr marL="0" indent="0">
              <a:spcBef>
                <a:spcPts val="700"/>
              </a:spcBef>
            </a:pPr>
            <a:r>
              <a:rPr lang="en-US" sz="2400" dirty="0" smtClean="0"/>
              <a:t> And Microsoft said, 'Let there be more standards,' and it was so. And Microsoft saw that it was good.</a:t>
            </a:r>
          </a:p>
          <a:p>
            <a:pPr marL="0" indent="0">
              <a:spcBef>
                <a:spcPts val="700"/>
              </a:spcBef>
            </a:pPr>
            <a:r>
              <a:rPr lang="en-US" sz="2400" dirty="0" smtClean="0"/>
              <a:t> And the community said, 'Let there be more networks and of course also mobility, ubiquity and cloud computing for good measure,' and it was so.....</a:t>
            </a:r>
          </a:p>
          <a:p>
            <a:pPr marL="0" indent="0">
              <a:spcBef>
                <a:spcPts val="70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ＭＳ Ｐゴシック" pitchFamily="31" charset="-128"/>
                <a:cs typeface="ＭＳ Ｐゴシック" pitchFamily="31" charset="-128"/>
              </a:rPr>
              <a:t>…. but is it good?</a:t>
            </a:r>
            <a:endParaRPr lang="en-US">
              <a:ea typeface="ＭＳ Ｐゴシック" pitchFamily="31" charset="-128"/>
              <a:cs typeface="ＭＳ Ｐゴシック" pitchFamily="31" charset="-128"/>
            </a:endParaRPr>
          </a:p>
        </p:txBody>
      </p:sp>
      <p:sp>
        <p:nvSpPr>
          <p:cNvPr id="22531" name="Content Placeholder 6"/>
          <p:cNvSpPr>
            <a:spLocks noGrp="1"/>
          </p:cNvSpPr>
          <p:nvPr>
            <p:ph idx="1"/>
          </p:nvPr>
        </p:nvSpPr>
        <p:spPr>
          <a:xfrm>
            <a:off x="190500" y="1514475"/>
            <a:ext cx="8953500" cy="4512004"/>
          </a:xfrm>
        </p:spPr>
        <p:txBody>
          <a:bodyPr wrap="square">
            <a:spAutoFit/>
          </a:bodyPr>
          <a:lstStyle/>
          <a:p>
            <a:pPr marL="0" indent="0"/>
            <a:r>
              <a:rPr lang="en-GB" sz="2800" dirty="0">
                <a:ea typeface="ＭＳ Ｐゴシック" pitchFamily="31" charset="-128"/>
                <a:cs typeface="ＭＳ Ｐゴシック" pitchFamily="31" charset="-128"/>
              </a:rPr>
              <a:t>Early distributed systems</a:t>
            </a:r>
          </a:p>
          <a:p>
            <a:pPr lvl="1">
              <a:spcBef>
                <a:spcPts val="13"/>
              </a:spcBef>
            </a:pPr>
            <a:r>
              <a:rPr lang="en-GB" sz="2400" dirty="0"/>
              <a:t>Limited in scale and heterogeneity, issues such as openness, and support for </a:t>
            </a:r>
            <a:r>
              <a:rPr lang="en-GB" sz="2400" dirty="0" err="1"/>
              <a:t>QoS</a:t>
            </a:r>
            <a:r>
              <a:rPr lang="en-GB" sz="2400" dirty="0"/>
              <a:t> not a big issue</a:t>
            </a:r>
          </a:p>
          <a:p>
            <a:pPr marL="0" indent="0"/>
            <a:r>
              <a:rPr lang="en-GB" sz="2800" dirty="0">
                <a:ea typeface="ＭＳ Ｐゴシック" pitchFamily="31" charset="-128"/>
                <a:cs typeface="ＭＳ Ｐゴシック" pitchFamily="31" charset="-128"/>
              </a:rPr>
              <a:t>Internet-scale distributed systems</a:t>
            </a:r>
          </a:p>
          <a:p>
            <a:pPr lvl="1">
              <a:spcBef>
                <a:spcPts val="13"/>
              </a:spcBef>
            </a:pPr>
            <a:r>
              <a:rPr lang="en-GB" sz="2400" dirty="0"/>
              <a:t>Large scale and significant  levels of heterogeneity (platforms, languages and middleware), significant advances in supporting openness and </a:t>
            </a:r>
            <a:r>
              <a:rPr lang="en-GB" sz="2400" dirty="0" err="1"/>
              <a:t>QoS</a:t>
            </a:r>
            <a:endParaRPr lang="en-GB" sz="2400" dirty="0"/>
          </a:p>
          <a:p>
            <a:pPr marL="0" indent="0"/>
            <a:r>
              <a:rPr lang="en-GB" sz="2800" dirty="0">
                <a:ea typeface="ＭＳ Ｐゴシック" pitchFamily="31" charset="-128"/>
                <a:cs typeface="ＭＳ Ｐゴシック" pitchFamily="31" charset="-128"/>
              </a:rPr>
              <a:t>The complex distributed systems of tomorrow</a:t>
            </a:r>
          </a:p>
          <a:p>
            <a:pPr lvl="1">
              <a:spcBef>
                <a:spcPts val="13"/>
              </a:spcBef>
            </a:pPr>
            <a:r>
              <a:rPr lang="en-GB" sz="2400" dirty="0"/>
              <a:t>Significant increases in scale and also heterogeneity in </a:t>
            </a:r>
            <a:r>
              <a:rPr lang="en-GB" sz="2400" i="1" dirty="0"/>
              <a:t>all</a:t>
            </a:r>
            <a:r>
              <a:rPr lang="en-GB" sz="2400" dirty="0"/>
              <a:t> its </a:t>
            </a:r>
            <a:r>
              <a:rPr lang="en-GB" sz="2400" dirty="0" smtClean="0"/>
              <a:t>dimensions (cf. </a:t>
            </a:r>
            <a:r>
              <a:rPr lang="en-GB" sz="2400" i="1" dirty="0" smtClean="0"/>
              <a:t>systems of systems</a:t>
            </a:r>
            <a:r>
              <a:rPr lang="en-GB" sz="2400" dirty="0" smtClean="0"/>
              <a:t>); more dynamic; </a:t>
            </a:r>
            <a:r>
              <a:rPr lang="en-GB" sz="2400" i="1" dirty="0">
                <a:solidFill>
                  <a:schemeClr val="tx1"/>
                </a:solidFill>
              </a:rPr>
              <a:t>major research questions </a:t>
            </a:r>
            <a:r>
              <a:rPr lang="en-GB" sz="2400" dirty="0"/>
              <a:t>concerning openness and </a:t>
            </a:r>
            <a:r>
              <a:rPr lang="en-GB" sz="2400" dirty="0" err="1"/>
              <a:t>QoS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8950" y="187325"/>
            <a:ext cx="7772400" cy="1143000"/>
          </a:xfrm>
        </p:spPr>
        <p:txBody>
          <a:bodyPr/>
          <a:lstStyle/>
          <a:p>
            <a:r>
              <a:rPr lang="en-GB" sz="3200" dirty="0">
                <a:ea typeface="ＭＳ Ｐゴシック" pitchFamily="31" charset="-128"/>
                <a:cs typeface="ＭＳ Ｐゴシック" pitchFamily="31" charset="-128"/>
              </a:rPr>
              <a:t>Illustrating the challenge:</a:t>
            </a:r>
            <a:br>
              <a:rPr lang="en-GB" sz="3200" dirty="0">
                <a:ea typeface="ＭＳ Ｐゴシック" pitchFamily="31" charset="-128"/>
                <a:cs typeface="ＭＳ Ｐゴシック" pitchFamily="31" charset="-128"/>
              </a:rPr>
            </a:br>
            <a:r>
              <a:rPr lang="en-GB" sz="3200" dirty="0">
                <a:ea typeface="ＭＳ Ｐゴシック" pitchFamily="31" charset="-128"/>
                <a:cs typeface="ＭＳ Ｐゴシック" pitchFamily="31" charset="-128"/>
              </a:rPr>
              <a:t>Towards environmental observatories</a:t>
            </a:r>
            <a:endParaRPr lang="en-US" sz="3200" dirty="0">
              <a:ea typeface="ＭＳ Ｐゴシック" pitchFamily="31" charset="-128"/>
              <a:cs typeface="ＭＳ Ｐゴシック" pitchFamily="31" charset="-128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512" y="1382713"/>
            <a:ext cx="8980488" cy="5005472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</a:pPr>
            <a:r>
              <a:rPr lang="en-GB" sz="2800" dirty="0">
                <a:ea typeface="ＭＳ Ｐゴシック" pitchFamily="31" charset="-128"/>
                <a:cs typeface="ＭＳ Ｐゴシック" pitchFamily="31" charset="-128"/>
              </a:rPr>
              <a:t>Motivation</a:t>
            </a:r>
          </a:p>
          <a:p>
            <a:pPr lvl="1">
              <a:lnSpc>
                <a:spcPct val="90000"/>
              </a:lnSpc>
            </a:pPr>
            <a:r>
              <a:rPr lang="en-GB" sz="2400" dirty="0"/>
              <a:t>Many well-known challenges to the environment</a:t>
            </a:r>
          </a:p>
          <a:p>
            <a:pPr lvl="2">
              <a:lnSpc>
                <a:spcPct val="90000"/>
              </a:lnSpc>
            </a:pPr>
            <a:r>
              <a:rPr lang="en-GB" sz="2000" dirty="0">
                <a:ea typeface="ＭＳ Ｐゴシック" pitchFamily="31" charset="-128"/>
              </a:rPr>
              <a:t>Global warming, pollution, diminishing of natural resources, threats to bio-diversity, etc.</a:t>
            </a:r>
          </a:p>
          <a:p>
            <a:pPr lvl="1">
              <a:lnSpc>
                <a:spcPct val="90000"/>
              </a:lnSpc>
            </a:pPr>
            <a:r>
              <a:rPr lang="en-GB" sz="2400" dirty="0"/>
              <a:t>The environment decade [Al Gore, Earth in the Balance]</a:t>
            </a:r>
          </a:p>
          <a:p>
            <a:pPr lvl="2">
              <a:lnSpc>
                <a:spcPct val="90000"/>
              </a:lnSpc>
            </a:pPr>
            <a:r>
              <a:rPr lang="en-GB" sz="2000" dirty="0">
                <a:ea typeface="ＭＳ Ｐゴシック" pitchFamily="31" charset="-128"/>
              </a:rPr>
              <a:t>Book also focuses on the potential role of technology in addressing these problems</a:t>
            </a:r>
          </a:p>
          <a:p>
            <a:pPr marL="0" indent="0">
              <a:lnSpc>
                <a:spcPct val="90000"/>
              </a:lnSpc>
            </a:pPr>
            <a:r>
              <a:rPr lang="en-GB" sz="2800" dirty="0">
                <a:ea typeface="ＭＳ Ｐゴシック" pitchFamily="31" charset="-128"/>
                <a:cs typeface="ＭＳ Ｐゴシック" pitchFamily="31" charset="-128"/>
              </a:rPr>
              <a:t>What is</a:t>
            </a:r>
            <a:r>
              <a:rPr lang="en-GB" sz="2800" dirty="0" smtClean="0">
                <a:ea typeface="ＭＳ Ｐゴシック" pitchFamily="31" charset="-128"/>
                <a:cs typeface="ＭＳ Ｐゴシック" pitchFamily="31" charset="-128"/>
              </a:rPr>
              <a:t> an environmental observatory?</a:t>
            </a:r>
            <a:endParaRPr lang="en-GB" sz="2800" dirty="0">
              <a:ea typeface="ＭＳ Ｐゴシック" pitchFamily="31" charset="-128"/>
              <a:cs typeface="ＭＳ Ｐゴシック" pitchFamily="31" charset="-128"/>
            </a:endParaRPr>
          </a:p>
          <a:p>
            <a:pPr lvl="1">
              <a:lnSpc>
                <a:spcPct val="90000"/>
              </a:lnSpc>
            </a:pPr>
            <a:r>
              <a:rPr lang="en-GB" sz="2400" dirty="0"/>
              <a:t>Investigating the role of </a:t>
            </a:r>
            <a:r>
              <a:rPr lang="en-GB" sz="2400" i="1" dirty="0"/>
              <a:t>contemporary computing technologies</a:t>
            </a:r>
            <a:r>
              <a:rPr lang="en-GB" sz="2400" dirty="0"/>
              <a:t>, particularly where pervasive technologies meet distributed systems in supporting the (real-time) </a:t>
            </a:r>
            <a:r>
              <a:rPr lang="en-GB" sz="2400" i="1" dirty="0"/>
              <a:t>monitoring and management</a:t>
            </a:r>
            <a:r>
              <a:rPr lang="en-GB" sz="2400" dirty="0"/>
              <a:t> of the natural environment</a:t>
            </a:r>
          </a:p>
          <a:p>
            <a:pPr lvl="1"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ea typeface="ＭＳ Ｐゴシック" pitchFamily="31" charset="-128"/>
              <a:cs typeface="ＭＳ Ｐゴシック" pitchFamily="31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/>
            <a:endParaRPr lang="en-US">
              <a:ea typeface="ＭＳ Ｐゴシック" pitchFamily="31" charset="-128"/>
              <a:cs typeface="ＭＳ Ｐゴシック" pitchFamily="31" charset="-128"/>
            </a:endParaRPr>
          </a:p>
        </p:txBody>
      </p:sp>
      <p:pic>
        <p:nvPicPr>
          <p:cNvPr id="40964" name="Picture 4" descr="p1180007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Closer look at interoperability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86AF-754D-441E-ABA0-69FC056583F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nectSlides_template">
  <a:themeElements>
    <a:clrScheme name="ConnectSlides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nectSlides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nectSlides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nectSlides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nectSlides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1662</TotalTime>
  <Words>1374</Words>
  <Application>Microsoft Macintosh PowerPoint</Application>
  <PresentationFormat>On-screen Show (4:3)</PresentationFormat>
  <Paragraphs>275</Paragraphs>
  <Slides>26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ConnectSlides_template</vt:lpstr>
      <vt:lpstr>Interoperability in Complex Distributed Systems </vt:lpstr>
      <vt:lpstr>Outline of the Presentation</vt:lpstr>
      <vt:lpstr>Problem Analysis</vt:lpstr>
      <vt:lpstr>A Few Words from Danny Cohen</vt:lpstr>
      <vt:lpstr>Gordon’s Distributed Systems Version</vt:lpstr>
      <vt:lpstr>…. but is it good?</vt:lpstr>
      <vt:lpstr>Illustrating the challenge: Towards environmental observatories</vt:lpstr>
      <vt:lpstr>Slide 8</vt:lpstr>
      <vt:lpstr>A Closer look at interoperability</vt:lpstr>
      <vt:lpstr>Focus on Interoperability</vt:lpstr>
      <vt:lpstr>Interoperability Challenges</vt:lpstr>
      <vt:lpstr>Illustrating Interoperability Challenges</vt:lpstr>
      <vt:lpstr>Illustrating Interoperability Challenges</vt:lpstr>
      <vt:lpstr>1. Discovery Protocol Interoperability</vt:lpstr>
      <vt:lpstr>2. Middleware Protocol Interoperability</vt:lpstr>
      <vt:lpstr>3. Data Interoperability</vt:lpstr>
      <vt:lpstr>4. Application Interoperability</vt:lpstr>
      <vt:lpstr>EXISTING APPROACHES TO INTEROPERABILITY</vt:lpstr>
      <vt:lpstr>Approaches to Interoperability</vt:lpstr>
      <vt:lpstr>Standards-based Approaches</vt:lpstr>
      <vt:lpstr>Bridging</vt:lpstr>
      <vt:lpstr>Transparent Interoperability</vt:lpstr>
      <vt:lpstr>Interoperability Substitution Platforms</vt:lpstr>
      <vt:lpstr>We Want Future-Proof Interoperability</vt:lpstr>
      <vt:lpstr>THE ROLE OF ONTOLOGIES (Massimo)</vt:lpstr>
      <vt:lpstr>Conclusions</vt:lpstr>
    </vt:vector>
  </TitlesOfParts>
  <Company>INRIA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issarny</dc:creator>
  <cp:lastModifiedBy>Gordon Blair</cp:lastModifiedBy>
  <cp:revision>144</cp:revision>
  <cp:lastPrinted>2010-03-05T17:07:33Z</cp:lastPrinted>
  <dcterms:created xsi:type="dcterms:W3CDTF">2011-06-12T18:04:59Z</dcterms:created>
  <dcterms:modified xsi:type="dcterms:W3CDTF">2011-06-12T18:12:34Z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