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256" r:id="rId2"/>
    <p:sldId id="271" r:id="rId3"/>
    <p:sldId id="267" r:id="rId4"/>
    <p:sldId id="259" r:id="rId5"/>
    <p:sldId id="270" r:id="rId6"/>
    <p:sldId id="268" r:id="rId7"/>
    <p:sldId id="260" r:id="rId8"/>
    <p:sldId id="331" r:id="rId9"/>
    <p:sldId id="261" r:id="rId10"/>
    <p:sldId id="262" r:id="rId11"/>
    <p:sldId id="263" r:id="rId12"/>
    <p:sldId id="330" r:id="rId13"/>
    <p:sldId id="334" r:id="rId14"/>
    <p:sldId id="272" r:id="rId15"/>
    <p:sldId id="266" r:id="rId16"/>
    <p:sldId id="332" r:id="rId17"/>
    <p:sldId id="297" r:id="rId18"/>
    <p:sldId id="298" r:id="rId19"/>
    <p:sldId id="314" r:id="rId20"/>
    <p:sldId id="315" r:id="rId21"/>
    <p:sldId id="316" r:id="rId22"/>
    <p:sldId id="317" r:id="rId23"/>
    <p:sldId id="318" r:id="rId24"/>
    <p:sldId id="319" r:id="rId25"/>
    <p:sldId id="301" r:id="rId26"/>
    <p:sldId id="302" r:id="rId27"/>
    <p:sldId id="303" r:id="rId28"/>
    <p:sldId id="306" r:id="rId29"/>
    <p:sldId id="320" r:id="rId30"/>
    <p:sldId id="321" r:id="rId31"/>
    <p:sldId id="322" r:id="rId32"/>
    <p:sldId id="305" r:id="rId33"/>
    <p:sldId id="333" r:id="rId34"/>
    <p:sldId id="296" r:id="rId35"/>
    <p:sldId id="335" r:id="rId36"/>
  </p:sldIdLst>
  <p:sldSz cx="9144000" cy="6858000" type="screen4x3"/>
  <p:notesSz cx="6731000" cy="985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5595"/>
    <a:srgbClr val="426B94"/>
    <a:srgbClr val="666699"/>
    <a:srgbClr val="2069BA"/>
    <a:srgbClr val="333333"/>
    <a:srgbClr val="004080"/>
    <a:srgbClr val="709DC7"/>
    <a:srgbClr val="C0C0C0"/>
    <a:srgbClr val="DDDDD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59" autoAdjust="0"/>
    <p:restoredTop sz="66867" autoAdjust="0"/>
  </p:normalViewPr>
  <p:slideViewPr>
    <p:cSldViewPr>
      <p:cViewPr varScale="1">
        <p:scale>
          <a:sx n="134" d="100"/>
          <a:sy n="13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1588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5990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1588" y="935990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fld id="{C407298C-583B-49B2-A058-B2036F22B829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1588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1538"/>
            <a:ext cx="5384800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5990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1588" y="935990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fld id="{9308886A-F4B7-49D0-B94C-B5DF00FD877E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F522E7-B19E-4AEA-B838-9E047E16D1E7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C0003-137B-492C-8597-ECA78043862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41CCE-812C-40DC-93B3-607BF7E31C6D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059D7B-67EF-4F98-B2AC-E9FE9C12C70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C0003-137B-492C-8597-ECA780438620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3174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AM-SM PIM V1.0</a:t>
            </a:r>
          </a:p>
        </p:txBody>
      </p:sp>
      <p:sp>
        <p:nvSpPr>
          <p:cNvPr id="31749" name="Espace réservé de la date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2005, September 9th</a:t>
            </a:r>
          </a:p>
        </p:txBody>
      </p:sp>
      <p:sp>
        <p:nvSpPr>
          <p:cNvPr id="31750" name="Espace réservé du numéro de diapositive 5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fr-FR" smtClean="0"/>
              <a:t>page n°</a:t>
            </a:r>
            <a:fld id="{0CE643F1-B030-4330-AC9F-A53F6FFF4C25}" type="slidenum">
              <a:rPr lang="fr-FR" smtClean="0"/>
              <a:pPr/>
              <a:t>28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0" y="0"/>
            <a:ext cx="9177338" cy="68865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Century Schoolbook" pitchFamily="18" charset="0"/>
              </a:rPr>
              <a:t> 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05000"/>
            <a:ext cx="7772400" cy="1470025"/>
          </a:xfrm>
        </p:spPr>
        <p:txBody>
          <a:bodyPr/>
          <a:lstStyle>
            <a:lvl1pPr>
              <a:defRPr>
                <a:solidFill>
                  <a:srgbClr val="004080"/>
                </a:solidFill>
                <a:latin typeface="Arial Unicode MS" pitchFamily="34" charset="-128"/>
              </a:defRPr>
            </a:lvl1pPr>
          </a:lstStyle>
          <a:p>
            <a:r>
              <a:rPr lang="en-US"/>
              <a:t>Cliquez pour modifier le style du titre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6449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709DC7"/>
                </a:solidFill>
              </a:defRPr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pic>
        <p:nvPicPr>
          <p:cNvPr id="37953" name="Picture 65" descr="bandeau ha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7338" cy="903288"/>
          </a:xfrm>
          <a:prstGeom prst="rect">
            <a:avLst/>
          </a:prstGeom>
          <a:noFill/>
        </p:spPr>
      </p:pic>
      <p:pic>
        <p:nvPicPr>
          <p:cNvPr id="37928" name="Picture 40" descr="fp7-gen-rgb_sm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7963" y="231775"/>
            <a:ext cx="539750" cy="439738"/>
          </a:xfrm>
          <a:prstGeom prst="rect">
            <a:avLst/>
          </a:prstGeom>
          <a:noFill/>
        </p:spPr>
      </p:pic>
      <p:pic>
        <p:nvPicPr>
          <p:cNvPr id="37930" name="Picture 42" descr="TREE 4c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04225" y="231775"/>
            <a:ext cx="439738" cy="439738"/>
          </a:xfrm>
          <a:prstGeom prst="rect">
            <a:avLst/>
          </a:prstGeom>
          <a:noFill/>
        </p:spPr>
      </p:pic>
      <p:pic>
        <p:nvPicPr>
          <p:cNvPr id="37955" name="Picture 67" descr="bandeau bas 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011863"/>
            <a:ext cx="9177338" cy="8826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5AF0C9A-23B5-4656-8FE8-3582AF28976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05600" y="53975"/>
            <a:ext cx="2063750" cy="58562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2763" y="53975"/>
            <a:ext cx="6040437" cy="58562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5DFDA24-4186-453E-8BBD-207570E2A51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885CA4-2A16-4857-AE0E-1F267158C6F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B5F3DDF-AC86-41D4-9A60-D12793C4211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2763" y="1446213"/>
            <a:ext cx="4038600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03763" y="1446213"/>
            <a:ext cx="4038600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DD02EB-2211-400A-9328-38C5D68DF35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8DD526-7071-478E-8CC9-33732D23044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C4453B-FAE7-485C-A9DB-42CED637679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EB4057-0F6C-465A-B051-A1BA5C1A699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861457-C1D3-4198-AE01-25AD324C89F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BE2B2F-5211-4891-97F7-C7E69E382CE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0" y="0"/>
            <a:ext cx="9182100" cy="68865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pic>
        <p:nvPicPr>
          <p:cNvPr id="36896" name="Picture 32" descr="bandeau bleu fonce seul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77338" cy="1266825"/>
          </a:xfrm>
          <a:prstGeom prst="rect">
            <a:avLst/>
          </a:prstGeom>
          <a:noFill/>
        </p:spPr>
      </p:pic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539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2763" y="1446213"/>
            <a:ext cx="82296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pic>
        <p:nvPicPr>
          <p:cNvPr id="36897" name="Picture 33" descr="bandeaubastextearial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6011863"/>
            <a:ext cx="9177337" cy="882650"/>
          </a:xfrm>
          <a:prstGeom prst="rect">
            <a:avLst/>
          </a:prstGeom>
          <a:noFill/>
        </p:spPr>
      </p:pic>
      <p:pic>
        <p:nvPicPr>
          <p:cNvPr id="36893" name="Picture 29" descr="fp7-gen-rgb_small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40650" y="6234113"/>
            <a:ext cx="541338" cy="439737"/>
          </a:xfrm>
          <a:prstGeom prst="rect">
            <a:avLst/>
          </a:prstGeom>
          <a:noFill/>
        </p:spPr>
      </p:pic>
      <p:pic>
        <p:nvPicPr>
          <p:cNvPr id="36894" name="Picture 30" descr="TREE 4cm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318500" y="6234113"/>
            <a:ext cx="441325" cy="439737"/>
          </a:xfrm>
          <a:prstGeom prst="rect">
            <a:avLst/>
          </a:prstGeom>
          <a:noFill/>
        </p:spPr>
      </p:pic>
      <p:sp>
        <p:nvSpPr>
          <p:cNvPr id="36886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9750" y="6308725"/>
            <a:ext cx="5762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EAC36A42-FB2B-454F-9AE2-EFBAEA8AAD86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709DC7"/>
        </a:buClr>
        <a:buFont typeface="Wingdings" pitchFamily="2" charset="2"/>
        <a:buChar char="§"/>
        <a:defRPr sz="3200">
          <a:solidFill>
            <a:srgbClr val="1F5595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800">
          <a:solidFill>
            <a:srgbClr val="333333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400">
          <a:solidFill>
            <a:srgbClr val="333333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C</a:t>
            </a:r>
            <a:r>
              <a:rPr lang="en-US" sz="3200" b="1" dirty="0" smtClean="0"/>
              <a:t>ONNECT</a:t>
            </a:r>
            <a:r>
              <a:rPr lang="en-US" b="1" dirty="0" smtClean="0"/>
              <a:t> Architecture: </a:t>
            </a:r>
            <a:r>
              <a:rPr lang="en-US" sz="3200" dirty="0" smtClean="0"/>
              <a:t>Overview and Middleware Interoperability Aspects</a:t>
            </a:r>
            <a:r>
              <a:rPr lang="en-US" dirty="0" smtClean="0"/>
              <a:t> </a:t>
            </a:r>
            <a:endParaRPr lang="fr-FR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/>
              <a:t>Nikolaos Georgantas, INRIA</a:t>
            </a:r>
          </a:p>
          <a:p>
            <a:endParaRPr lang="en-US" sz="2400" dirty="0" smtClean="0"/>
          </a:p>
          <a:p>
            <a:r>
              <a:rPr lang="en-US" sz="2000" dirty="0" smtClean="0"/>
              <a:t>Joint work with ARLES colleagues and colleagues from FP7 ICT FET C</a:t>
            </a:r>
            <a:r>
              <a:rPr lang="en-US" sz="1600" dirty="0" smtClean="0"/>
              <a:t>ONNECT</a:t>
            </a:r>
            <a:r>
              <a:rPr lang="en-US" sz="2000" dirty="0" smtClean="0"/>
              <a:t> project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GB" dirty="0" smtClean="0"/>
              <a:t>The Enabler Architecture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86AF-754D-441E-ABA0-69FC056583F1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6387" y="684566"/>
            <a:ext cx="8028061" cy="56541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EBB9B-1B2F-4C42-8A50-0A69A26EDEA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5397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Networked System </a:t>
            </a:r>
            <a:r>
              <a:rPr lang="en-US" sz="4000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</a:t>
            </a:r>
            <a:r>
              <a:rPr kumimoji="0" lang="en-US" sz="4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odel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496" y="1340688"/>
            <a:ext cx="4176464" cy="46085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3728" y="1988760"/>
            <a:ext cx="3960000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3728" y="4293096"/>
            <a:ext cx="3960000" cy="72000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shade val="95000"/>
                <a:satMod val="10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Interface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3728" y="5157192"/>
            <a:ext cx="3960000" cy="720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Non-Functional Properties</a:t>
            </a:r>
          </a:p>
        </p:txBody>
      </p:sp>
      <p:sp>
        <p:nvSpPr>
          <p:cNvPr id="19" name="Rectangle à coins arrondis 27"/>
          <p:cNvSpPr/>
          <p:nvPr/>
        </p:nvSpPr>
        <p:spPr>
          <a:xfrm>
            <a:off x="233728" y="2420968"/>
            <a:ext cx="3780000" cy="720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Semantic concept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à coins arrondis 28"/>
          <p:cNvSpPr/>
          <p:nvPr/>
        </p:nvSpPr>
        <p:spPr>
          <a:xfrm>
            <a:off x="233728" y="3212976"/>
            <a:ext cx="3780000" cy="720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Behavior</a:t>
            </a:r>
          </a:p>
        </p:txBody>
      </p:sp>
      <p:sp>
        <p:nvSpPr>
          <p:cNvPr id="21" name="ZoneTexte 29"/>
          <p:cNvSpPr txBox="1"/>
          <p:nvPr/>
        </p:nvSpPr>
        <p:spPr>
          <a:xfrm>
            <a:off x="793877" y="1412696"/>
            <a:ext cx="2659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Networked System (NS)</a:t>
            </a:r>
          </a:p>
        </p:txBody>
      </p:sp>
      <p:sp>
        <p:nvSpPr>
          <p:cNvPr id="22" name="ZoneTexte 30"/>
          <p:cNvSpPr txBox="1"/>
          <p:nvPr/>
        </p:nvSpPr>
        <p:spPr>
          <a:xfrm>
            <a:off x="1475634" y="1988760"/>
            <a:ext cx="1296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Affordance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58454" y="2060848"/>
            <a:ext cx="4882782" cy="27363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Enabler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143491" y="2466155"/>
            <a:ext cx="29486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architecture is based on previous interoperable service discovery solutions, namely:</a:t>
            </a:r>
          </a:p>
          <a:p>
            <a:endParaRPr lang="en-US" dirty="0" smtClean="0"/>
          </a:p>
          <a:p>
            <a:r>
              <a:rPr lang="en-US" b="1" dirty="0" smtClean="0"/>
              <a:t>MUSDAC </a:t>
            </a:r>
            <a:r>
              <a:rPr lang="en-US" dirty="0" smtClean="0"/>
              <a:t>and </a:t>
            </a:r>
            <a:r>
              <a:rPr lang="en-US" b="1" dirty="0" smtClean="0"/>
              <a:t>UBISOAP</a:t>
            </a:r>
            <a:endParaRPr lang="en-US" b="1" dirty="0"/>
          </a:p>
        </p:txBody>
      </p:sp>
      <p:pic>
        <p:nvPicPr>
          <p:cNvPr id="19" name="Picture 2" descr="C:\DOCUME~1\bennaceu\LOCALS~1\Temp\_PA972\discoveryenabler2.png"/>
          <p:cNvPicPr>
            <a:picLocks noChangeAspect="1" noChangeArrowheads="1"/>
          </p:cNvPicPr>
          <p:nvPr/>
        </p:nvPicPr>
        <p:blipFill>
          <a:blip r:embed="rId3" cstate="print"/>
          <a:srcRect l="3317" t="3225" r="3820" b="2849"/>
          <a:stretch>
            <a:fillRect/>
          </a:stretch>
        </p:blipFill>
        <p:spPr bwMode="auto">
          <a:xfrm>
            <a:off x="1083163" y="1486394"/>
            <a:ext cx="4032448" cy="4194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Networked System Description Language (NSDL)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1314540"/>
            <a:ext cx="7134584" cy="509768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86AF-754D-441E-ABA0-69FC056583F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683568" y="2060848"/>
            <a:ext cx="2952328" cy="864096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6156176" y="3356992"/>
            <a:ext cx="2376264" cy="72008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 Enabler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386717" y="5776275"/>
            <a:ext cx="576263" cy="288925"/>
          </a:xfrm>
        </p:spPr>
        <p:txBody>
          <a:bodyPr/>
          <a:lstStyle/>
          <a:p>
            <a:pPr>
              <a:defRPr/>
            </a:pPr>
            <a:fld id="{9E070B13-BE3D-42BD-93C3-D1249899B1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Rectangle 4"/>
          <p:cNvSpPr/>
          <p:nvPr/>
        </p:nvSpPr>
        <p:spPr>
          <a:xfrm>
            <a:off x="179512" y="1124744"/>
            <a:ext cx="1961570" cy="455557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Middleware-specific application LTSs</a:t>
            </a:r>
          </a:p>
        </p:txBody>
      </p:sp>
      <p:sp>
        <p:nvSpPr>
          <p:cNvPr id="7" name="Rectangle 7"/>
          <p:cNvSpPr/>
          <p:nvPr/>
        </p:nvSpPr>
        <p:spPr>
          <a:xfrm>
            <a:off x="127416" y="2544670"/>
            <a:ext cx="2068320" cy="452282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Middleware-agnostic application LTSs</a:t>
            </a:r>
          </a:p>
        </p:txBody>
      </p:sp>
      <p:cxnSp>
        <p:nvCxnSpPr>
          <p:cNvPr id="9" name="Connecteur droit avec flèche 18"/>
          <p:cNvCxnSpPr>
            <a:stCxn id="6" idx="2"/>
            <a:endCxn id="10" idx="0"/>
          </p:cNvCxnSpPr>
          <p:nvPr/>
        </p:nvCxnSpPr>
        <p:spPr>
          <a:xfrm rot="16200000" flipH="1">
            <a:off x="1020620" y="1719977"/>
            <a:ext cx="288031" cy="8677"/>
          </a:xfrm>
          <a:prstGeom prst="straightConnector1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tailEnd type="arrow"/>
          </a:ln>
          <a:effectLst/>
        </p:spPr>
      </p:cxnSp>
      <p:sp>
        <p:nvSpPr>
          <p:cNvPr id="10" name="Ellipse 41"/>
          <p:cNvSpPr/>
          <p:nvPr/>
        </p:nvSpPr>
        <p:spPr>
          <a:xfrm>
            <a:off x="268874" y="1868332"/>
            <a:ext cx="1800200" cy="432048"/>
          </a:xfrm>
          <a:prstGeom prst="ellipse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Middleware Abstraction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1" name="Connecteur droit avec flèche 43"/>
          <p:cNvCxnSpPr>
            <a:stCxn id="10" idx="4"/>
            <a:endCxn id="7" idx="0"/>
          </p:cNvCxnSpPr>
          <p:nvPr/>
        </p:nvCxnSpPr>
        <p:spPr>
          <a:xfrm rot="5400000">
            <a:off x="1043130" y="2418826"/>
            <a:ext cx="244290" cy="7398"/>
          </a:xfrm>
          <a:prstGeom prst="straightConnector1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tailEnd type="arrow"/>
          </a:ln>
          <a:effectLst/>
        </p:spPr>
      </p:cxnSp>
      <p:sp>
        <p:nvSpPr>
          <p:cNvPr id="12" name="Rectangle à coins arrondis 95"/>
          <p:cNvSpPr/>
          <p:nvPr/>
        </p:nvSpPr>
        <p:spPr>
          <a:xfrm>
            <a:off x="2599518" y="1868332"/>
            <a:ext cx="1368152" cy="432048"/>
          </a:xfrm>
          <a:prstGeom prst="roundRect">
            <a:avLst/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Middleware-abstraction rules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3" name="Connecteur droit avec flèche 43"/>
          <p:cNvCxnSpPr>
            <a:stCxn id="10" idx="6"/>
            <a:endCxn id="12" idx="1"/>
          </p:cNvCxnSpPr>
          <p:nvPr/>
        </p:nvCxnSpPr>
        <p:spPr>
          <a:xfrm>
            <a:off x="2069074" y="2084356"/>
            <a:ext cx="530444" cy="1588"/>
          </a:xfrm>
          <a:prstGeom prst="straightConnector1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tailEnd type="arrow"/>
          </a:ln>
          <a:effectLst/>
        </p:spPr>
      </p:cxnSp>
      <p:sp>
        <p:nvSpPr>
          <p:cNvPr id="44" name="Rectangle 7"/>
          <p:cNvSpPr/>
          <p:nvPr/>
        </p:nvSpPr>
        <p:spPr>
          <a:xfrm>
            <a:off x="35496" y="3784667"/>
            <a:ext cx="1944216" cy="256337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Abstract application LTSs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45" name="Connecteur droit avec flèche 18"/>
          <p:cNvCxnSpPr>
            <a:stCxn id="7" idx="2"/>
            <a:endCxn id="46" idx="0"/>
          </p:cNvCxnSpPr>
          <p:nvPr/>
        </p:nvCxnSpPr>
        <p:spPr>
          <a:xfrm rot="16200000" flipH="1">
            <a:off x="1532722" y="2625806"/>
            <a:ext cx="212123" cy="954414"/>
          </a:xfrm>
          <a:prstGeom prst="straightConnector1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tailEnd type="arrow"/>
          </a:ln>
          <a:effectLst/>
        </p:spPr>
      </p:cxnSp>
      <p:sp>
        <p:nvSpPr>
          <p:cNvPr id="46" name="Ellipse 41"/>
          <p:cNvSpPr/>
          <p:nvPr/>
        </p:nvSpPr>
        <p:spPr>
          <a:xfrm>
            <a:off x="1431914" y="3209075"/>
            <a:ext cx="1368152" cy="432048"/>
          </a:xfrm>
          <a:prstGeom prst="ellipse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Abstraction</a:t>
            </a:r>
          </a:p>
        </p:txBody>
      </p:sp>
      <p:cxnSp>
        <p:nvCxnSpPr>
          <p:cNvPr id="47" name="Connecteur droit avec flèche 43"/>
          <p:cNvCxnSpPr>
            <a:stCxn id="46" idx="4"/>
            <a:endCxn id="44" idx="0"/>
          </p:cNvCxnSpPr>
          <p:nvPr/>
        </p:nvCxnSpPr>
        <p:spPr>
          <a:xfrm rot="5400000">
            <a:off x="1490025" y="3158702"/>
            <a:ext cx="143544" cy="1108386"/>
          </a:xfrm>
          <a:prstGeom prst="straightConnector1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tailEnd type="arrow"/>
          </a:ln>
          <a:effectLst/>
        </p:spPr>
      </p:cxnSp>
      <p:sp>
        <p:nvSpPr>
          <p:cNvPr id="48" name="Rectangle 4"/>
          <p:cNvSpPr/>
          <p:nvPr/>
        </p:nvSpPr>
        <p:spPr>
          <a:xfrm>
            <a:off x="2584106" y="2548098"/>
            <a:ext cx="1360414" cy="491253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Ontology-based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specifications</a:t>
            </a:r>
          </a:p>
        </p:txBody>
      </p:sp>
      <p:cxnSp>
        <p:nvCxnSpPr>
          <p:cNvPr id="49" name="Connecteur droit avec flèche 18"/>
          <p:cNvCxnSpPr>
            <a:stCxn id="48" idx="2"/>
            <a:endCxn id="46" idx="0"/>
          </p:cNvCxnSpPr>
          <p:nvPr/>
        </p:nvCxnSpPr>
        <p:spPr>
          <a:xfrm rot="5400000">
            <a:off x="2605290" y="2550052"/>
            <a:ext cx="169724" cy="1148323"/>
          </a:xfrm>
          <a:prstGeom prst="straightConnector1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tailEnd type="arrow"/>
          </a:ln>
          <a:effectLst/>
        </p:spPr>
      </p:cxnSp>
      <p:sp>
        <p:nvSpPr>
          <p:cNvPr id="52" name="Rectangle 4"/>
          <p:cNvSpPr/>
          <p:nvPr/>
        </p:nvSpPr>
        <p:spPr>
          <a:xfrm>
            <a:off x="3075180" y="3209075"/>
            <a:ext cx="864096" cy="432048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Ontology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Mapping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53" name="Connecteur droit avec flèche 18"/>
          <p:cNvCxnSpPr>
            <a:stCxn id="52" idx="1"/>
            <a:endCxn id="46" idx="6"/>
          </p:cNvCxnSpPr>
          <p:nvPr/>
        </p:nvCxnSpPr>
        <p:spPr>
          <a:xfrm rot="10800000">
            <a:off x="2800066" y="3425099"/>
            <a:ext cx="275114" cy="1588"/>
          </a:xfrm>
          <a:prstGeom prst="straightConnector1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tailEnd type="arrow"/>
          </a:ln>
          <a:effectLst/>
        </p:spPr>
      </p:cxnSp>
      <p:sp>
        <p:nvSpPr>
          <p:cNvPr id="127" name="Ellipse 41"/>
          <p:cNvSpPr/>
          <p:nvPr/>
        </p:nvSpPr>
        <p:spPr>
          <a:xfrm>
            <a:off x="2618767" y="4336710"/>
            <a:ext cx="730274" cy="361453"/>
          </a:xfrm>
          <a:prstGeom prst="ellipse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FAIL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28" name="Connecteur droit avec flèche 43"/>
          <p:cNvCxnSpPr>
            <a:stCxn id="129" idx="2"/>
            <a:endCxn id="133" idx="0"/>
          </p:cNvCxnSpPr>
          <p:nvPr/>
        </p:nvCxnSpPr>
        <p:spPr>
          <a:xfrm rot="5400000">
            <a:off x="831421" y="4899920"/>
            <a:ext cx="262324" cy="1588"/>
          </a:xfrm>
          <a:prstGeom prst="straightConnector1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tailEnd type="arrow"/>
          </a:ln>
          <a:effectLst/>
        </p:spPr>
      </p:cxnSp>
      <p:sp>
        <p:nvSpPr>
          <p:cNvPr id="129" name="Decisione 128"/>
          <p:cNvSpPr/>
          <p:nvPr/>
        </p:nvSpPr>
        <p:spPr>
          <a:xfrm>
            <a:off x="26479" y="4264702"/>
            <a:ext cx="1872208" cy="504056"/>
          </a:xfrm>
          <a:prstGeom prst="flowChartDecision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Functional Matching</a:t>
            </a:r>
          </a:p>
        </p:txBody>
      </p:sp>
      <p:cxnSp>
        <p:nvCxnSpPr>
          <p:cNvPr id="130" name="Connecteur droit avec flèche 43"/>
          <p:cNvCxnSpPr>
            <a:stCxn id="129" idx="3"/>
            <a:endCxn id="127" idx="2"/>
          </p:cNvCxnSpPr>
          <p:nvPr/>
        </p:nvCxnSpPr>
        <p:spPr>
          <a:xfrm>
            <a:off x="1898687" y="4516730"/>
            <a:ext cx="720080" cy="707"/>
          </a:xfrm>
          <a:prstGeom prst="straightConnector1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tailEnd type="arrow"/>
          </a:ln>
          <a:effectLst/>
        </p:spPr>
      </p:cxnSp>
      <p:sp>
        <p:nvSpPr>
          <p:cNvPr id="131" name="Rettangolo 130"/>
          <p:cNvSpPr/>
          <p:nvPr/>
        </p:nvSpPr>
        <p:spPr>
          <a:xfrm>
            <a:off x="1826679" y="4275735"/>
            <a:ext cx="7393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ERROR</a:t>
            </a: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2" name="Rettangolo 131"/>
          <p:cNvSpPr/>
          <p:nvPr/>
        </p:nvSpPr>
        <p:spPr>
          <a:xfrm>
            <a:off x="971830" y="4768758"/>
            <a:ext cx="28680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SUCCESS ( + non functional concerns)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3" name="Ellipse 41"/>
          <p:cNvSpPr/>
          <p:nvPr/>
        </p:nvSpPr>
        <p:spPr>
          <a:xfrm>
            <a:off x="386519" y="5031082"/>
            <a:ext cx="1152128" cy="432048"/>
          </a:xfrm>
          <a:prstGeom prst="ellipse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Protocol Mapping</a:t>
            </a:r>
          </a:p>
        </p:txBody>
      </p:sp>
      <p:sp>
        <p:nvSpPr>
          <p:cNvPr id="134" name="Rectangle 7"/>
          <p:cNvSpPr/>
          <p:nvPr/>
        </p:nvSpPr>
        <p:spPr>
          <a:xfrm>
            <a:off x="192140" y="5718994"/>
            <a:ext cx="2579660" cy="374301"/>
          </a:xfrm>
          <a:prstGeom prst="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Abstract (application-layer) Connector Specification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35" name="Connecteur droit avec flèche 43"/>
          <p:cNvCxnSpPr>
            <a:stCxn id="133" idx="4"/>
            <a:endCxn id="134" idx="0"/>
          </p:cNvCxnSpPr>
          <p:nvPr/>
        </p:nvCxnSpPr>
        <p:spPr>
          <a:xfrm rot="16200000" flipH="1">
            <a:off x="1094344" y="5331368"/>
            <a:ext cx="255864" cy="519387"/>
          </a:xfrm>
          <a:prstGeom prst="straightConnector1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62" name="Connecteur droit avec flèche 43"/>
          <p:cNvCxnSpPr>
            <a:stCxn id="44" idx="2"/>
            <a:endCxn id="129" idx="0"/>
          </p:cNvCxnSpPr>
          <p:nvPr/>
        </p:nvCxnSpPr>
        <p:spPr>
          <a:xfrm rot="5400000">
            <a:off x="873245" y="4130343"/>
            <a:ext cx="223698" cy="45021"/>
          </a:xfrm>
          <a:prstGeom prst="straightConnector1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tailEnd type="arrow"/>
          </a:ln>
          <a:effectLst/>
        </p:spPr>
      </p:cxnSp>
      <p:grpSp>
        <p:nvGrpSpPr>
          <p:cNvPr id="8" name="Gruppo 301"/>
          <p:cNvGrpSpPr/>
          <p:nvPr/>
        </p:nvGrpSpPr>
        <p:grpSpPr>
          <a:xfrm>
            <a:off x="4788024" y="2241475"/>
            <a:ext cx="4320480" cy="3455457"/>
            <a:chOff x="4788024" y="2241475"/>
            <a:chExt cx="4320480" cy="3455457"/>
          </a:xfrm>
        </p:grpSpPr>
        <p:sp>
          <p:nvSpPr>
            <p:cNvPr id="211" name="Ellipse 41"/>
            <p:cNvSpPr/>
            <p:nvPr/>
          </p:nvSpPr>
          <p:spPr>
            <a:xfrm>
              <a:off x="4788024" y="2828443"/>
              <a:ext cx="4320480" cy="2002092"/>
            </a:xfrm>
            <a:prstGeom prst="ellipse">
              <a:avLst/>
            </a:prstGeom>
            <a:gradFill rotWithShape="1">
              <a:gsLst>
                <a:gs pos="0">
                  <a:srgbClr val="8064A2">
                    <a:tint val="50000"/>
                    <a:satMod val="300000"/>
                  </a:srgbClr>
                </a:gs>
                <a:gs pos="35000">
                  <a:srgbClr val="8064A2">
                    <a:tint val="37000"/>
                    <a:satMod val="300000"/>
                  </a:srgbClr>
                </a:gs>
                <a:gs pos="100000">
                  <a:srgbClr val="8064A2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8064A2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2" name="Rectangle 7"/>
            <p:cNvSpPr/>
            <p:nvPr/>
          </p:nvSpPr>
          <p:spPr>
            <a:xfrm>
              <a:off x="5041871" y="5119531"/>
              <a:ext cx="1700601" cy="577401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kern="0" dirty="0" smtClean="0">
                  <a:solidFill>
                    <a:sysClr val="windowText" lastClr="000000"/>
                  </a:solidFill>
                  <a:latin typeface="Arial"/>
                </a:rPr>
                <a:t>Connector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Actual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Code Implementation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(e.g., Java Files) 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213" name="Connecteur droit avec flèche 18"/>
            <p:cNvCxnSpPr>
              <a:stCxn id="218" idx="2"/>
              <a:endCxn id="212" idx="0"/>
            </p:cNvCxnSpPr>
            <p:nvPr/>
          </p:nvCxnSpPr>
          <p:spPr>
            <a:xfrm rot="5400000">
              <a:off x="5618867" y="4828268"/>
              <a:ext cx="564569" cy="17957"/>
            </a:xfrm>
            <a:prstGeom prst="straightConnector1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  <a:tailEnd type="arrow"/>
            </a:ln>
            <a:effectLst/>
          </p:spPr>
        </p:cxnSp>
        <p:sp>
          <p:nvSpPr>
            <p:cNvPr id="216" name="Rectangle 7"/>
            <p:cNvSpPr/>
            <p:nvPr/>
          </p:nvSpPr>
          <p:spPr>
            <a:xfrm>
              <a:off x="7276161" y="3079556"/>
              <a:ext cx="1291775" cy="681996"/>
            </a:xfrm>
            <a:prstGeom prst="rect">
              <a:avLst/>
            </a:prstGeom>
            <a:gradFill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Code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Templates (e.g., Java templates)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7" name="Ellipse 41"/>
            <p:cNvSpPr/>
            <p:nvPr/>
          </p:nvSpPr>
          <p:spPr>
            <a:xfrm>
              <a:off x="7129563" y="4028120"/>
              <a:ext cx="1587159" cy="557145"/>
            </a:xfrm>
            <a:prstGeom prst="ellipse">
              <a:avLst/>
            </a:prstGeom>
            <a:gradFill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0"/>
            </a:gradFill>
            <a:ln w="9525" cap="flat" cmpd="sng" algn="ctr">
              <a:solidFill>
                <a:srgbClr val="8064A2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Transformation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Engine (e.g., JET Engine)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Rectangle 7"/>
            <p:cNvSpPr/>
            <p:nvPr/>
          </p:nvSpPr>
          <p:spPr>
            <a:xfrm>
              <a:off x="5470821" y="4058131"/>
              <a:ext cx="878615" cy="496831"/>
            </a:xfrm>
            <a:prstGeom prst="rect">
              <a:avLst/>
            </a:prstGeom>
            <a:gradFill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Code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Generator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219" name="Connecteur droit avec flèche 18"/>
            <p:cNvCxnSpPr>
              <a:stCxn id="217" idx="2"/>
              <a:endCxn id="218" idx="3"/>
            </p:cNvCxnSpPr>
            <p:nvPr/>
          </p:nvCxnSpPr>
          <p:spPr>
            <a:xfrm rot="10800000">
              <a:off x="6349437" y="4306547"/>
              <a:ext cx="780127" cy="146"/>
            </a:xfrm>
            <a:prstGeom prst="straightConnector1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  <a:tailEnd type="arrow"/>
            </a:ln>
            <a:effectLst/>
          </p:spPr>
        </p:cxnSp>
        <p:sp>
          <p:nvSpPr>
            <p:cNvPr id="220" name="Rectangle 7"/>
            <p:cNvSpPr/>
            <p:nvPr/>
          </p:nvSpPr>
          <p:spPr>
            <a:xfrm>
              <a:off x="5405364" y="3133705"/>
              <a:ext cx="1217585" cy="587463"/>
            </a:xfrm>
            <a:prstGeom prst="rect">
              <a:avLst/>
            </a:prstGeom>
            <a:gradFill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Connector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kern="0" dirty="0" smtClean="0">
                  <a:solidFill>
                    <a:sysClr val="windowText" lastClr="000000"/>
                  </a:solidFill>
                  <a:latin typeface="Arial"/>
                </a:rPr>
                <a:t>Representation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Meta-Model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221" name="Connecteur droit avec flèche 18"/>
            <p:cNvCxnSpPr>
              <a:stCxn id="216" idx="1"/>
              <a:endCxn id="220" idx="3"/>
            </p:cNvCxnSpPr>
            <p:nvPr/>
          </p:nvCxnSpPr>
          <p:spPr>
            <a:xfrm rot="10800000" flipV="1">
              <a:off x="6622949" y="3420553"/>
              <a:ext cx="653212" cy="6883"/>
            </a:xfrm>
            <a:prstGeom prst="straightConnector1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dash"/>
              <a:tailEnd type="arrow"/>
            </a:ln>
            <a:effectLst/>
          </p:spPr>
        </p:cxnSp>
        <p:sp>
          <p:nvSpPr>
            <p:cNvPr id="222" name="Rettangolo 221"/>
            <p:cNvSpPr/>
            <p:nvPr/>
          </p:nvSpPr>
          <p:spPr>
            <a:xfrm>
              <a:off x="6611391" y="3144093"/>
              <a:ext cx="982387" cy="36105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refers to</a:t>
              </a:r>
              <a:endPara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23" name="Connecteur droit avec flèche 18"/>
            <p:cNvCxnSpPr>
              <a:stCxn id="168" idx="2"/>
              <a:endCxn id="220" idx="0"/>
            </p:cNvCxnSpPr>
            <p:nvPr/>
          </p:nvCxnSpPr>
          <p:spPr>
            <a:xfrm rot="5400000">
              <a:off x="6160807" y="2418255"/>
              <a:ext cx="568801" cy="862099"/>
            </a:xfrm>
            <a:prstGeom prst="straightConnector1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dash"/>
              <a:tailEnd type="arrow"/>
            </a:ln>
            <a:effectLst/>
          </p:spPr>
        </p:cxnSp>
        <p:sp>
          <p:nvSpPr>
            <p:cNvPr id="224" name="Rettangolo 223"/>
            <p:cNvSpPr/>
            <p:nvPr/>
          </p:nvSpPr>
          <p:spPr>
            <a:xfrm>
              <a:off x="5724128" y="2635900"/>
              <a:ext cx="982387" cy="36105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refers to</a:t>
              </a:r>
              <a:endPara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25" name="Connettore 4 224"/>
            <p:cNvCxnSpPr>
              <a:stCxn id="168" idx="1"/>
              <a:endCxn id="218" idx="1"/>
            </p:cNvCxnSpPr>
            <p:nvPr/>
          </p:nvCxnSpPr>
          <p:spPr>
            <a:xfrm rot="10800000" flipV="1">
              <a:off x="5470822" y="2241475"/>
              <a:ext cx="181299" cy="2065071"/>
            </a:xfrm>
            <a:prstGeom prst="bentConnector3">
              <a:avLst>
                <a:gd name="adj1" fmla="val 226090"/>
              </a:avLst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226" name="Connecteur droit avec flèche 18"/>
            <p:cNvCxnSpPr>
              <a:stCxn id="216" idx="2"/>
              <a:endCxn id="217" idx="0"/>
            </p:cNvCxnSpPr>
            <p:nvPr/>
          </p:nvCxnSpPr>
          <p:spPr>
            <a:xfrm rot="16200000" flipH="1">
              <a:off x="7789312" y="3894289"/>
              <a:ext cx="266568" cy="1094"/>
            </a:xfrm>
            <a:prstGeom prst="straightConnector1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  <a:tailEnd type="arrow"/>
            </a:ln>
            <a:effectLst/>
          </p:spPr>
        </p:cxnSp>
        <p:sp>
          <p:nvSpPr>
            <p:cNvPr id="276" name="Rettangolo 275"/>
            <p:cNvSpPr/>
            <p:nvPr/>
          </p:nvSpPr>
          <p:spPr>
            <a:xfrm>
              <a:off x="6262909" y="3799272"/>
              <a:ext cx="1297150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Code Generation</a:t>
              </a:r>
              <a:endPara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4" name="Gruppo 300"/>
          <p:cNvGrpSpPr/>
          <p:nvPr/>
        </p:nvGrpSpPr>
        <p:grpSpPr>
          <a:xfrm>
            <a:off x="2771800" y="1308601"/>
            <a:ext cx="5328592" cy="4597544"/>
            <a:chOff x="2771800" y="1308601"/>
            <a:chExt cx="5328592" cy="4597544"/>
          </a:xfrm>
        </p:grpSpPr>
        <p:sp>
          <p:nvSpPr>
            <p:cNvPr id="167" name="Ellipse 41"/>
            <p:cNvSpPr/>
            <p:nvPr/>
          </p:nvSpPr>
          <p:spPr>
            <a:xfrm>
              <a:off x="5956961" y="1308601"/>
              <a:ext cx="1661664" cy="360040"/>
            </a:xfrm>
            <a:prstGeom prst="ellipse">
              <a:avLst/>
            </a:prstGeom>
            <a:gradFill rotWithShape="1">
              <a:gsLst>
                <a:gs pos="0">
                  <a:srgbClr val="8064A2">
                    <a:tint val="50000"/>
                    <a:satMod val="300000"/>
                  </a:srgbClr>
                </a:gs>
                <a:gs pos="35000">
                  <a:srgbClr val="8064A2">
                    <a:tint val="37000"/>
                    <a:satMod val="300000"/>
                  </a:srgbClr>
                </a:gs>
                <a:gs pos="100000">
                  <a:srgbClr val="8064A2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8064A2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Concretization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8" name="Rectangle 7"/>
            <p:cNvSpPr/>
            <p:nvPr/>
          </p:nvSpPr>
          <p:spPr>
            <a:xfrm>
              <a:off x="5652120" y="1918047"/>
              <a:ext cx="2448272" cy="646857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Concrete (application-</a:t>
              </a:r>
              <a:r>
                <a:rPr kumimoji="0" lang="en-US" sz="1200" b="0" i="0" u="none" strike="noStrike" kern="0" cap="none" spc="0" normalizeH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&amp; middleware-layer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) Connector Specification 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169" name="Connecteur droit avec flèche 18"/>
            <p:cNvCxnSpPr>
              <a:stCxn id="167" idx="4"/>
              <a:endCxn id="168" idx="0"/>
            </p:cNvCxnSpPr>
            <p:nvPr/>
          </p:nvCxnSpPr>
          <p:spPr>
            <a:xfrm rot="16200000" flipH="1">
              <a:off x="6707321" y="1749112"/>
              <a:ext cx="249406" cy="88463"/>
            </a:xfrm>
            <a:prstGeom prst="straightConnector1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277" name="Connettore 4 276"/>
            <p:cNvCxnSpPr>
              <a:stCxn id="12" idx="0"/>
              <a:endCxn id="167" idx="2"/>
            </p:cNvCxnSpPr>
            <p:nvPr/>
          </p:nvCxnSpPr>
          <p:spPr>
            <a:xfrm rot="5400000" flipH="1" flipV="1">
              <a:off x="4430422" y="341794"/>
              <a:ext cx="379711" cy="2673367"/>
            </a:xfrm>
            <a:prstGeom prst="bentConnector2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280" name="Connettore 4 276"/>
            <p:cNvCxnSpPr>
              <a:stCxn id="48" idx="3"/>
              <a:endCxn id="167" idx="2"/>
            </p:cNvCxnSpPr>
            <p:nvPr/>
          </p:nvCxnSpPr>
          <p:spPr>
            <a:xfrm flipV="1">
              <a:off x="3944520" y="1488621"/>
              <a:ext cx="2012441" cy="1305104"/>
            </a:xfrm>
            <a:prstGeom prst="bentConnector3">
              <a:avLst>
                <a:gd name="adj1" fmla="val 5713"/>
              </a:avLst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285" name="Connettore 4 276"/>
            <p:cNvCxnSpPr>
              <a:stCxn id="52" idx="3"/>
              <a:endCxn id="167" idx="2"/>
            </p:cNvCxnSpPr>
            <p:nvPr/>
          </p:nvCxnSpPr>
          <p:spPr>
            <a:xfrm flipV="1">
              <a:off x="3939276" y="1488621"/>
              <a:ext cx="2017685" cy="1936478"/>
            </a:xfrm>
            <a:prstGeom prst="bentConnector3">
              <a:avLst>
                <a:gd name="adj1" fmla="val 14433"/>
              </a:avLst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293" name="Connettore 4 276"/>
            <p:cNvCxnSpPr>
              <a:stCxn id="134" idx="3"/>
              <a:endCxn id="167" idx="2"/>
            </p:cNvCxnSpPr>
            <p:nvPr/>
          </p:nvCxnSpPr>
          <p:spPr>
            <a:xfrm flipV="1">
              <a:off x="2771800" y="1488621"/>
              <a:ext cx="3185161" cy="4417524"/>
            </a:xfrm>
            <a:prstGeom prst="bentConnector3">
              <a:avLst>
                <a:gd name="adj1" fmla="val 50000"/>
              </a:avLst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  <a:tailEnd type="arrow"/>
            </a:ln>
            <a:effectLst/>
          </p:spPr>
        </p:cxnSp>
      </p:grpSp>
      <p:sp>
        <p:nvSpPr>
          <p:cNvPr id="55" name="TextBox 4"/>
          <p:cNvSpPr txBox="1">
            <a:spLocks noChangeArrowheads="1"/>
          </p:cNvSpPr>
          <p:nvPr/>
        </p:nvSpPr>
        <p:spPr bwMode="auto">
          <a:xfrm>
            <a:off x="251520" y="6115943"/>
            <a:ext cx="8640960" cy="76944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spcBef>
                <a:spcPct val="20000"/>
              </a:spcBef>
              <a:buClr>
                <a:srgbClr val="709DC7"/>
              </a:buClr>
            </a:pPr>
            <a:r>
              <a:rPr lang="en-GB" sz="2000" dirty="0" smtClean="0">
                <a:solidFill>
                  <a:srgbClr val="1F5595"/>
                </a:solidFill>
                <a:latin typeface="+mn-lt"/>
              </a:rPr>
              <a:t>See lectures by: Valérie Issarny on </a:t>
            </a:r>
            <a:r>
              <a:rPr lang="en-GB" sz="2000" i="1" dirty="0" smtClean="0">
                <a:solidFill>
                  <a:srgbClr val="1F5595"/>
                </a:solidFill>
                <a:latin typeface="+mn-lt"/>
              </a:rPr>
              <a:t>Middleware-layer Connector Synthesis</a:t>
            </a:r>
            <a:r>
              <a:rPr lang="en-GB" sz="2000" dirty="0" smtClean="0">
                <a:solidFill>
                  <a:srgbClr val="1F5595"/>
                </a:solidFill>
                <a:latin typeface="+mn-lt"/>
              </a:rPr>
              <a:t>,</a:t>
            </a:r>
          </a:p>
          <a:p>
            <a:pPr marL="514350" indent="-514350">
              <a:spcBef>
                <a:spcPct val="20000"/>
              </a:spcBef>
              <a:buClr>
                <a:srgbClr val="709DC7"/>
              </a:buClr>
            </a:pPr>
            <a:r>
              <a:rPr lang="en-GB" sz="2000" dirty="0" smtClean="0">
                <a:solidFill>
                  <a:srgbClr val="1F5595"/>
                </a:solidFill>
                <a:latin typeface="+mn-lt"/>
              </a:rPr>
              <a:t>			 Paola Inverardi on </a:t>
            </a:r>
            <a:r>
              <a:rPr lang="en-GB" sz="2000" i="1" dirty="0" smtClean="0">
                <a:solidFill>
                  <a:srgbClr val="1F5595"/>
                </a:solidFill>
                <a:latin typeface="+mn-lt"/>
              </a:rPr>
              <a:t>Application-layer Connector Synthesis</a:t>
            </a:r>
            <a:endParaRPr lang="en-US" sz="2000" i="1" dirty="0">
              <a:solidFill>
                <a:srgbClr val="1F5595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2" grpId="0" animBg="1"/>
      <p:bldP spid="44" grpId="0" animBg="1"/>
      <p:bldP spid="46" grpId="0" animBg="1"/>
      <p:bldP spid="48" grpId="0" animBg="1"/>
      <p:bldP spid="52" grpId="0" animBg="1"/>
      <p:bldP spid="127" grpId="0" animBg="1"/>
      <p:bldP spid="129" grpId="0" animBg="1"/>
      <p:bldP spid="131" grpId="0"/>
      <p:bldP spid="132" grpId="0"/>
      <p:bldP spid="133" grpId="0" animBg="1"/>
      <p:bldP spid="134" grpId="0" animBg="1"/>
      <p:bldP spid="5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</a:t>
            </a:r>
            <a:r>
              <a:rPr lang="en-GB" cap="small" dirty="0" smtClean="0"/>
              <a:t>onnect</a:t>
            </a:r>
            <a:r>
              <a:rPr lang="en-GB" dirty="0" smtClean="0"/>
              <a:t>or Architecture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86AF-754D-441E-ABA0-69FC056583F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8" name="Rectangle à coins arrondis 11"/>
          <p:cNvSpPr/>
          <p:nvPr/>
        </p:nvSpPr>
        <p:spPr>
          <a:xfrm>
            <a:off x="7509958" y="2960144"/>
            <a:ext cx="1426224" cy="9011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Networked System 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Rectangle à coins arrondis 31"/>
          <p:cNvSpPr/>
          <p:nvPr/>
        </p:nvSpPr>
        <p:spPr>
          <a:xfrm>
            <a:off x="180109" y="2984940"/>
            <a:ext cx="1426224" cy="90119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Networked System 2</a:t>
            </a:r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3" name="Group 48"/>
          <p:cNvGrpSpPr/>
          <p:nvPr/>
        </p:nvGrpSpPr>
        <p:grpSpPr>
          <a:xfrm>
            <a:off x="1565564" y="2272145"/>
            <a:ext cx="5957454" cy="2018392"/>
            <a:chOff x="1565564" y="2272145"/>
            <a:chExt cx="5957454" cy="2018392"/>
          </a:xfrm>
        </p:grpSpPr>
        <p:sp>
          <p:nvSpPr>
            <p:cNvPr id="29" name="Rectangle 28"/>
            <p:cNvSpPr/>
            <p:nvPr/>
          </p:nvSpPr>
          <p:spPr>
            <a:xfrm>
              <a:off x="5606072" y="3085252"/>
              <a:ext cx="1362174" cy="322620"/>
            </a:xfrm>
            <a:prstGeom prst="rect">
              <a:avLst/>
            </a:prstGeom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Listener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621247" y="3464630"/>
              <a:ext cx="1362174" cy="322620"/>
            </a:xfrm>
            <a:prstGeom prst="rect">
              <a:avLst/>
            </a:prstGeom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Actuator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1" name="Parenthèses 14"/>
            <p:cNvSpPr/>
            <p:nvPr/>
          </p:nvSpPr>
          <p:spPr>
            <a:xfrm>
              <a:off x="5433257" y="2556275"/>
              <a:ext cx="1712548" cy="1326327"/>
            </a:xfrm>
            <a:prstGeom prst="bracketPair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ZoneTexte 15"/>
            <p:cNvSpPr txBox="1"/>
            <p:nvPr/>
          </p:nvSpPr>
          <p:spPr>
            <a:xfrm>
              <a:off x="5591740" y="2492539"/>
              <a:ext cx="14766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Message </a:t>
              </a:r>
            </a:p>
            <a:p>
              <a:pPr algn="ctr"/>
              <a:r>
                <a:rPr lang="en-US" sz="1400" b="1" dirty="0" smtClean="0"/>
                <a:t>Interoperability</a:t>
              </a:r>
              <a:endParaRPr lang="en-US" sz="1400" b="1" dirty="0"/>
            </a:p>
          </p:txBody>
        </p:sp>
        <p:cxnSp>
          <p:nvCxnSpPr>
            <p:cNvPr id="34" name="Connecteur droit avec flèche 19"/>
            <p:cNvCxnSpPr>
              <a:stCxn id="29" idx="1"/>
            </p:cNvCxnSpPr>
            <p:nvPr/>
          </p:nvCxnSpPr>
          <p:spPr>
            <a:xfrm rot="10800000">
              <a:off x="5104219" y="3245045"/>
              <a:ext cx="501854" cy="151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6" name="Connecteur droit avec flèche 21"/>
            <p:cNvCxnSpPr/>
            <p:nvPr/>
          </p:nvCxnSpPr>
          <p:spPr>
            <a:xfrm>
              <a:off x="5103804" y="3625940"/>
              <a:ext cx="537700" cy="158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2083462" y="3091322"/>
              <a:ext cx="1362174" cy="322620"/>
            </a:xfrm>
            <a:prstGeom prst="rect">
              <a:avLst/>
            </a:prstGeom>
            <a:ln w="9525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Listener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098637" y="3470700"/>
              <a:ext cx="1362174" cy="322620"/>
            </a:xfrm>
            <a:prstGeom prst="rect">
              <a:avLst/>
            </a:prstGeom>
            <a:ln w="9525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Actuator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40" name="Parenthèses 34"/>
            <p:cNvSpPr/>
            <p:nvPr/>
          </p:nvSpPr>
          <p:spPr>
            <a:xfrm>
              <a:off x="1899498" y="2562345"/>
              <a:ext cx="1713472" cy="1326327"/>
            </a:xfrm>
            <a:prstGeom prst="bracketPair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ZoneTexte 35"/>
            <p:cNvSpPr txBox="1"/>
            <p:nvPr/>
          </p:nvSpPr>
          <p:spPr>
            <a:xfrm>
              <a:off x="2072275" y="2498609"/>
              <a:ext cx="1470398" cy="520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Message </a:t>
              </a:r>
            </a:p>
            <a:p>
              <a:pPr algn="ctr"/>
              <a:r>
                <a:rPr lang="en-US" sz="1400" b="1" dirty="0" smtClean="0"/>
                <a:t>Interoperability</a:t>
              </a:r>
              <a:endParaRPr lang="en-US" sz="1400" b="1" dirty="0"/>
            </a:p>
          </p:txBody>
        </p:sp>
        <p:cxnSp>
          <p:nvCxnSpPr>
            <p:cNvPr id="42" name="Connecteur droit avec flèche 36"/>
            <p:cNvCxnSpPr/>
            <p:nvPr/>
          </p:nvCxnSpPr>
          <p:spPr>
            <a:xfrm rot="10800000">
              <a:off x="3413900" y="3252632"/>
              <a:ext cx="394314" cy="158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4" name="Connecteur droit avec flèche 38"/>
            <p:cNvCxnSpPr>
              <a:stCxn id="39" idx="3"/>
            </p:cNvCxnSpPr>
            <p:nvPr/>
          </p:nvCxnSpPr>
          <p:spPr>
            <a:xfrm flipV="1">
              <a:off x="3460810" y="3610311"/>
              <a:ext cx="43016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46" name="Ellipse 40"/>
            <p:cNvSpPr/>
            <p:nvPr/>
          </p:nvSpPr>
          <p:spPr>
            <a:xfrm>
              <a:off x="3789630" y="2963348"/>
              <a:ext cx="1426224" cy="901190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accent3"/>
                  </a:solidFill>
                </a:rPr>
                <a:t>Mediator</a:t>
              </a:r>
              <a:endParaRPr lang="en-US" sz="1400" dirty="0">
                <a:solidFill>
                  <a:schemeClr val="accent3"/>
                </a:solidFill>
              </a:endParaRPr>
            </a:p>
          </p:txBody>
        </p:sp>
        <p:sp>
          <p:nvSpPr>
            <p:cNvPr id="47" name="Parenthèses 41"/>
            <p:cNvSpPr/>
            <p:nvPr/>
          </p:nvSpPr>
          <p:spPr>
            <a:xfrm>
              <a:off x="3689591" y="2559365"/>
              <a:ext cx="1684794" cy="1326327"/>
            </a:xfrm>
            <a:prstGeom prst="bracketPair">
              <a:avLst/>
            </a:prstGeom>
            <a:ln>
              <a:prstDash val="sysDot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ZoneTexte 42"/>
            <p:cNvSpPr txBox="1"/>
            <p:nvPr/>
          </p:nvSpPr>
          <p:spPr>
            <a:xfrm>
              <a:off x="3819476" y="2463362"/>
              <a:ext cx="14766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Behavioral</a:t>
              </a:r>
            </a:p>
            <a:p>
              <a:pPr algn="ctr"/>
              <a:r>
                <a:rPr lang="en-US" sz="1400" b="1" dirty="0" smtClean="0"/>
                <a:t>Interoperability</a:t>
              </a:r>
              <a:endParaRPr lang="en-US" sz="1400" b="1" dirty="0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755482" y="2272145"/>
              <a:ext cx="5615136" cy="2018392"/>
            </a:xfrm>
            <a:prstGeom prst="round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" name="Connecteur droit avec flèche 39"/>
            <p:cNvCxnSpPr>
              <a:endCxn id="39" idx="1"/>
            </p:cNvCxnSpPr>
            <p:nvPr/>
          </p:nvCxnSpPr>
          <p:spPr>
            <a:xfrm>
              <a:off x="1607127" y="3629888"/>
              <a:ext cx="491510" cy="212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3" name="Connecteur droit avec flèche 37"/>
            <p:cNvCxnSpPr>
              <a:stCxn id="38" idx="1"/>
            </p:cNvCxnSpPr>
            <p:nvPr/>
          </p:nvCxnSpPr>
          <p:spPr>
            <a:xfrm rot="10800000" flipV="1">
              <a:off x="1565564" y="3252632"/>
              <a:ext cx="517898" cy="318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3" name="Connecteur droit avec flèche 17"/>
            <p:cNvCxnSpPr>
              <a:endCxn id="29" idx="3"/>
            </p:cNvCxnSpPr>
            <p:nvPr/>
          </p:nvCxnSpPr>
          <p:spPr>
            <a:xfrm rot="10800000" flipV="1">
              <a:off x="6968246" y="3241962"/>
              <a:ext cx="554772" cy="4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Connecteur droit avec flèche 20"/>
            <p:cNvCxnSpPr>
              <a:stCxn id="30" idx="3"/>
            </p:cNvCxnSpPr>
            <p:nvPr/>
          </p:nvCxnSpPr>
          <p:spPr>
            <a:xfrm>
              <a:off x="6983421" y="3625940"/>
              <a:ext cx="511888" cy="394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5" name="TextBox 64"/>
          <p:cNvSpPr txBox="1"/>
          <p:nvPr/>
        </p:nvSpPr>
        <p:spPr>
          <a:xfrm>
            <a:off x="5985163" y="3934689"/>
            <a:ext cx="315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</a:t>
            </a:r>
            <a:r>
              <a:rPr lang="en-GB" b="1" cap="small" dirty="0" smtClean="0"/>
              <a:t>onnect</a:t>
            </a:r>
            <a:r>
              <a:rPr lang="en-GB" b="1" dirty="0" smtClean="0"/>
              <a:t>or</a:t>
            </a:r>
            <a:endParaRPr lang="en-GB" b="1" dirty="0"/>
          </a:p>
        </p:txBody>
      </p:sp>
      <p:sp>
        <p:nvSpPr>
          <p:cNvPr id="69" name="Isosceles Triangle 68"/>
          <p:cNvSpPr/>
          <p:nvPr/>
        </p:nvSpPr>
        <p:spPr>
          <a:xfrm>
            <a:off x="2618508" y="1967345"/>
            <a:ext cx="401782" cy="42949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Isosceles Triangle 69"/>
          <p:cNvSpPr/>
          <p:nvPr/>
        </p:nvSpPr>
        <p:spPr>
          <a:xfrm flipV="1">
            <a:off x="2092037" y="1995052"/>
            <a:ext cx="401782" cy="42949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TextBox 70"/>
          <p:cNvSpPr txBox="1"/>
          <p:nvPr/>
        </p:nvSpPr>
        <p:spPr>
          <a:xfrm>
            <a:off x="900547" y="1565562"/>
            <a:ext cx="1911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Runtime Model Interface </a:t>
            </a:r>
            <a:endParaRPr lang="en-GB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2909457" y="1510143"/>
            <a:ext cx="2424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Event Notification Interface </a:t>
            </a:r>
            <a:endParaRPr lang="en-GB" b="1" dirty="0"/>
          </a:p>
        </p:txBody>
      </p:sp>
      <p:sp>
        <p:nvSpPr>
          <p:cNvPr id="73" name="Rectangle 72"/>
          <p:cNvSpPr/>
          <p:nvPr/>
        </p:nvSpPr>
        <p:spPr>
          <a:xfrm>
            <a:off x="1939634" y="4391890"/>
            <a:ext cx="5403274" cy="665018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Mediator Engine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9634" y="5112326"/>
            <a:ext cx="5403272" cy="637309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Network Engine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496" y="1446213"/>
            <a:ext cx="9108504" cy="4464050"/>
          </a:xfrm>
        </p:spPr>
        <p:txBody>
          <a:bodyPr/>
          <a:lstStyle/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Introduction to C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ONNECT</a:t>
            </a:r>
          </a:p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C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ONNECT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 Architecture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From System Discovery to 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</a:rPr>
              <a:t>C</a:t>
            </a:r>
            <a:r>
              <a:rPr lang="en-US" sz="1800" dirty="0" err="1" smtClean="0">
                <a:solidFill>
                  <a:schemeClr val="bg1">
                    <a:lumMod val="65000"/>
                  </a:schemeClr>
                </a:solidFill>
              </a:rPr>
              <a:t>ONNECT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</a:rPr>
              <a:t>or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 Synthesis</a:t>
            </a:r>
          </a:p>
          <a:p>
            <a:r>
              <a:rPr lang="en-US" sz="2400" b="1" dirty="0" smtClean="0"/>
              <a:t>Middleware Interoperability Aspects</a:t>
            </a:r>
          </a:p>
          <a:p>
            <a:pPr lvl="1"/>
            <a:r>
              <a:rPr lang="en-US" sz="2400" b="1" dirty="0" smtClean="0">
                <a:solidFill>
                  <a:srgbClr val="1F5595"/>
                </a:solidFill>
              </a:rPr>
              <a:t>Approach to Middleware Abstraction</a:t>
            </a:r>
          </a:p>
          <a:p>
            <a:pPr lvl="1"/>
            <a:r>
              <a:rPr lang="en-US" sz="2400" dirty="0" smtClean="0">
                <a:solidFill>
                  <a:srgbClr val="1F5595"/>
                </a:solidFill>
              </a:rPr>
              <a:t>C</a:t>
            </a:r>
            <a:r>
              <a:rPr lang="en-US" sz="1800" dirty="0" smtClean="0">
                <a:solidFill>
                  <a:srgbClr val="1F5595"/>
                </a:solidFill>
              </a:rPr>
              <a:t>ONNECT</a:t>
            </a:r>
            <a:r>
              <a:rPr lang="en-US" sz="2400" dirty="0" smtClean="0">
                <a:solidFill>
                  <a:srgbClr val="1F5595"/>
                </a:solidFill>
              </a:rPr>
              <a:t> Discovery &amp; Demo </a:t>
            </a:r>
            <a:r>
              <a:rPr lang="en-US" sz="2400" i="1" dirty="0" smtClean="0">
                <a:solidFill>
                  <a:srgbClr val="1F5595"/>
                </a:solidFill>
              </a:rPr>
              <a:t>(by Rachid Saadi)</a:t>
            </a:r>
          </a:p>
          <a:p>
            <a:pPr lvl="1"/>
            <a:r>
              <a:rPr lang="en-US" sz="2400" dirty="0" smtClean="0">
                <a:solidFill>
                  <a:srgbClr val="1F5595"/>
                </a:solidFill>
              </a:rPr>
              <a:t>Approach to Middleware Synthesis &amp; Demo </a:t>
            </a:r>
            <a:r>
              <a:rPr lang="en-US" sz="2400" i="1" dirty="0" smtClean="0">
                <a:solidFill>
                  <a:srgbClr val="1F5595"/>
                </a:solidFill>
              </a:rPr>
              <a:t>(by Paul Grace)</a:t>
            </a:r>
          </a:p>
          <a:p>
            <a:r>
              <a:rPr lang="en-US" sz="2400" dirty="0" smtClean="0"/>
              <a:t>Conclusion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Middleware Abstraction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Middleware abstraction is key element of NS Discovery and </a:t>
            </a:r>
            <a:r>
              <a:rPr lang="en-US" sz="1800" dirty="0" err="1" smtClean="0"/>
              <a:t>C</a:t>
            </a:r>
            <a:r>
              <a:rPr lang="en-US" sz="1400" dirty="0" err="1" smtClean="0"/>
              <a:t>ONNECT</a:t>
            </a:r>
            <a:r>
              <a:rPr lang="en-US" sz="1800" dirty="0" err="1" smtClean="0"/>
              <a:t>or</a:t>
            </a:r>
            <a:r>
              <a:rPr lang="en-US" sz="1800" dirty="0" smtClean="0"/>
              <a:t> Synthesis</a:t>
            </a:r>
          </a:p>
          <a:p>
            <a:pPr lvl="1"/>
            <a:r>
              <a:rPr lang="en-US" sz="1600" dirty="0" smtClean="0"/>
              <a:t>To deal with NS heterogeneous middleware</a:t>
            </a:r>
          </a:p>
          <a:p>
            <a:r>
              <a:rPr lang="en-US" sz="1800" dirty="0" smtClean="0"/>
              <a:t>Middleware abstraction followed by </a:t>
            </a:r>
            <a:r>
              <a:rPr lang="en-US" sz="1800" dirty="0" err="1" smtClean="0"/>
              <a:t>C</a:t>
            </a:r>
            <a:r>
              <a:rPr lang="en-US" sz="1400" dirty="0" err="1" smtClean="0"/>
              <a:t>ONNECT</a:t>
            </a:r>
            <a:r>
              <a:rPr lang="en-US" sz="1800" dirty="0" err="1" smtClean="0"/>
              <a:t>or</a:t>
            </a:r>
            <a:r>
              <a:rPr lang="en-US" sz="1800" dirty="0" smtClean="0"/>
              <a:t> concretization enables</a:t>
            </a:r>
          </a:p>
          <a:p>
            <a:pPr lvl="1"/>
            <a:r>
              <a:rPr lang="en-US" sz="1600" dirty="0" smtClean="0"/>
              <a:t>Matching between middleware-agnostic representations of NS applications and synthesizing an appropriate application-layer </a:t>
            </a:r>
            <a:r>
              <a:rPr lang="en-US" sz="1600" dirty="0" err="1" smtClean="0"/>
              <a:t>C</a:t>
            </a:r>
            <a:r>
              <a:rPr lang="en-US" sz="1200" dirty="0" err="1" smtClean="0"/>
              <a:t>ONNECT</a:t>
            </a:r>
            <a:r>
              <a:rPr lang="en-US" sz="1600" dirty="0" err="1" smtClean="0"/>
              <a:t>or</a:t>
            </a:r>
            <a:endParaRPr lang="en-US" sz="1600" dirty="0" smtClean="0"/>
          </a:p>
          <a:p>
            <a:pPr lvl="1"/>
            <a:r>
              <a:rPr lang="en-US" sz="1600" dirty="0" smtClean="0"/>
              <a:t>Mapping between NS middleware and synthesizing an appropriate middleware-layer </a:t>
            </a:r>
            <a:r>
              <a:rPr lang="en-US" sz="1600" dirty="0" err="1" smtClean="0"/>
              <a:t>C</a:t>
            </a:r>
            <a:r>
              <a:rPr lang="en-US" sz="1200" dirty="0" err="1" smtClean="0"/>
              <a:t>ONNECT</a:t>
            </a:r>
            <a:r>
              <a:rPr lang="en-US" sz="1600" dirty="0" err="1" smtClean="0"/>
              <a:t>or</a:t>
            </a:r>
            <a:endParaRPr lang="en-US" sz="1600" dirty="0" smtClean="0"/>
          </a:p>
          <a:p>
            <a:r>
              <a:rPr lang="en-US" sz="1800" dirty="0" smtClean="0"/>
              <a:t>Essential trade-off in the abstraction approach</a:t>
            </a:r>
          </a:p>
          <a:p>
            <a:pPr lvl="1"/>
            <a:r>
              <a:rPr lang="en-US" sz="1600" dirty="0" smtClean="0"/>
              <a:t>Middleware semantics abstraction for effective application-layer </a:t>
            </a:r>
            <a:r>
              <a:rPr lang="en-US" sz="1600" dirty="0" err="1" smtClean="0"/>
              <a:t>C</a:t>
            </a:r>
            <a:r>
              <a:rPr lang="en-US" sz="1200" dirty="0" err="1" smtClean="0"/>
              <a:t>ONNECT</a:t>
            </a:r>
            <a:r>
              <a:rPr lang="en-US" sz="1600" dirty="0" err="1" smtClean="0"/>
              <a:t>or</a:t>
            </a:r>
            <a:r>
              <a:rPr lang="en-US" sz="1600" dirty="0" smtClean="0"/>
              <a:t> synthesis, </a:t>
            </a:r>
            <a:r>
              <a:rPr lang="en-US" sz="1600" i="1" dirty="0" smtClean="0"/>
              <a:t>vs.</a:t>
            </a:r>
          </a:p>
          <a:p>
            <a:pPr lvl="1"/>
            <a:r>
              <a:rPr lang="en-US" sz="1600" dirty="0" smtClean="0"/>
              <a:t>Middleware semantics preservation for robust middleware-layer </a:t>
            </a:r>
            <a:r>
              <a:rPr lang="en-US" sz="1600" dirty="0" err="1" smtClean="0"/>
              <a:t>C</a:t>
            </a:r>
            <a:r>
              <a:rPr lang="en-US" sz="1200" dirty="0" err="1" smtClean="0"/>
              <a:t>ONNECT</a:t>
            </a:r>
            <a:r>
              <a:rPr lang="en-US" sz="1600" dirty="0" err="1" smtClean="0"/>
              <a:t>or</a:t>
            </a:r>
            <a:r>
              <a:rPr lang="en-US" sz="1600" dirty="0" smtClean="0"/>
              <a:t> synthesis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/>
              <a:t>An approach to middleware abstraction attempting to preserve semantics</a:t>
            </a: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Approach outline</a:t>
            </a:r>
          </a:p>
        </p:txBody>
      </p:sp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>
          <a:xfrm>
            <a:off x="173038" y="1385987"/>
            <a:ext cx="6731000" cy="2651125"/>
          </a:xfrm>
        </p:spPr>
        <p:txBody>
          <a:bodyPr/>
          <a:lstStyle/>
          <a:p>
            <a:r>
              <a:rPr lang="en-US" sz="1800" dirty="0" smtClean="0"/>
              <a:t>A three-level abstraction</a:t>
            </a:r>
          </a:p>
          <a:p>
            <a:pPr lvl="1" eaLnBrk="1" hangingPunct="1"/>
            <a:r>
              <a:rPr lang="en-US" sz="1600" dirty="0" smtClean="0"/>
              <a:t>From heterogeneous middleware platforms (e.g., Web Services, JMS, LIME) to the corresponding middleware coordination models (client/server, publish/subscribe, </a:t>
            </a:r>
            <a:r>
              <a:rPr lang="en-US" sz="1600" dirty="0" err="1" smtClean="0"/>
              <a:t>tuple</a:t>
            </a:r>
            <a:r>
              <a:rPr lang="en-US" sz="1600" dirty="0" smtClean="0"/>
              <a:t> space)</a:t>
            </a:r>
          </a:p>
          <a:p>
            <a:pPr lvl="1" eaLnBrk="1" hangingPunct="1"/>
            <a:r>
              <a:rPr lang="en-US" sz="1600" dirty="0" smtClean="0"/>
              <a:t>From the middleware coordination models to a single generic application coordination model </a:t>
            </a:r>
          </a:p>
          <a:p>
            <a:pPr lvl="2" eaLnBrk="1" hangingPunct="1"/>
            <a:r>
              <a:rPr lang="en-US" sz="1600" b="1" dirty="0" smtClean="0"/>
              <a:t>Special attention paid to preservation of coordination semantics</a:t>
            </a:r>
            <a:endParaRPr lang="en-US" sz="1500" b="1" dirty="0" smtClean="0"/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1600" dirty="0" smtClean="0"/>
              <a:t>Elicit/introduce API primitives for all the models and mappings between them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1600" dirty="0" smtClean="0"/>
              <a:t>Elicit IDLs for describing public interfaces for all the models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7094538" y="836712"/>
            <a:ext cx="1871662" cy="57626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 smtClean="0">
                <a:solidFill>
                  <a:sysClr val="windowText" lastClr="000000"/>
                </a:solidFill>
                <a:latin typeface="Calibri"/>
                <a:cs typeface="Arial"/>
              </a:rPr>
              <a:t>Generic Application </a:t>
            </a:r>
            <a:r>
              <a:rPr lang="en-US" sz="1200" kern="0" dirty="0">
                <a:solidFill>
                  <a:sysClr val="windowText" lastClr="000000"/>
                </a:solidFill>
                <a:latin typeface="Calibri"/>
                <a:cs typeface="Arial"/>
              </a:rPr>
              <a:t>(</a:t>
            </a:r>
            <a:r>
              <a:rPr lang="en-US" sz="1200" kern="0" dirty="0" smtClean="0">
                <a:solidFill>
                  <a:sysClr val="windowText" lastClr="000000"/>
                </a:solidFill>
                <a:latin typeface="Calibri"/>
                <a:cs typeface="Arial"/>
              </a:rPr>
              <a:t>GA)</a:t>
            </a:r>
            <a:endParaRPr lang="en-US" sz="1200" kern="0" dirty="0">
              <a:solidFill>
                <a:sysClr val="windowText" lastClr="000000"/>
              </a:solidFill>
              <a:latin typeface="Calibri"/>
              <a:cs typeface="Arial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7094538" y="1916212"/>
            <a:ext cx="1871662" cy="936625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 smtClean="0">
                <a:solidFill>
                  <a:sysClr val="windowText" lastClr="000000"/>
                </a:solidFill>
                <a:latin typeface="Calibri"/>
                <a:cs typeface="Arial"/>
              </a:rPr>
              <a:t>Client/Server (CS), Publish/Subscribe (PS), </a:t>
            </a:r>
            <a:r>
              <a:rPr lang="en-US" sz="1200" kern="0" dirty="0">
                <a:solidFill>
                  <a:sysClr val="windowText" lastClr="000000"/>
                </a:solidFill>
                <a:latin typeface="Calibri"/>
                <a:cs typeface="Arial"/>
              </a:rPr>
              <a:t>Tuple </a:t>
            </a:r>
            <a:r>
              <a:rPr lang="en-US" sz="1200" kern="0" dirty="0" smtClean="0">
                <a:solidFill>
                  <a:sysClr val="windowText" lastClr="000000"/>
                </a:solidFill>
                <a:latin typeface="Calibri"/>
                <a:cs typeface="Arial"/>
              </a:rPr>
              <a:t>Space (TS)</a:t>
            </a:r>
            <a:endParaRPr lang="en-US" sz="1200" kern="0" dirty="0">
              <a:solidFill>
                <a:sysClr val="windowText" lastClr="000000"/>
              </a:solidFill>
              <a:latin typeface="Calibri"/>
              <a:cs typeface="Arial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7094538" y="3357662"/>
            <a:ext cx="1871662" cy="57626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>
                <a:solidFill>
                  <a:sysClr val="windowText" lastClr="000000"/>
                </a:solidFill>
                <a:latin typeface="Calibri"/>
                <a:cs typeface="Arial"/>
              </a:rPr>
              <a:t>heterogeneous middleware platforms</a:t>
            </a:r>
          </a:p>
        </p:txBody>
      </p:sp>
      <p:cxnSp>
        <p:nvCxnSpPr>
          <p:cNvPr id="12" name="Connecteur droit avec flèche 11"/>
          <p:cNvCxnSpPr/>
          <p:nvPr/>
        </p:nvCxnSpPr>
        <p:spPr>
          <a:xfrm rot="5400000">
            <a:off x="7777956" y="1664593"/>
            <a:ext cx="504825" cy="1588"/>
          </a:xfrm>
          <a:prstGeom prst="straightConnector1">
            <a:avLst/>
          </a:prstGeom>
          <a:noFill/>
          <a:ln w="25400" cap="flat" cmpd="sng" algn="ctr">
            <a:solidFill>
              <a:srgbClr val="8064A2"/>
            </a:solidFill>
            <a:prstDash val="solid"/>
            <a:headEnd type="arrow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3" name="Connecteur droit avec flèche 12"/>
          <p:cNvCxnSpPr/>
          <p:nvPr/>
        </p:nvCxnSpPr>
        <p:spPr>
          <a:xfrm rot="5400000">
            <a:off x="7778750" y="3105249"/>
            <a:ext cx="503238" cy="1588"/>
          </a:xfrm>
          <a:prstGeom prst="straightConnector1">
            <a:avLst/>
          </a:prstGeom>
          <a:noFill/>
          <a:ln w="25400" cap="flat" cmpd="sng" algn="ctr">
            <a:solidFill>
              <a:srgbClr val="8064A2"/>
            </a:solidFill>
            <a:prstDash val="solid"/>
            <a:headEnd type="arrow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4" name="Espace réservé du contenu 2"/>
          <p:cNvSpPr txBox="1">
            <a:spLocks/>
          </p:cNvSpPr>
          <p:nvPr/>
        </p:nvSpPr>
        <p:spPr>
          <a:xfrm>
            <a:off x="174625" y="4437112"/>
            <a:ext cx="8818563" cy="1699741"/>
          </a:xfrm>
          <a:prstGeom prst="rect">
            <a:avLst/>
          </a:prstGeo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709DC7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1F5595"/>
                </a:solidFill>
                <a:latin typeface="+mn-lt"/>
              </a:rPr>
              <a:t>To showcase applicability</a:t>
            </a:r>
          </a:p>
          <a:p>
            <a:pPr marL="742950" lvl="1" indent="-285750">
              <a:spcBef>
                <a:spcPct val="20000"/>
              </a:spcBef>
              <a:buClr>
                <a:srgbClr val="709DC7"/>
              </a:buClr>
              <a:buFontTx/>
              <a:buChar char="•"/>
            </a:pPr>
            <a:r>
              <a:rPr lang="en-US" sz="1600" dirty="0" smtClean="0">
                <a:solidFill>
                  <a:srgbClr val="333333"/>
                </a:solidFill>
                <a:latin typeface="+mn-lt"/>
              </a:rPr>
              <a:t>Integrate our abstractions into a coordination middleware architecture enabling workflow-based orchestration of heterogeneous systems</a:t>
            </a:r>
          </a:p>
          <a:p>
            <a:pPr marL="742950" lvl="1" indent="-285750">
              <a:spcBef>
                <a:spcPct val="20000"/>
              </a:spcBef>
              <a:buClr>
                <a:srgbClr val="709DC7"/>
              </a:buClr>
              <a:buFontTx/>
              <a:buChar char="•"/>
            </a:pPr>
            <a:r>
              <a:rPr lang="en-US" sz="1600" dirty="0" smtClean="0">
                <a:solidFill>
                  <a:srgbClr val="333333"/>
                </a:solidFill>
                <a:latin typeface="+mn-lt"/>
              </a:rPr>
              <a:t>Implement into a prototype middleware by building on BPEL and its extensibility support mechanism</a:t>
            </a:r>
            <a:endParaRPr lang="en-US" sz="1600" dirty="0">
              <a:solidFill>
                <a:srgbClr val="333333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  <p:bldP spid="9" grpId="0" animBg="1"/>
      <p:bldP spid="10" grpId="0" uiExpand="1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Client/Server Connector Model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Widely employed middleware platforms</a:t>
            </a:r>
          </a:p>
          <a:p>
            <a:pPr lvl="1"/>
            <a:r>
              <a:rPr lang="en-US" sz="2400" dirty="0" smtClean="0"/>
              <a:t>Web Services, Java RMI, CORBA</a:t>
            </a:r>
            <a:endParaRPr lang="en-US" sz="2800" dirty="0" smtClean="0"/>
          </a:p>
          <a:p>
            <a:r>
              <a:rPr lang="en-US" sz="2800" dirty="0" smtClean="0"/>
              <a:t>Our model integrates wide range of semantics</a:t>
            </a:r>
          </a:p>
          <a:p>
            <a:pPr lvl="1"/>
            <a:r>
              <a:rPr lang="en-US" sz="2400" dirty="0" smtClean="0"/>
              <a:t>Direct (non queue-based) messaging</a:t>
            </a:r>
          </a:p>
          <a:p>
            <a:pPr lvl="1"/>
            <a:r>
              <a:rPr lang="en-US" sz="2400" dirty="0" smtClean="0"/>
              <a:t>Remote procedure call (RPC)</a:t>
            </a:r>
          </a:p>
          <a:p>
            <a:r>
              <a:rPr lang="en-US" sz="2800" dirty="0" smtClean="0"/>
              <a:t>Enables all different kinds of reception semantics</a:t>
            </a:r>
          </a:p>
          <a:p>
            <a:pPr lvl="1"/>
            <a:r>
              <a:rPr lang="en-US" sz="2400" dirty="0" smtClean="0"/>
              <a:t>Blocking, blocking with timeout, non-blocking </a:t>
            </a:r>
          </a:p>
          <a:p>
            <a:r>
              <a:rPr lang="en-US" sz="2800" dirty="0" smtClean="0"/>
              <a:t>Space &amp; time coupling between two interacting entities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Espace réservé du texte 8"/>
          <p:cNvSpPr txBox="1">
            <a:spLocks/>
          </p:cNvSpPr>
          <p:nvPr/>
        </p:nvSpPr>
        <p:spPr bwMode="auto">
          <a:xfrm>
            <a:off x="3275856" y="1052736"/>
            <a:ext cx="5760640" cy="187220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79413" lvl="1" indent="-377825" algn="l" eaLnBrk="1" fontAlgn="auto" hangingPunct="1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defRPr/>
            </a:pPr>
            <a:r>
              <a:rPr lang="en-US" b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Sample CS </a:t>
            </a:r>
            <a:r>
              <a:rPr lang="en-US" b="1" kern="0" dirty="0">
                <a:solidFill>
                  <a:srgbClr val="666699"/>
                </a:solidFill>
                <a:latin typeface="Calibri"/>
                <a:cs typeface="Courier New" pitchFamily="49" charset="0"/>
              </a:rPr>
              <a:t>primitives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send (destination, operation, input)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receive (source, operation, output, timeout)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setreceive (source, operation, output, handle)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invoke (destination, operation, input, output, timeout)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496" y="1446213"/>
            <a:ext cx="9108504" cy="4464050"/>
          </a:xfrm>
        </p:spPr>
        <p:txBody>
          <a:bodyPr/>
          <a:lstStyle/>
          <a:p>
            <a:r>
              <a:rPr lang="en-US" sz="2400" b="1" dirty="0" smtClean="0"/>
              <a:t>Introduction to C</a:t>
            </a:r>
            <a:r>
              <a:rPr lang="en-US" sz="1800" b="1" dirty="0" smtClean="0"/>
              <a:t>ONNECT</a:t>
            </a:r>
          </a:p>
          <a:p>
            <a:r>
              <a:rPr lang="en-US" sz="2400" dirty="0" smtClean="0"/>
              <a:t>C</a:t>
            </a:r>
            <a:r>
              <a:rPr lang="en-US" sz="1800" dirty="0" smtClean="0"/>
              <a:t>ONNECT</a:t>
            </a:r>
            <a:r>
              <a:rPr lang="en-US" sz="2400" dirty="0" smtClean="0"/>
              <a:t> Architecture</a:t>
            </a:r>
          </a:p>
          <a:p>
            <a:pPr lvl="1"/>
            <a:r>
              <a:rPr lang="en-US" sz="2400" dirty="0" smtClean="0">
                <a:solidFill>
                  <a:srgbClr val="1F5595"/>
                </a:solidFill>
              </a:rPr>
              <a:t>From System Discovery to </a:t>
            </a:r>
            <a:r>
              <a:rPr lang="en-US" sz="2400" dirty="0" err="1" smtClean="0">
                <a:solidFill>
                  <a:srgbClr val="1F5595"/>
                </a:solidFill>
              </a:rPr>
              <a:t>C</a:t>
            </a:r>
            <a:r>
              <a:rPr lang="en-US" sz="1800" dirty="0" err="1" smtClean="0">
                <a:solidFill>
                  <a:srgbClr val="1F5595"/>
                </a:solidFill>
              </a:rPr>
              <a:t>ONNECT</a:t>
            </a:r>
            <a:r>
              <a:rPr lang="en-US" sz="2400" dirty="0" err="1" smtClean="0">
                <a:solidFill>
                  <a:srgbClr val="1F5595"/>
                </a:solidFill>
              </a:rPr>
              <a:t>or</a:t>
            </a:r>
            <a:r>
              <a:rPr lang="en-US" sz="2400" dirty="0" smtClean="0">
                <a:solidFill>
                  <a:srgbClr val="1F5595"/>
                </a:solidFill>
              </a:rPr>
              <a:t> Synthesis</a:t>
            </a:r>
          </a:p>
          <a:p>
            <a:r>
              <a:rPr lang="en-US" sz="2400" dirty="0" smtClean="0"/>
              <a:t>Middleware Interoperability Aspects</a:t>
            </a:r>
          </a:p>
          <a:p>
            <a:pPr lvl="1"/>
            <a:r>
              <a:rPr lang="en-US" sz="2400" dirty="0" smtClean="0">
                <a:solidFill>
                  <a:srgbClr val="1F5595"/>
                </a:solidFill>
              </a:rPr>
              <a:t>Approach to Middleware Abstraction</a:t>
            </a:r>
          </a:p>
          <a:p>
            <a:pPr lvl="1"/>
            <a:r>
              <a:rPr lang="en-US" sz="2400" dirty="0" smtClean="0">
                <a:solidFill>
                  <a:srgbClr val="1F5595"/>
                </a:solidFill>
              </a:rPr>
              <a:t>C</a:t>
            </a:r>
            <a:r>
              <a:rPr lang="en-US" sz="1800" dirty="0" smtClean="0">
                <a:solidFill>
                  <a:srgbClr val="1F5595"/>
                </a:solidFill>
              </a:rPr>
              <a:t>ONNECT</a:t>
            </a:r>
            <a:r>
              <a:rPr lang="en-US" sz="2400" dirty="0" smtClean="0">
                <a:solidFill>
                  <a:srgbClr val="1F5595"/>
                </a:solidFill>
              </a:rPr>
              <a:t> Discovery &amp; Demo </a:t>
            </a:r>
            <a:r>
              <a:rPr lang="en-US" sz="2400" i="1" dirty="0" smtClean="0">
                <a:solidFill>
                  <a:srgbClr val="1F5595"/>
                </a:solidFill>
              </a:rPr>
              <a:t>(by Rachid Saadi)</a:t>
            </a:r>
          </a:p>
          <a:p>
            <a:pPr lvl="1"/>
            <a:r>
              <a:rPr lang="en-US" sz="2400" dirty="0" smtClean="0">
                <a:solidFill>
                  <a:srgbClr val="1F5595"/>
                </a:solidFill>
              </a:rPr>
              <a:t>Approach to Middleware Synthesis &amp; Demo </a:t>
            </a:r>
            <a:r>
              <a:rPr lang="en-US" sz="2400" i="1" dirty="0" smtClean="0">
                <a:solidFill>
                  <a:srgbClr val="1F5595"/>
                </a:solidFill>
              </a:rPr>
              <a:t>(by Paul Grace)</a:t>
            </a:r>
          </a:p>
          <a:p>
            <a:r>
              <a:rPr lang="en-US" sz="2400" dirty="0" smtClean="0"/>
              <a:t>Conclusion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Publish/Subscribe Connector Model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Middleware platforms supporting asynchronous events interaction</a:t>
            </a:r>
          </a:p>
          <a:p>
            <a:pPr lvl="1"/>
            <a:r>
              <a:rPr lang="en-US" sz="2000" dirty="0" smtClean="0"/>
              <a:t>JMS, SIENA</a:t>
            </a:r>
            <a:endParaRPr lang="en-US" sz="2400" dirty="0" smtClean="0"/>
          </a:p>
          <a:p>
            <a:r>
              <a:rPr lang="en-US" sz="2400" dirty="0" smtClean="0"/>
              <a:t>Our model abstracts comprehensively</a:t>
            </a:r>
          </a:p>
          <a:p>
            <a:pPr lvl="1"/>
            <a:r>
              <a:rPr lang="en-US" sz="2000" dirty="0" smtClean="0"/>
              <a:t>Queue-, topic-, and content-based PS systems</a:t>
            </a:r>
          </a:p>
          <a:p>
            <a:r>
              <a:rPr lang="en-US" sz="2400" dirty="0" smtClean="0"/>
              <a:t>Enables rich reception semantics</a:t>
            </a:r>
          </a:p>
          <a:p>
            <a:pPr lvl="1"/>
            <a:r>
              <a:rPr lang="en-US" sz="2000" dirty="0" smtClean="0"/>
              <a:t>Synchronous pull by the subscriber: blocking, blocking with timeout, non-blocking</a:t>
            </a:r>
          </a:p>
          <a:p>
            <a:pPr lvl="1"/>
            <a:r>
              <a:rPr lang="en-US" sz="2000" dirty="0" smtClean="0"/>
              <a:t>Asynchronous push by the broker</a:t>
            </a:r>
          </a:p>
          <a:p>
            <a:r>
              <a:rPr lang="en-US" sz="2400" dirty="0" smtClean="0"/>
              <a:t>Space (de)coupling &amp; time decoupling between two/multiple interacting peers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Espace réservé du texte 8"/>
          <p:cNvSpPr txBox="1">
            <a:spLocks/>
          </p:cNvSpPr>
          <p:nvPr/>
        </p:nvSpPr>
        <p:spPr bwMode="auto">
          <a:xfrm>
            <a:off x="4499992" y="1052736"/>
            <a:ext cx="4536504" cy="187220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79413" lvl="1" indent="-377825" algn="l" eaLnBrk="1" fontAlgn="auto" hangingPunct="1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defRPr/>
            </a:pPr>
            <a:r>
              <a:rPr lang="en-US" b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Sample PS </a:t>
            </a:r>
            <a:r>
              <a:rPr lang="en-US" b="1" kern="0" dirty="0">
                <a:solidFill>
                  <a:srgbClr val="666699"/>
                </a:solidFill>
                <a:latin typeface="Calibri"/>
                <a:cs typeface="Courier New" pitchFamily="49" charset="0"/>
              </a:rPr>
              <a:t>primitives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publish (broker, filter, event, lease)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subscribe (broker, filter, mode, handle)</a:t>
            </a:r>
          </a:p>
          <a:p>
            <a:pPr marL="836613" lvl="2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•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mode = sync, </a:t>
            </a: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async</a:t>
            </a:r>
            <a:endParaRPr lang="en-US" i="1" kern="0" dirty="0" smtClean="0">
              <a:solidFill>
                <a:srgbClr val="666699"/>
              </a:solidFill>
              <a:latin typeface="Calibri"/>
              <a:cs typeface="Courier New" pitchFamily="49" charset="0"/>
            </a:endParaRP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getnext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 (handle, event, timeout)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Tuple Space Connector Model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Middleware platforms supporting shared data space interaction</a:t>
            </a:r>
          </a:p>
          <a:p>
            <a:pPr lvl="1"/>
            <a:r>
              <a:rPr lang="en-US" sz="2000" dirty="0" err="1" smtClean="0"/>
              <a:t>JavaSpaces</a:t>
            </a:r>
            <a:r>
              <a:rPr lang="en-US" sz="2000" dirty="0" smtClean="0"/>
              <a:t>, LIME</a:t>
            </a:r>
          </a:p>
          <a:p>
            <a:r>
              <a:rPr lang="en-US" sz="2400" dirty="0" smtClean="0"/>
              <a:t>Our model based on the classic </a:t>
            </a:r>
            <a:r>
              <a:rPr lang="en-US" sz="2400" dirty="0" err="1" smtClean="0"/>
              <a:t>tuple</a:t>
            </a:r>
            <a:r>
              <a:rPr lang="en-US" sz="2400" dirty="0" smtClean="0"/>
              <a:t> space semantics (Linda) extended with some advanced features</a:t>
            </a:r>
          </a:p>
          <a:p>
            <a:pPr lvl="1"/>
            <a:r>
              <a:rPr lang="fr-FR" sz="2000" dirty="0" err="1" smtClean="0"/>
              <a:t>Asynchronous</a:t>
            </a:r>
            <a:r>
              <a:rPr lang="fr-FR" sz="2000" dirty="0" smtClean="0"/>
              <a:t> notifications, explicit </a:t>
            </a:r>
            <a:r>
              <a:rPr lang="fr-FR" sz="2000" dirty="0" err="1" smtClean="0"/>
              <a:t>scoping</a:t>
            </a:r>
            <a:r>
              <a:rPr lang="fr-FR" sz="2000" dirty="0" smtClean="0"/>
              <a:t>, </a:t>
            </a:r>
            <a:r>
              <a:rPr lang="fr-FR" sz="2000" dirty="0" err="1" smtClean="0"/>
              <a:t>bulk</a:t>
            </a:r>
            <a:r>
              <a:rPr lang="fr-FR" sz="2000" dirty="0" smtClean="0"/>
              <a:t> data </a:t>
            </a:r>
            <a:r>
              <a:rPr lang="fr-FR" sz="2000" dirty="0" err="1" smtClean="0"/>
              <a:t>retrieval</a:t>
            </a:r>
            <a:endParaRPr lang="fr-FR" sz="2000" dirty="0" smtClean="0"/>
          </a:p>
          <a:p>
            <a:r>
              <a:rPr lang="en-US" sz="2400" dirty="0" smtClean="0"/>
              <a:t>Space &amp; time decoupling between multiple interacting peers, some specifics</a:t>
            </a:r>
          </a:p>
          <a:p>
            <a:pPr lvl="1"/>
            <a:r>
              <a:rPr lang="en-US" sz="2000" dirty="0" smtClean="0"/>
              <a:t>Access to a single, commonly shared copy of the data</a:t>
            </a:r>
          </a:p>
          <a:p>
            <a:pPr lvl="1"/>
            <a:r>
              <a:rPr lang="en-US" sz="2000" dirty="0" smtClean="0"/>
              <a:t>No subscription</a:t>
            </a:r>
          </a:p>
          <a:p>
            <a:pPr lvl="1"/>
            <a:r>
              <a:rPr lang="en-US" sz="2000" dirty="0" smtClean="0"/>
              <a:t>Non-deterministic concurrency semantics</a:t>
            </a:r>
          </a:p>
          <a:p>
            <a:pPr lvl="1"/>
            <a:r>
              <a:rPr lang="en-US" sz="2000" i="1" dirty="0" smtClean="0"/>
              <a:t>Multiple read</a:t>
            </a:r>
            <a:r>
              <a:rPr lang="en-US" sz="2000" dirty="0" smtClean="0"/>
              <a:t> problem</a:t>
            </a:r>
          </a:p>
          <a:p>
            <a:endParaRPr lang="fr-FR" sz="2400" dirty="0" smtClean="0"/>
          </a:p>
          <a:p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Espace réservé du texte 8"/>
          <p:cNvSpPr txBox="1">
            <a:spLocks/>
          </p:cNvSpPr>
          <p:nvPr/>
        </p:nvSpPr>
        <p:spPr bwMode="auto">
          <a:xfrm>
            <a:off x="3131840" y="1052736"/>
            <a:ext cx="5904656" cy="216024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79413" lvl="1" indent="-377825" algn="l" eaLnBrk="1" fontAlgn="auto" hangingPunct="1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defRPr/>
            </a:pPr>
            <a:r>
              <a:rPr lang="en-US" b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Sample TS </a:t>
            </a:r>
            <a:r>
              <a:rPr lang="en-US" b="1" kern="0" dirty="0">
                <a:solidFill>
                  <a:srgbClr val="666699"/>
                </a:solidFill>
                <a:latin typeface="Calibri"/>
                <a:cs typeface="Courier New" pitchFamily="49" charset="0"/>
              </a:rPr>
              <a:t>primitives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out (</a:t>
            </a: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tuplespace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, scope, template, </a:t>
            </a: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tuple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, lease)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take (</a:t>
            </a: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tuplespace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, scope, template, policy, </a:t>
            </a: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tuple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, timeout)</a:t>
            </a:r>
          </a:p>
          <a:p>
            <a:pPr marL="836613" lvl="2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•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policy = one, all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read ()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it-IT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register (tuplespace, scope, template, handle)</a:t>
            </a:r>
            <a:endParaRPr lang="en-US" i="1" kern="0" dirty="0" smtClean="0">
              <a:solidFill>
                <a:srgbClr val="666699"/>
              </a:solidFill>
              <a:latin typeface="Calibri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Application Connector Model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Comprehensively incorporates end-to-end interaction semantics of application entities employing any of the CS, PS, TS middleware connectors</a:t>
            </a:r>
          </a:p>
          <a:p>
            <a:pPr lvl="1"/>
            <a:r>
              <a:rPr lang="en-US" dirty="0" smtClean="0"/>
              <a:t>Generic </a:t>
            </a:r>
            <a:r>
              <a:rPr lang="en-US" i="1" dirty="0" smtClean="0"/>
              <a:t>post()</a:t>
            </a:r>
            <a:r>
              <a:rPr lang="en-US" dirty="0" smtClean="0"/>
              <a:t> and </a:t>
            </a:r>
            <a:r>
              <a:rPr lang="en-US" i="1" dirty="0" smtClean="0"/>
              <a:t>get()</a:t>
            </a:r>
            <a:r>
              <a:rPr lang="en-US" dirty="0" smtClean="0"/>
              <a:t> primitives for data</a:t>
            </a:r>
          </a:p>
          <a:p>
            <a:r>
              <a:rPr lang="en-US" dirty="0" smtClean="0"/>
              <a:t>Introduces four types of coupling</a:t>
            </a:r>
          </a:p>
          <a:p>
            <a:pPr lvl="1"/>
            <a:r>
              <a:rPr lang="en-US" dirty="0" smtClean="0"/>
              <a:t>Strong, weak, very weak, any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Espace réservé du texte 8"/>
          <p:cNvSpPr txBox="1">
            <a:spLocks/>
          </p:cNvSpPr>
          <p:nvPr/>
        </p:nvSpPr>
        <p:spPr bwMode="auto">
          <a:xfrm>
            <a:off x="3563888" y="1052736"/>
            <a:ext cx="5472608" cy="223224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79413" lvl="1" indent="-377825" algn="l" eaLnBrk="1" fontAlgn="auto" hangingPunct="1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defRPr/>
            </a:pPr>
            <a:r>
              <a:rPr lang="en-US" b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Sample GA </a:t>
            </a:r>
            <a:r>
              <a:rPr lang="en-US" b="1" kern="0" dirty="0">
                <a:solidFill>
                  <a:srgbClr val="666699"/>
                </a:solidFill>
                <a:latin typeface="Calibri"/>
                <a:cs typeface="Courier New" pitchFamily="49" charset="0"/>
              </a:rPr>
              <a:t>primitives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post (coupling, scope, data, lease)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setget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 (coupling, scope, mode, data, handle)</a:t>
            </a:r>
          </a:p>
          <a:p>
            <a:pPr marL="836613" lvl="2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•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mode = sync, </a:t>
            </a: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async</a:t>
            </a:r>
            <a:endParaRPr lang="en-US" i="1" kern="0" dirty="0" smtClean="0">
              <a:solidFill>
                <a:srgbClr val="666699"/>
              </a:solidFill>
              <a:latin typeface="Calibri"/>
              <a:cs typeface="Courier New" pitchFamily="49" charset="0"/>
            </a:endParaRP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get (coupling, scope, handle, policy, data, timeout)</a:t>
            </a:r>
          </a:p>
          <a:p>
            <a:pPr marL="836613" lvl="2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•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policy = remove, copy, </a:t>
            </a: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removeall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, </a:t>
            </a: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copyall</a:t>
            </a:r>
            <a:endParaRPr lang="en-US" i="1" kern="0" dirty="0" smtClean="0">
              <a:solidFill>
                <a:srgbClr val="666699"/>
              </a:solidFill>
              <a:latin typeface="Calibri"/>
              <a:cs typeface="Courier New" pitchFamily="49" charset="0"/>
            </a:endParaRP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endParaRPr lang="en-US" kern="0" dirty="0" smtClean="0">
              <a:solidFill>
                <a:srgbClr val="666699"/>
              </a:solidFill>
              <a:latin typeface="Calibri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and GA </a:t>
            </a:r>
            <a:r>
              <a:rPr lang="en-US" i="1" dirty="0" smtClean="0"/>
              <a:t>scope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Dual role of GA </a:t>
            </a:r>
            <a:r>
              <a:rPr lang="en-US" sz="2800" i="1" dirty="0" smtClean="0"/>
              <a:t>scope</a:t>
            </a:r>
          </a:p>
          <a:p>
            <a:pPr lvl="1"/>
            <a:r>
              <a:rPr lang="en-US" sz="2400" dirty="0" smtClean="0"/>
              <a:t>Generic addressing for different </a:t>
            </a:r>
            <a:r>
              <a:rPr lang="en-US" sz="2400" i="1" dirty="0" smtClean="0"/>
              <a:t>coupling</a:t>
            </a:r>
            <a:r>
              <a:rPr lang="en-US" sz="2400" dirty="0" smtClean="0"/>
              <a:t>s</a:t>
            </a:r>
          </a:p>
          <a:p>
            <a:pPr lvl="1"/>
            <a:r>
              <a:rPr lang="en-US" sz="2400" dirty="0" smtClean="0"/>
              <a:t>Partial semantics for </a:t>
            </a:r>
            <a:r>
              <a:rPr lang="en-US" sz="2400" i="1" dirty="0" smtClean="0"/>
              <a:t>data</a:t>
            </a:r>
            <a:r>
              <a:rPr lang="en-US" sz="2400" dirty="0" smtClean="0"/>
              <a:t> </a:t>
            </a:r>
          </a:p>
          <a:p>
            <a:r>
              <a:rPr lang="en-US" sz="2800" i="1" dirty="0" smtClean="0"/>
              <a:t>scope.{</a:t>
            </a:r>
            <a:r>
              <a:rPr lang="en-US" sz="2800" i="1" dirty="0" err="1" smtClean="0"/>
              <a:t>mainsope</a:t>
            </a:r>
            <a:r>
              <a:rPr lang="en-US" sz="2800" i="1" dirty="0" smtClean="0"/>
              <a:t>, </a:t>
            </a:r>
            <a:r>
              <a:rPr lang="en-US" sz="2800" i="1" dirty="0" err="1" smtClean="0"/>
              <a:t>subscope</a:t>
            </a:r>
            <a:r>
              <a:rPr lang="en-US" sz="2800" i="1" dirty="0" smtClean="0"/>
              <a:t>, </a:t>
            </a:r>
            <a:r>
              <a:rPr lang="en-US" sz="2800" i="1" dirty="0" err="1" smtClean="0"/>
              <a:t>subsubscope</a:t>
            </a:r>
            <a:r>
              <a:rPr lang="en-US" sz="2800" i="1" dirty="0" smtClean="0"/>
              <a:t>}</a:t>
            </a:r>
          </a:p>
          <a:p>
            <a:pPr lvl="1"/>
            <a:r>
              <a:rPr lang="fr-FR" sz="2400" i="1" dirty="0" smtClean="0"/>
              <a:t>{destination/source, </a:t>
            </a:r>
            <a:r>
              <a:rPr lang="fr-FR" sz="2400" i="1" dirty="0" err="1" smtClean="0"/>
              <a:t>operation</a:t>
            </a:r>
            <a:r>
              <a:rPr lang="fr-FR" sz="2400" i="1" dirty="0" smtClean="0"/>
              <a:t>,</a:t>
            </a:r>
            <a:r>
              <a:rPr lang="fr-FR" sz="2400" dirty="0" smtClean="0"/>
              <a:t> </a:t>
            </a:r>
            <a:r>
              <a:rPr lang="fr-FR" sz="2400" dirty="0" err="1" smtClean="0"/>
              <a:t>null</a:t>
            </a:r>
            <a:r>
              <a:rPr lang="fr-FR" sz="2400" dirty="0" smtClean="0"/>
              <a:t>} for CS</a:t>
            </a:r>
          </a:p>
          <a:p>
            <a:pPr lvl="1"/>
            <a:r>
              <a:rPr lang="fr-FR" sz="2400" i="1" dirty="0" smtClean="0"/>
              <a:t>{broker, </a:t>
            </a:r>
            <a:r>
              <a:rPr lang="fr-FR" sz="2400" i="1" dirty="0" err="1" smtClean="0"/>
              <a:t>filter</a:t>
            </a:r>
            <a:r>
              <a:rPr lang="fr-FR" sz="2400" i="1" dirty="0" smtClean="0"/>
              <a:t>,</a:t>
            </a:r>
            <a:r>
              <a:rPr lang="fr-FR" sz="2400" dirty="0" smtClean="0"/>
              <a:t> </a:t>
            </a:r>
            <a:r>
              <a:rPr lang="fr-FR" sz="2400" dirty="0" err="1" smtClean="0"/>
              <a:t>null</a:t>
            </a:r>
            <a:r>
              <a:rPr lang="fr-FR" sz="2400" dirty="0" smtClean="0"/>
              <a:t>} for PS</a:t>
            </a:r>
          </a:p>
          <a:p>
            <a:pPr lvl="1"/>
            <a:r>
              <a:rPr lang="fr-FR" sz="2400" i="1" dirty="0" smtClean="0"/>
              <a:t>{</a:t>
            </a:r>
            <a:r>
              <a:rPr lang="fr-FR" sz="2400" i="1" dirty="0" err="1" smtClean="0"/>
              <a:t>tuplespace</a:t>
            </a:r>
            <a:r>
              <a:rPr lang="fr-FR" sz="2400" i="1" dirty="0" smtClean="0"/>
              <a:t>, scope, </a:t>
            </a:r>
            <a:r>
              <a:rPr lang="fr-FR" sz="2400" i="1" dirty="0" err="1" smtClean="0"/>
              <a:t>template</a:t>
            </a:r>
            <a:r>
              <a:rPr lang="fr-FR" sz="2400" i="1" dirty="0" smtClean="0"/>
              <a:t>}</a:t>
            </a:r>
            <a:r>
              <a:rPr lang="fr-FR" sz="2400" dirty="0" smtClean="0"/>
              <a:t> for TS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Espace réservé du texte 8"/>
          <p:cNvSpPr txBox="1">
            <a:spLocks/>
          </p:cNvSpPr>
          <p:nvPr/>
        </p:nvSpPr>
        <p:spPr bwMode="auto">
          <a:xfrm>
            <a:off x="3275856" y="1052736"/>
            <a:ext cx="5760640" cy="295232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defRPr/>
            </a:pPr>
            <a:r>
              <a:rPr lang="en-US" b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Sample mapping PS ↔ GA</a:t>
            </a:r>
            <a:endParaRPr lang="en-US" b="1" kern="0" dirty="0">
              <a:solidFill>
                <a:srgbClr val="666699"/>
              </a:solidFill>
              <a:latin typeface="Calibri"/>
              <a:cs typeface="Courier New" pitchFamily="49" charset="0"/>
            </a:endParaRP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publish() ↔ post()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subscribe() ↔ </a:t>
            </a: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setget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()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getnext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() ↔ get()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coupling = weak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broker ↔ </a:t>
            </a: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scope.mainscope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, filter ↔ </a:t>
            </a:r>
            <a:r>
              <a:rPr lang="en-US" i="1" kern="0" dirty="0" err="1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scope.subscope</a:t>
            </a:r>
            <a:endParaRPr lang="en-US" i="1" kern="0" dirty="0" smtClean="0">
              <a:solidFill>
                <a:srgbClr val="666699"/>
              </a:solidFill>
              <a:latin typeface="Calibri"/>
              <a:cs typeface="Courier New" pitchFamily="49" charset="0"/>
            </a:endParaRP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event ↔ data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most other parameters mapped directly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 IDL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Comprehensively represents public interfaces of application entities employing any of the CS, PS, TS middleware connectors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Espace réservé du texte 8"/>
          <p:cNvSpPr txBox="1">
            <a:spLocks/>
          </p:cNvSpPr>
          <p:nvPr/>
        </p:nvSpPr>
        <p:spPr bwMode="auto">
          <a:xfrm>
            <a:off x="971600" y="3501008"/>
            <a:ext cx="7560840" cy="223224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79413" lvl="1" indent="-377825" algn="l" eaLnBrk="1" fontAlgn="auto" hangingPunct="1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defRPr/>
            </a:pPr>
            <a:r>
              <a:rPr lang="en-US" b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Sample GA IDL</a:t>
            </a:r>
            <a:endParaRPr lang="en-US" b="1" kern="0" dirty="0">
              <a:solidFill>
                <a:srgbClr val="666699"/>
              </a:solidFill>
              <a:latin typeface="Calibri"/>
              <a:cs typeface="Courier New" pitchFamily="49" charset="0"/>
            </a:endParaRP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definition of types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coupling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data</a:t>
            </a:r>
            <a:r>
              <a:rPr lang="en-US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: semantics, names, types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scope </a:t>
            </a:r>
            <a:r>
              <a:rPr lang="en-US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for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 data</a:t>
            </a:r>
            <a:r>
              <a:rPr lang="en-US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: semantics, names, types, values</a:t>
            </a:r>
          </a:p>
          <a:p>
            <a:pPr marL="379413" lvl="1" indent="-377825" fontAlgn="auto">
              <a:spcBef>
                <a:spcPct val="30000"/>
              </a:spcBef>
              <a:spcAft>
                <a:spcPts val="0"/>
              </a:spcAft>
              <a:buClr>
                <a:srgbClr val="666699"/>
              </a:buClr>
              <a:buFont typeface="Arial" pitchFamily="34" charset="0"/>
              <a:buChar char="−"/>
              <a:defRPr/>
            </a:pPr>
            <a:r>
              <a:rPr lang="en-US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coordination semantics for 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data</a:t>
            </a:r>
            <a:r>
              <a:rPr lang="en-US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 and 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scope</a:t>
            </a:r>
            <a:r>
              <a:rPr lang="en-US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: </a:t>
            </a:r>
            <a:r>
              <a:rPr lang="en-US" i="1" kern="0" dirty="0" smtClean="0">
                <a:solidFill>
                  <a:srgbClr val="666699"/>
                </a:solidFill>
                <a:latin typeface="Calibri"/>
                <a:cs typeface="Courier New" pitchFamily="49" charset="0"/>
              </a:rPr>
              <a:t>{post, get}, policy, mode, lease </a:t>
            </a:r>
            <a:endParaRPr lang="en-US" kern="0" dirty="0" smtClean="0">
              <a:solidFill>
                <a:srgbClr val="666699"/>
              </a:solidFill>
              <a:latin typeface="Calibri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sz="3200" dirty="0" smtClean="0"/>
              <a:t>Coordination middleware architecture</a:t>
            </a:r>
            <a:endParaRPr lang="fr-FR" sz="3200" dirty="0" smtClean="0"/>
          </a:p>
        </p:txBody>
      </p:sp>
      <p:sp>
        <p:nvSpPr>
          <p:cNvPr id="48" name="Rectangle à coins arrondis 47"/>
          <p:cNvSpPr/>
          <p:nvPr/>
        </p:nvSpPr>
        <p:spPr>
          <a:xfrm>
            <a:off x="539750" y="5248275"/>
            <a:ext cx="8031163" cy="1252538"/>
          </a:xfrm>
          <a:prstGeom prst="round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6084000" y="5445125"/>
            <a:ext cx="1963738" cy="750888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6174000" y="5516563"/>
            <a:ext cx="1963737" cy="75088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916113" y="5378450"/>
            <a:ext cx="2224087" cy="858838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Rectangle à coins arrondis 51"/>
          <p:cNvSpPr/>
          <p:nvPr/>
        </p:nvSpPr>
        <p:spPr>
          <a:xfrm>
            <a:off x="2051050" y="5445125"/>
            <a:ext cx="2224088" cy="858838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Rectangle à coins arrondis 52"/>
          <p:cNvSpPr/>
          <p:nvPr/>
        </p:nvSpPr>
        <p:spPr>
          <a:xfrm>
            <a:off x="539750" y="928688"/>
            <a:ext cx="8031163" cy="2065337"/>
          </a:xfrm>
          <a:prstGeom prst="round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Rectangle à coins arrondis 53"/>
          <p:cNvSpPr/>
          <p:nvPr/>
        </p:nvSpPr>
        <p:spPr bwMode="auto">
          <a:xfrm>
            <a:off x="1539875" y="1000125"/>
            <a:ext cx="4429125" cy="192881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Rectangle à coins arrondis 54"/>
          <p:cNvSpPr/>
          <p:nvPr/>
        </p:nvSpPr>
        <p:spPr>
          <a:xfrm>
            <a:off x="539750" y="3433763"/>
            <a:ext cx="8031163" cy="1376362"/>
          </a:xfrm>
          <a:prstGeom prst="round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Rectangle à coins arrondis 55"/>
          <p:cNvSpPr/>
          <p:nvPr/>
        </p:nvSpPr>
        <p:spPr>
          <a:xfrm>
            <a:off x="2305050" y="1089025"/>
            <a:ext cx="2224088" cy="625475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local coordination </a:t>
            </a: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primitives</a:t>
            </a: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7" name="Rectangle à coins arrondis 56"/>
          <p:cNvSpPr/>
          <p:nvPr/>
        </p:nvSpPr>
        <p:spPr>
          <a:xfrm>
            <a:off x="4791075" y="1096963"/>
            <a:ext cx="784225" cy="62706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task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8" name="Rectangle à coins arrondis 57"/>
          <p:cNvSpPr/>
          <p:nvPr/>
        </p:nvSpPr>
        <p:spPr>
          <a:xfrm>
            <a:off x="4921250" y="1160463"/>
            <a:ext cx="785813" cy="625475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task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9" name="Rectangle à coins arrondis 58"/>
          <p:cNvSpPr/>
          <p:nvPr/>
        </p:nvSpPr>
        <p:spPr>
          <a:xfrm>
            <a:off x="5053013" y="1231900"/>
            <a:ext cx="784225" cy="625475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task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0" name="Rectangle à coins arrondis 59"/>
          <p:cNvSpPr/>
          <p:nvPr/>
        </p:nvSpPr>
        <p:spPr>
          <a:xfrm>
            <a:off x="6012000" y="1617663"/>
            <a:ext cx="1962150" cy="75088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interface description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GA</a:t>
            </a:r>
            <a:endParaRPr lang="fr-FR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1" name="Rectangle à coins arrondis 60"/>
          <p:cNvSpPr/>
          <p:nvPr/>
        </p:nvSpPr>
        <p:spPr>
          <a:xfrm>
            <a:off x="4826000" y="2181225"/>
            <a:ext cx="981075" cy="56356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data type system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2" name="Rectangle à coins arrondis 61"/>
          <p:cNvSpPr/>
          <p:nvPr/>
        </p:nvSpPr>
        <p:spPr>
          <a:xfrm>
            <a:off x="2305050" y="1857375"/>
            <a:ext cx="2232025" cy="939800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coordination primitives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GA</a:t>
            </a: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3" name="Rectangle à coins arrondis 62"/>
          <p:cNvSpPr/>
          <p:nvPr/>
        </p:nvSpPr>
        <p:spPr>
          <a:xfrm>
            <a:off x="2232000" y="3557588"/>
            <a:ext cx="2224088" cy="106521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coordination primitives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CS, PS, TS</a:t>
            </a: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64" name="Connecteur droit 222"/>
          <p:cNvCxnSpPr>
            <a:cxnSpLocks noChangeShapeType="1"/>
          </p:cNvCxnSpPr>
          <p:nvPr/>
        </p:nvCxnSpPr>
        <p:spPr bwMode="auto">
          <a:xfrm rot="10800000" flipH="1">
            <a:off x="2305050" y="2348880"/>
            <a:ext cx="2232025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65" name="Connecteur droit 223"/>
          <p:cNvCxnSpPr>
            <a:cxnSpLocks noChangeShapeType="1"/>
          </p:cNvCxnSpPr>
          <p:nvPr/>
        </p:nvCxnSpPr>
        <p:spPr bwMode="auto">
          <a:xfrm rot="10800000" flipH="1">
            <a:off x="2232000" y="4077072"/>
            <a:ext cx="2224088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66" name="Connecteur droit 224"/>
          <p:cNvCxnSpPr>
            <a:cxnSpLocks noChangeShapeType="1"/>
            <a:stCxn id="60" idx="1"/>
            <a:endCxn id="60" idx="3"/>
          </p:cNvCxnSpPr>
          <p:nvPr/>
        </p:nvCxnSpPr>
        <p:spPr bwMode="auto">
          <a:xfrm rot="10800000" flipH="1">
            <a:off x="6012000" y="1993107"/>
            <a:ext cx="1962150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67" name="Rectangle à coins arrondis 66"/>
          <p:cNvSpPr/>
          <p:nvPr/>
        </p:nvSpPr>
        <p:spPr>
          <a:xfrm>
            <a:off x="2162175" y="5516563"/>
            <a:ext cx="2224088" cy="85883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middleware API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middleware platforms</a:t>
            </a:r>
          </a:p>
        </p:txBody>
      </p:sp>
      <p:cxnSp>
        <p:nvCxnSpPr>
          <p:cNvPr id="68" name="Connecteur droit 226"/>
          <p:cNvCxnSpPr>
            <a:cxnSpLocks noChangeShapeType="1"/>
          </p:cNvCxnSpPr>
          <p:nvPr/>
        </p:nvCxnSpPr>
        <p:spPr bwMode="auto">
          <a:xfrm rot="10800000" flipH="1">
            <a:off x="2162175" y="5949280"/>
            <a:ext cx="2224088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69" name="Rectangle à coins arrondis 68"/>
          <p:cNvSpPr/>
          <p:nvPr/>
        </p:nvSpPr>
        <p:spPr>
          <a:xfrm>
            <a:off x="4781550" y="5602288"/>
            <a:ext cx="981075" cy="56356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data type system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0" name="Rectangle à coins arrondis 69"/>
          <p:cNvSpPr/>
          <p:nvPr/>
        </p:nvSpPr>
        <p:spPr>
          <a:xfrm>
            <a:off x="6012000" y="3683000"/>
            <a:ext cx="1962150" cy="876300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interface description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CS, PS, TS</a:t>
            </a: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71" name="Connecteur droit 229"/>
          <p:cNvCxnSpPr>
            <a:cxnSpLocks noChangeShapeType="1"/>
          </p:cNvCxnSpPr>
          <p:nvPr/>
        </p:nvCxnSpPr>
        <p:spPr bwMode="auto">
          <a:xfrm rot="10800000" flipH="1">
            <a:off x="6012161" y="4149080"/>
            <a:ext cx="1962150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72" name="Rectangle à coins arrondis 71"/>
          <p:cNvSpPr/>
          <p:nvPr/>
        </p:nvSpPr>
        <p:spPr>
          <a:xfrm>
            <a:off x="6282000" y="5589588"/>
            <a:ext cx="1963738" cy="75088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interface description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middleware platforms</a:t>
            </a:r>
          </a:p>
        </p:txBody>
      </p:sp>
      <p:cxnSp>
        <p:nvCxnSpPr>
          <p:cNvPr id="73" name="Connecteur droit 231"/>
          <p:cNvCxnSpPr>
            <a:cxnSpLocks noChangeShapeType="1"/>
            <a:stCxn id="72" idx="1"/>
            <a:endCxn id="72" idx="3"/>
          </p:cNvCxnSpPr>
          <p:nvPr/>
        </p:nvCxnSpPr>
        <p:spPr bwMode="auto">
          <a:xfrm rot="10800000" flipH="1">
            <a:off x="6282000" y="5965032"/>
            <a:ext cx="1963738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74" name="ZoneTexte 62"/>
          <p:cNvSpPr txBox="1">
            <a:spLocks noChangeArrowheads="1"/>
          </p:cNvSpPr>
          <p:nvPr/>
        </p:nvSpPr>
        <p:spPr bwMode="auto">
          <a:xfrm>
            <a:off x="539750" y="1676400"/>
            <a:ext cx="8572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application coordination level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5" name="ZoneTexte 64"/>
          <p:cNvSpPr txBox="1">
            <a:spLocks noChangeArrowheads="1"/>
          </p:cNvSpPr>
          <p:nvPr/>
        </p:nvSpPr>
        <p:spPr bwMode="auto">
          <a:xfrm>
            <a:off x="539750" y="3930650"/>
            <a:ext cx="8572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middleware coordination level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6" name="ZoneTexte 66"/>
          <p:cNvSpPr txBox="1">
            <a:spLocks noChangeArrowheads="1"/>
          </p:cNvSpPr>
          <p:nvPr/>
        </p:nvSpPr>
        <p:spPr bwMode="auto">
          <a:xfrm>
            <a:off x="539750" y="5624513"/>
            <a:ext cx="8572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middleware platform level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77" name="Connecteur droit avec flèche 76"/>
          <p:cNvCxnSpPr/>
          <p:nvPr/>
        </p:nvCxnSpPr>
        <p:spPr>
          <a:xfrm rot="5400000">
            <a:off x="4373563" y="3214688"/>
            <a:ext cx="439737" cy="1587"/>
          </a:xfrm>
          <a:prstGeom prst="straightConnector1">
            <a:avLst/>
          </a:prstGeom>
          <a:noFill/>
          <a:ln w="25400" cap="flat" cmpd="sng" algn="ctr">
            <a:solidFill>
              <a:srgbClr val="4A7EBB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78" name="Connecteur droit avec flèche 77"/>
          <p:cNvCxnSpPr/>
          <p:nvPr/>
        </p:nvCxnSpPr>
        <p:spPr>
          <a:xfrm rot="5400000">
            <a:off x="4374357" y="5029994"/>
            <a:ext cx="438150" cy="1587"/>
          </a:xfrm>
          <a:prstGeom prst="straightConnector1">
            <a:avLst/>
          </a:prstGeom>
          <a:noFill/>
          <a:ln w="25400" cap="flat" cmpd="sng" algn="ctr">
            <a:solidFill>
              <a:srgbClr val="4A7EBB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79" name="ZoneTexte 72"/>
          <p:cNvSpPr txBox="1">
            <a:spLocks noChangeArrowheads="1"/>
          </p:cNvSpPr>
          <p:nvPr/>
        </p:nvSpPr>
        <p:spPr bwMode="auto">
          <a:xfrm>
            <a:off x="3386138" y="3128963"/>
            <a:ext cx="14398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4A7EBB"/>
                </a:solidFill>
                <a:latin typeface="Calibri" pitchFamily="34" charset="0"/>
              </a:rPr>
              <a:t>refinement mapping</a:t>
            </a:r>
            <a:endParaRPr lang="fr-FR" sz="1000">
              <a:solidFill>
                <a:srgbClr val="4A7EBB"/>
              </a:solidFill>
              <a:latin typeface="Calibri" pitchFamily="34" charset="0"/>
            </a:endParaRPr>
          </a:p>
        </p:txBody>
      </p:sp>
      <p:sp>
        <p:nvSpPr>
          <p:cNvPr id="80" name="ZoneTexte 73"/>
          <p:cNvSpPr txBox="1">
            <a:spLocks noChangeArrowheads="1"/>
          </p:cNvSpPr>
          <p:nvPr/>
        </p:nvSpPr>
        <p:spPr bwMode="auto">
          <a:xfrm>
            <a:off x="3386138" y="4943475"/>
            <a:ext cx="14398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4A7EBB"/>
                </a:solidFill>
                <a:latin typeface="Calibri" pitchFamily="34" charset="0"/>
              </a:rPr>
              <a:t>refinement mapping</a:t>
            </a:r>
            <a:endParaRPr lang="fr-FR" sz="1000">
              <a:solidFill>
                <a:srgbClr val="4A7EBB"/>
              </a:solidFill>
              <a:latin typeface="Calibri" pitchFamily="34" charset="0"/>
            </a:endParaRPr>
          </a:p>
        </p:txBody>
      </p:sp>
      <p:sp>
        <p:nvSpPr>
          <p:cNvPr id="81" name="ZoneTexte 62"/>
          <p:cNvSpPr txBox="1">
            <a:spLocks noChangeArrowheads="1"/>
          </p:cNvSpPr>
          <p:nvPr/>
        </p:nvSpPr>
        <p:spPr bwMode="auto">
          <a:xfrm>
            <a:off x="1539875" y="1671638"/>
            <a:ext cx="928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orchestration workflow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1" name="Rectangle à coins arrondis 90"/>
          <p:cNvSpPr/>
          <p:nvPr/>
        </p:nvSpPr>
        <p:spPr>
          <a:xfrm>
            <a:off x="4859338" y="5661025"/>
            <a:ext cx="981075" cy="56356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2" name="Rectangle à coins arrondis 91"/>
          <p:cNvSpPr/>
          <p:nvPr/>
        </p:nvSpPr>
        <p:spPr>
          <a:xfrm>
            <a:off x="4932363" y="5732463"/>
            <a:ext cx="981075" cy="56356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data type system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7" grpId="0" animBg="1"/>
      <p:bldP spid="70" grpId="0" animBg="1"/>
      <p:bldP spid="74" grpId="0"/>
      <p:bldP spid="75" grpId="0"/>
      <p:bldP spid="79" grpId="0"/>
      <p:bldP spid="80" grpId="0"/>
      <p:bldP spid="81" grpId="0"/>
      <p:bldP spid="9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sz="3200" dirty="0" smtClean="0"/>
              <a:t>Coordination middleware implementation</a:t>
            </a:r>
            <a:endParaRPr lang="fr-FR" sz="3200" dirty="0" smtClean="0"/>
          </a:p>
        </p:txBody>
      </p:sp>
      <p:sp>
        <p:nvSpPr>
          <p:cNvPr id="58" name="Rectangle à coins arrondis 57"/>
          <p:cNvSpPr/>
          <p:nvPr/>
        </p:nvSpPr>
        <p:spPr>
          <a:xfrm>
            <a:off x="539750" y="5248275"/>
            <a:ext cx="8031163" cy="1252538"/>
          </a:xfrm>
          <a:prstGeom prst="round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9" name="Rectangle à coins arrondis 58"/>
          <p:cNvSpPr/>
          <p:nvPr/>
        </p:nvSpPr>
        <p:spPr>
          <a:xfrm>
            <a:off x="6084888" y="5445125"/>
            <a:ext cx="1963737" cy="750888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0" name="Rectangle à coins arrondis 59"/>
          <p:cNvSpPr/>
          <p:nvPr/>
        </p:nvSpPr>
        <p:spPr>
          <a:xfrm>
            <a:off x="6175375" y="5516563"/>
            <a:ext cx="1963738" cy="75088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1" name="Rectangle à coins arrondis 60"/>
          <p:cNvSpPr/>
          <p:nvPr/>
        </p:nvSpPr>
        <p:spPr>
          <a:xfrm>
            <a:off x="1916113" y="5378450"/>
            <a:ext cx="2224087" cy="858838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2" name="Rectangle à coins arrondis 61"/>
          <p:cNvSpPr/>
          <p:nvPr/>
        </p:nvSpPr>
        <p:spPr>
          <a:xfrm>
            <a:off x="2051050" y="5445125"/>
            <a:ext cx="2224088" cy="858838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3" name="Rectangle à coins arrondis 62"/>
          <p:cNvSpPr/>
          <p:nvPr/>
        </p:nvSpPr>
        <p:spPr>
          <a:xfrm>
            <a:off x="539750" y="928688"/>
            <a:ext cx="8031163" cy="2065337"/>
          </a:xfrm>
          <a:prstGeom prst="round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4" name="Rectangle à coins arrondis 63"/>
          <p:cNvSpPr/>
          <p:nvPr/>
        </p:nvSpPr>
        <p:spPr bwMode="auto">
          <a:xfrm>
            <a:off x="1539875" y="1000125"/>
            <a:ext cx="4429125" cy="192881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5" name="Rectangle à coins arrondis 64"/>
          <p:cNvSpPr/>
          <p:nvPr/>
        </p:nvSpPr>
        <p:spPr>
          <a:xfrm>
            <a:off x="539750" y="3433763"/>
            <a:ext cx="8031163" cy="1376362"/>
          </a:xfrm>
          <a:prstGeom prst="round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6" name="Rectangle à coins arrondis 65"/>
          <p:cNvSpPr/>
          <p:nvPr/>
        </p:nvSpPr>
        <p:spPr>
          <a:xfrm>
            <a:off x="2305050" y="1089025"/>
            <a:ext cx="2224088" cy="625475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Calibri"/>
                <a:cs typeface="Arial"/>
              </a:rPr>
              <a:t>local coordination </a:t>
            </a:r>
            <a:r>
              <a:rPr lang="en-US" sz="1000" b="1" kern="0" dirty="0" smtClean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Calibri"/>
                <a:cs typeface="Arial"/>
              </a:rPr>
              <a:t>primitives</a:t>
            </a:r>
            <a:endParaRPr lang="en-US" sz="1000" b="1" kern="0" dirty="0">
              <a:solidFill>
                <a:sysClr val="windowText" lastClr="000000">
                  <a:lumMod val="50000"/>
                  <a:lumOff val="50000"/>
                </a:sysClr>
              </a:solidFill>
              <a:latin typeface="Calibri"/>
              <a:cs typeface="Arial"/>
            </a:endParaRPr>
          </a:p>
        </p:txBody>
      </p:sp>
      <p:sp>
        <p:nvSpPr>
          <p:cNvPr id="67" name="Rectangle à coins arrondis 66"/>
          <p:cNvSpPr/>
          <p:nvPr/>
        </p:nvSpPr>
        <p:spPr>
          <a:xfrm>
            <a:off x="4791075" y="1096963"/>
            <a:ext cx="784225" cy="62706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task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8" name="Rectangle à coins arrondis 67"/>
          <p:cNvSpPr/>
          <p:nvPr/>
        </p:nvSpPr>
        <p:spPr>
          <a:xfrm>
            <a:off x="4921250" y="1160463"/>
            <a:ext cx="785813" cy="625475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task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9" name="Rectangle à coins arrondis 68"/>
          <p:cNvSpPr/>
          <p:nvPr/>
        </p:nvSpPr>
        <p:spPr>
          <a:xfrm>
            <a:off x="5053013" y="1231900"/>
            <a:ext cx="784225" cy="625475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Calibri"/>
                <a:cs typeface="Arial"/>
              </a:rPr>
              <a:t>task</a:t>
            </a:r>
            <a:endParaRPr lang="fr-FR" sz="1000" kern="0" dirty="0">
              <a:solidFill>
                <a:sysClr val="windowText" lastClr="000000">
                  <a:lumMod val="50000"/>
                  <a:lumOff val="50000"/>
                </a:sysClr>
              </a:solidFill>
              <a:latin typeface="Calibri"/>
              <a:cs typeface="Arial"/>
            </a:endParaRPr>
          </a:p>
        </p:txBody>
      </p:sp>
      <p:sp>
        <p:nvSpPr>
          <p:cNvPr id="70" name="Rectangle à coins arrondis 69"/>
          <p:cNvSpPr/>
          <p:nvPr/>
        </p:nvSpPr>
        <p:spPr>
          <a:xfrm>
            <a:off x="6011863" y="1617663"/>
            <a:ext cx="1962150" cy="75088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interface description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GA</a:t>
            </a:r>
            <a:endParaRPr lang="fr-FR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1" name="Rectangle à coins arrondis 70"/>
          <p:cNvSpPr/>
          <p:nvPr/>
        </p:nvSpPr>
        <p:spPr>
          <a:xfrm>
            <a:off x="4826000" y="2181225"/>
            <a:ext cx="981075" cy="56356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Calibri"/>
                <a:cs typeface="Arial"/>
              </a:rPr>
              <a:t>data type system</a:t>
            </a:r>
            <a:endParaRPr lang="fr-FR" sz="1000" kern="0" dirty="0">
              <a:solidFill>
                <a:sysClr val="windowText" lastClr="000000">
                  <a:lumMod val="50000"/>
                  <a:lumOff val="50000"/>
                </a:sysClr>
              </a:solidFill>
              <a:latin typeface="Calibri"/>
              <a:cs typeface="Arial"/>
            </a:endParaRPr>
          </a:p>
        </p:txBody>
      </p:sp>
      <p:sp>
        <p:nvSpPr>
          <p:cNvPr id="72" name="Rectangle à coins arrondis 71"/>
          <p:cNvSpPr/>
          <p:nvPr/>
        </p:nvSpPr>
        <p:spPr>
          <a:xfrm>
            <a:off x="2305050" y="1857375"/>
            <a:ext cx="2232025" cy="939800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coordination primitives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GA</a:t>
            </a: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3" name="Rectangle à coins arrondis 72"/>
          <p:cNvSpPr/>
          <p:nvPr/>
        </p:nvSpPr>
        <p:spPr>
          <a:xfrm>
            <a:off x="2233613" y="3557588"/>
            <a:ext cx="2224087" cy="106521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coordination primitives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CS, PS, TS</a:t>
            </a: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5379" name="Connecteur droit 222"/>
          <p:cNvCxnSpPr>
            <a:cxnSpLocks noChangeShapeType="1"/>
          </p:cNvCxnSpPr>
          <p:nvPr/>
        </p:nvCxnSpPr>
        <p:spPr bwMode="auto">
          <a:xfrm rot="10800000" flipH="1">
            <a:off x="2305050" y="2348880"/>
            <a:ext cx="2232025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5380" name="Connecteur droit 223"/>
          <p:cNvCxnSpPr>
            <a:cxnSpLocks noChangeShapeType="1"/>
          </p:cNvCxnSpPr>
          <p:nvPr/>
        </p:nvCxnSpPr>
        <p:spPr bwMode="auto">
          <a:xfrm rot="10800000" flipH="1">
            <a:off x="2233613" y="4077072"/>
            <a:ext cx="2224087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5381" name="Connecteur droit 224"/>
          <p:cNvCxnSpPr>
            <a:cxnSpLocks noChangeShapeType="1"/>
            <a:stCxn id="70" idx="1"/>
            <a:endCxn id="70" idx="3"/>
          </p:cNvCxnSpPr>
          <p:nvPr/>
        </p:nvCxnSpPr>
        <p:spPr bwMode="auto">
          <a:xfrm rot="10800000" flipH="1">
            <a:off x="6011863" y="1992313"/>
            <a:ext cx="1962150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77" name="Rectangle à coins arrondis 76"/>
          <p:cNvSpPr/>
          <p:nvPr/>
        </p:nvSpPr>
        <p:spPr>
          <a:xfrm>
            <a:off x="2162175" y="5516563"/>
            <a:ext cx="2224088" cy="85883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middleware API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middleware platforms</a:t>
            </a:r>
          </a:p>
        </p:txBody>
      </p:sp>
      <p:cxnSp>
        <p:nvCxnSpPr>
          <p:cNvPr id="15383" name="Connecteur droit 226"/>
          <p:cNvCxnSpPr>
            <a:cxnSpLocks noChangeShapeType="1"/>
          </p:cNvCxnSpPr>
          <p:nvPr/>
        </p:nvCxnSpPr>
        <p:spPr bwMode="auto">
          <a:xfrm rot="10800000" flipH="1">
            <a:off x="2162175" y="5949280"/>
            <a:ext cx="2224088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79" name="Rectangle à coins arrondis 78"/>
          <p:cNvSpPr/>
          <p:nvPr/>
        </p:nvSpPr>
        <p:spPr>
          <a:xfrm>
            <a:off x="4781550" y="5602288"/>
            <a:ext cx="981075" cy="56356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data type system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0" name="Rectangle à coins arrondis 79"/>
          <p:cNvSpPr/>
          <p:nvPr/>
        </p:nvSpPr>
        <p:spPr>
          <a:xfrm>
            <a:off x="6011863" y="3683000"/>
            <a:ext cx="1962150" cy="876300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interface description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CS, PS, TS</a:t>
            </a: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5386" name="Connecteur droit 229"/>
          <p:cNvCxnSpPr>
            <a:cxnSpLocks noChangeShapeType="1"/>
          </p:cNvCxnSpPr>
          <p:nvPr/>
        </p:nvCxnSpPr>
        <p:spPr bwMode="auto">
          <a:xfrm rot="10800000" flipH="1">
            <a:off x="6011863" y="4149080"/>
            <a:ext cx="1962150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82" name="Rectangle à coins arrondis 81"/>
          <p:cNvSpPr/>
          <p:nvPr/>
        </p:nvSpPr>
        <p:spPr>
          <a:xfrm>
            <a:off x="6281738" y="5589588"/>
            <a:ext cx="1963737" cy="75088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interface description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middleware platforms</a:t>
            </a:r>
          </a:p>
        </p:txBody>
      </p:sp>
      <p:cxnSp>
        <p:nvCxnSpPr>
          <p:cNvPr id="15388" name="Connecteur droit 231"/>
          <p:cNvCxnSpPr>
            <a:cxnSpLocks noChangeShapeType="1"/>
            <a:stCxn id="82" idx="1"/>
            <a:endCxn id="82" idx="3"/>
          </p:cNvCxnSpPr>
          <p:nvPr/>
        </p:nvCxnSpPr>
        <p:spPr bwMode="auto">
          <a:xfrm rot="10800000" flipH="1">
            <a:off x="6281738" y="5965825"/>
            <a:ext cx="1963737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15389" name="ZoneTexte 62"/>
          <p:cNvSpPr txBox="1">
            <a:spLocks noChangeArrowheads="1"/>
          </p:cNvSpPr>
          <p:nvPr/>
        </p:nvSpPr>
        <p:spPr bwMode="auto">
          <a:xfrm>
            <a:off x="539750" y="1676400"/>
            <a:ext cx="8572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application coordination level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390" name="ZoneTexte 64"/>
          <p:cNvSpPr txBox="1">
            <a:spLocks noChangeArrowheads="1"/>
          </p:cNvSpPr>
          <p:nvPr/>
        </p:nvSpPr>
        <p:spPr bwMode="auto">
          <a:xfrm>
            <a:off x="539750" y="3930650"/>
            <a:ext cx="8572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middleware coordination level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391" name="ZoneTexte 66"/>
          <p:cNvSpPr txBox="1">
            <a:spLocks noChangeArrowheads="1"/>
          </p:cNvSpPr>
          <p:nvPr/>
        </p:nvSpPr>
        <p:spPr bwMode="auto">
          <a:xfrm>
            <a:off x="539750" y="5624513"/>
            <a:ext cx="8572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middleware platform level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87" name="Connecteur droit avec flèche 86"/>
          <p:cNvCxnSpPr/>
          <p:nvPr/>
        </p:nvCxnSpPr>
        <p:spPr>
          <a:xfrm rot="5400000">
            <a:off x="4373563" y="3214688"/>
            <a:ext cx="439737" cy="1587"/>
          </a:xfrm>
          <a:prstGeom prst="straightConnector1">
            <a:avLst/>
          </a:prstGeom>
          <a:noFill/>
          <a:ln w="25400" cap="flat" cmpd="sng" algn="ctr">
            <a:solidFill>
              <a:srgbClr val="4A7EBB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88" name="Connecteur droit avec flèche 87"/>
          <p:cNvCxnSpPr/>
          <p:nvPr/>
        </p:nvCxnSpPr>
        <p:spPr>
          <a:xfrm rot="5400000">
            <a:off x="4374357" y="5029994"/>
            <a:ext cx="438150" cy="1587"/>
          </a:xfrm>
          <a:prstGeom prst="straightConnector1">
            <a:avLst/>
          </a:prstGeom>
          <a:noFill/>
          <a:ln w="25400" cap="flat" cmpd="sng" algn="ctr">
            <a:solidFill>
              <a:srgbClr val="4A7EBB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89" name="ZoneTexte 72"/>
          <p:cNvSpPr txBox="1">
            <a:spLocks noChangeArrowheads="1"/>
          </p:cNvSpPr>
          <p:nvPr/>
        </p:nvSpPr>
        <p:spPr bwMode="auto">
          <a:xfrm>
            <a:off x="3386138" y="3128963"/>
            <a:ext cx="14398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4A7EBB"/>
                </a:solidFill>
                <a:latin typeface="Calibri" pitchFamily="34" charset="0"/>
              </a:rPr>
              <a:t>refinement mapping</a:t>
            </a:r>
            <a:endParaRPr lang="fr-FR" sz="1000">
              <a:solidFill>
                <a:srgbClr val="4A7EBB"/>
              </a:solidFill>
              <a:latin typeface="Calibri" pitchFamily="34" charset="0"/>
            </a:endParaRPr>
          </a:p>
        </p:txBody>
      </p:sp>
      <p:sp>
        <p:nvSpPr>
          <p:cNvPr id="90" name="ZoneTexte 73"/>
          <p:cNvSpPr txBox="1">
            <a:spLocks noChangeArrowheads="1"/>
          </p:cNvSpPr>
          <p:nvPr/>
        </p:nvSpPr>
        <p:spPr bwMode="auto">
          <a:xfrm>
            <a:off x="3386138" y="4943475"/>
            <a:ext cx="14398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4A7EBB"/>
                </a:solidFill>
                <a:latin typeface="Calibri" pitchFamily="34" charset="0"/>
              </a:rPr>
              <a:t>refinement mapping</a:t>
            </a:r>
            <a:endParaRPr lang="fr-FR" sz="1000">
              <a:solidFill>
                <a:srgbClr val="4A7EBB"/>
              </a:solidFill>
              <a:latin typeface="Calibri" pitchFamily="34" charset="0"/>
            </a:endParaRPr>
          </a:p>
        </p:txBody>
      </p:sp>
      <p:sp>
        <p:nvSpPr>
          <p:cNvPr id="15396" name="ZoneTexte 62"/>
          <p:cNvSpPr txBox="1">
            <a:spLocks noChangeArrowheads="1"/>
          </p:cNvSpPr>
          <p:nvPr/>
        </p:nvSpPr>
        <p:spPr bwMode="auto">
          <a:xfrm>
            <a:off x="1539875" y="1671638"/>
            <a:ext cx="928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orchestration workflow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2" name="Rectangle à coins arrondis 91"/>
          <p:cNvSpPr/>
          <p:nvPr/>
        </p:nvSpPr>
        <p:spPr>
          <a:xfrm>
            <a:off x="4859338" y="5661025"/>
            <a:ext cx="981075" cy="56356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3" name="Rectangle à coins arrondis 92"/>
          <p:cNvSpPr/>
          <p:nvPr/>
        </p:nvSpPr>
        <p:spPr>
          <a:xfrm>
            <a:off x="4932363" y="5732463"/>
            <a:ext cx="981075" cy="56356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Calibri"/>
                <a:cs typeface="Arial"/>
              </a:rPr>
              <a:t>data type system</a:t>
            </a:r>
            <a:endParaRPr lang="fr-FR" sz="1000" kern="0" dirty="0">
              <a:solidFill>
                <a:sysClr val="windowText" lastClr="000000">
                  <a:lumMod val="50000"/>
                  <a:lumOff val="50000"/>
                </a:sysClr>
              </a:solidFill>
              <a:latin typeface="Calibri"/>
              <a:cs typeface="Arial"/>
            </a:endParaRPr>
          </a:p>
        </p:txBody>
      </p:sp>
      <p:sp>
        <p:nvSpPr>
          <p:cNvPr id="94" name="Rectangle à coins arrondis 93"/>
          <p:cNvSpPr/>
          <p:nvPr/>
        </p:nvSpPr>
        <p:spPr bwMode="auto">
          <a:xfrm>
            <a:off x="4284663" y="1857375"/>
            <a:ext cx="503237" cy="939800"/>
          </a:xfrm>
          <a:prstGeom prst="roundRect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  <a:cs typeface="Arial"/>
              </a:rPr>
              <a:t>BPEL </a:t>
            </a:r>
            <a:r>
              <a:rPr lang="en-US" sz="1000" kern="0" dirty="0" smtClean="0">
                <a:solidFill>
                  <a:prstClr val="black"/>
                </a:solidFill>
                <a:latin typeface="Calibri"/>
                <a:cs typeface="Arial"/>
              </a:rPr>
              <a:t>EAs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96" name="Rectangle à coins arrondis 95"/>
          <p:cNvSpPr/>
          <p:nvPr/>
        </p:nvSpPr>
        <p:spPr bwMode="auto">
          <a:xfrm>
            <a:off x="4284663" y="3557588"/>
            <a:ext cx="503237" cy="1065212"/>
          </a:xfrm>
          <a:prstGeom prst="roundRect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  <a:cs typeface="Arial"/>
              </a:rPr>
              <a:t>BPEL </a:t>
            </a:r>
            <a:r>
              <a:rPr lang="en-US" sz="1000" kern="0" dirty="0" smtClean="0">
                <a:solidFill>
                  <a:prstClr val="black"/>
                </a:solidFill>
                <a:latin typeface="Calibri"/>
                <a:cs typeface="Arial"/>
              </a:rPr>
              <a:t>EAs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97" name="Rectangle à coins arrondis 96"/>
          <p:cNvSpPr/>
          <p:nvPr/>
        </p:nvSpPr>
        <p:spPr bwMode="auto">
          <a:xfrm>
            <a:off x="1258888" y="5514975"/>
            <a:ext cx="1152525" cy="860425"/>
          </a:xfrm>
          <a:prstGeom prst="roundRect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  <a:cs typeface="Arial"/>
              </a:rPr>
              <a:t>code templates supporting generic primitives of </a:t>
            </a:r>
            <a:r>
              <a:rPr lang="en-US" sz="1000" kern="0" dirty="0" smtClean="0">
                <a:solidFill>
                  <a:prstClr val="black"/>
                </a:solidFill>
                <a:latin typeface="Calibri"/>
                <a:cs typeface="Arial"/>
              </a:rPr>
              <a:t>CS, PS, TS  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98" name="Rectangle à coins arrondis 97"/>
          <p:cNvSpPr/>
          <p:nvPr/>
        </p:nvSpPr>
        <p:spPr bwMode="auto">
          <a:xfrm>
            <a:off x="7775575" y="3683000"/>
            <a:ext cx="1189038" cy="874713"/>
          </a:xfrm>
          <a:prstGeom prst="roundRect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 smtClean="0">
                <a:solidFill>
                  <a:prstClr val="black"/>
                </a:solidFill>
                <a:latin typeface="Calibri"/>
                <a:cs typeface="Arial"/>
              </a:rPr>
              <a:t>CS, PS, TS IDLs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100" name="Rectangle à coins arrondis 99"/>
          <p:cNvSpPr/>
          <p:nvPr/>
        </p:nvSpPr>
        <p:spPr bwMode="auto">
          <a:xfrm>
            <a:off x="7775575" y="1616075"/>
            <a:ext cx="1189038" cy="752475"/>
          </a:xfrm>
          <a:prstGeom prst="roundRect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 smtClean="0">
                <a:solidFill>
                  <a:prstClr val="black"/>
                </a:solidFill>
                <a:latin typeface="Calibri"/>
                <a:cs typeface="Arial"/>
              </a:rPr>
              <a:t>GA IDL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102" name="Ellipse 101"/>
          <p:cNvSpPr/>
          <p:nvPr/>
        </p:nvSpPr>
        <p:spPr bwMode="auto">
          <a:xfrm>
            <a:off x="4787900" y="3040063"/>
            <a:ext cx="1425575" cy="604837"/>
          </a:xfrm>
          <a:prstGeom prst="ellipse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  <a:latin typeface="Calibri" pitchFamily="34" charset="0"/>
                <a:cs typeface="Arial"/>
              </a:rPr>
              <a:t>GAEA2xEA </a:t>
            </a:r>
            <a:r>
              <a:rPr lang="en-US" sz="1000" kern="0" dirty="0">
                <a:solidFill>
                  <a:sysClr val="windowText" lastClr="000000"/>
                </a:solidFill>
                <a:latin typeface="Calibri" pitchFamily="34" charset="0"/>
                <a:cs typeface="Arial"/>
              </a:rPr>
              <a:t>transformation</a:t>
            </a:r>
            <a:endParaRPr lang="fr-FR" sz="1000" kern="0" dirty="0">
              <a:solidFill>
                <a:sysClr val="windowText" lastClr="000000"/>
              </a:solidFill>
              <a:latin typeface="Calibri"/>
              <a:cs typeface="Arial"/>
            </a:endParaRPr>
          </a:p>
        </p:txBody>
      </p:sp>
      <p:cxnSp>
        <p:nvCxnSpPr>
          <p:cNvPr id="103" name="Connecteur droit avec flèche 102"/>
          <p:cNvCxnSpPr>
            <a:stCxn id="94" idx="3"/>
            <a:endCxn id="102" idx="0"/>
          </p:cNvCxnSpPr>
          <p:nvPr/>
        </p:nvCxnSpPr>
        <p:spPr>
          <a:xfrm>
            <a:off x="4787900" y="2327275"/>
            <a:ext cx="712788" cy="712788"/>
          </a:xfrm>
          <a:prstGeom prst="straightConnector1">
            <a:avLst/>
          </a:prstGeom>
          <a:noFill/>
          <a:ln w="25400" cap="flat" cmpd="sng" algn="ctr">
            <a:solidFill>
              <a:srgbClr val="7A66C7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04" name="Connecteur droit avec flèche 103"/>
          <p:cNvCxnSpPr>
            <a:stCxn id="102" idx="4"/>
            <a:endCxn id="96" idx="3"/>
          </p:cNvCxnSpPr>
          <p:nvPr/>
        </p:nvCxnSpPr>
        <p:spPr>
          <a:xfrm rot="5400000">
            <a:off x="4922044" y="3510756"/>
            <a:ext cx="444500" cy="712788"/>
          </a:xfrm>
          <a:prstGeom prst="straightConnector1">
            <a:avLst/>
          </a:prstGeom>
          <a:noFill/>
          <a:ln w="25400" cap="flat" cmpd="sng" algn="ctr">
            <a:solidFill>
              <a:srgbClr val="7A66C7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6" name="Ellipse 105"/>
          <p:cNvSpPr/>
          <p:nvPr/>
        </p:nvSpPr>
        <p:spPr bwMode="auto">
          <a:xfrm>
            <a:off x="7650163" y="2781300"/>
            <a:ext cx="1425575" cy="604838"/>
          </a:xfrm>
          <a:prstGeom prst="ellipse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  <a:latin typeface="Calibri" pitchFamily="34" charset="0"/>
                <a:cs typeface="Arial"/>
              </a:rPr>
              <a:t>xDL2GADL </a:t>
            </a:r>
            <a:r>
              <a:rPr lang="en-US" sz="1000" kern="0" dirty="0">
                <a:solidFill>
                  <a:sysClr val="windowText" lastClr="000000"/>
                </a:solidFill>
                <a:latin typeface="Calibri" pitchFamily="34" charset="0"/>
                <a:cs typeface="Arial"/>
              </a:rPr>
              <a:t>transformation</a:t>
            </a:r>
            <a:endParaRPr lang="fr-FR" sz="1000" kern="0" dirty="0">
              <a:solidFill>
                <a:sysClr val="windowText" lastClr="000000"/>
              </a:solidFill>
              <a:latin typeface="Calibri"/>
              <a:cs typeface="Arial"/>
            </a:endParaRPr>
          </a:p>
        </p:txBody>
      </p:sp>
      <p:cxnSp>
        <p:nvCxnSpPr>
          <p:cNvPr id="107" name="Connecteur droit avec flèche 106"/>
          <p:cNvCxnSpPr>
            <a:stCxn id="98" idx="0"/>
            <a:endCxn id="106" idx="4"/>
          </p:cNvCxnSpPr>
          <p:nvPr/>
        </p:nvCxnSpPr>
        <p:spPr>
          <a:xfrm rot="16200000" flipV="1">
            <a:off x="8218488" y="3530600"/>
            <a:ext cx="296862" cy="7938"/>
          </a:xfrm>
          <a:prstGeom prst="straightConnector1">
            <a:avLst/>
          </a:prstGeom>
          <a:noFill/>
          <a:ln w="25400" cap="flat" cmpd="sng" algn="ctr">
            <a:solidFill>
              <a:srgbClr val="7A66C7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08" name="Connecteur droit avec flèche 107"/>
          <p:cNvCxnSpPr>
            <a:stCxn id="106" idx="0"/>
            <a:endCxn id="100" idx="2"/>
          </p:cNvCxnSpPr>
          <p:nvPr/>
        </p:nvCxnSpPr>
        <p:spPr>
          <a:xfrm rot="5400000" flipH="1" flipV="1">
            <a:off x="8159750" y="2571750"/>
            <a:ext cx="412750" cy="6350"/>
          </a:xfrm>
          <a:prstGeom prst="straightConnector1">
            <a:avLst/>
          </a:prstGeom>
          <a:noFill/>
          <a:ln w="25400" cap="flat" cmpd="sng" algn="ctr">
            <a:solidFill>
              <a:srgbClr val="7A66C7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11" name="Connecteur droit avec flèche 110"/>
          <p:cNvCxnSpPr/>
          <p:nvPr/>
        </p:nvCxnSpPr>
        <p:spPr>
          <a:xfrm rot="5400000">
            <a:off x="4425157" y="5029994"/>
            <a:ext cx="438150" cy="1587"/>
          </a:xfrm>
          <a:prstGeom prst="straightConnector1">
            <a:avLst/>
          </a:prstGeom>
          <a:noFill/>
          <a:ln w="25400" cap="flat" cmpd="sng" algn="ctr">
            <a:solidFill>
              <a:srgbClr val="7A66C7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12" name="ZoneTexte 73"/>
          <p:cNvSpPr txBox="1">
            <a:spLocks noChangeArrowheads="1"/>
          </p:cNvSpPr>
          <p:nvPr/>
        </p:nvSpPr>
        <p:spPr bwMode="auto">
          <a:xfrm>
            <a:off x="2916238" y="4911725"/>
            <a:ext cx="18716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7A66C7"/>
                </a:solidFill>
                <a:latin typeface="Calibri" pitchFamily="34" charset="0"/>
              </a:rPr>
              <a:t>Extended BPEL engine support </a:t>
            </a:r>
            <a:endParaRPr lang="fr-FR" sz="1000">
              <a:solidFill>
                <a:srgbClr val="7A66C7"/>
              </a:solidFill>
              <a:latin typeface="Calibri" pitchFamily="34" charset="0"/>
            </a:endParaRPr>
          </a:p>
        </p:txBody>
      </p:sp>
      <p:grpSp>
        <p:nvGrpSpPr>
          <p:cNvPr id="2" name="Groupe 77"/>
          <p:cNvGrpSpPr>
            <a:grpSpLocks/>
          </p:cNvGrpSpPr>
          <p:nvPr/>
        </p:nvGrpSpPr>
        <p:grpSpPr bwMode="auto">
          <a:xfrm>
            <a:off x="3203575" y="1931988"/>
            <a:ext cx="1412875" cy="508000"/>
            <a:chOff x="3204000" y="1931542"/>
            <a:chExt cx="1413164" cy="508620"/>
          </a:xfrm>
        </p:grpSpPr>
        <p:sp>
          <p:nvSpPr>
            <p:cNvPr id="57" name="Rectangle à coins arrondis 56"/>
            <p:cNvSpPr/>
            <p:nvPr/>
          </p:nvSpPr>
          <p:spPr bwMode="auto">
            <a:xfrm>
              <a:off x="3205588" y="1931542"/>
              <a:ext cx="1411576" cy="507030"/>
            </a:xfrm>
            <a:prstGeom prst="wedgeRoundRectCallout">
              <a:avLst>
                <a:gd name="adj1" fmla="val 69636"/>
                <a:gd name="adj2" fmla="val 86577"/>
                <a:gd name="adj3" fmla="val 16667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  <a:defRPr/>
              </a:pPr>
              <a:r>
                <a:rPr lang="en-US" sz="1000" kern="0" dirty="0">
                  <a:solidFill>
                    <a:prstClr val="black"/>
                  </a:solidFill>
                  <a:latin typeface="Arial"/>
                  <a:cs typeface="Arial"/>
                </a:rPr>
                <a:t>Taken care by BPEL</a:t>
              </a:r>
            </a:p>
          </p:txBody>
        </p:sp>
        <p:sp>
          <p:nvSpPr>
            <p:cNvPr id="74" name="Rectangle à coins arrondis 73"/>
            <p:cNvSpPr/>
            <p:nvPr/>
          </p:nvSpPr>
          <p:spPr bwMode="auto">
            <a:xfrm>
              <a:off x="3204000" y="1933131"/>
              <a:ext cx="1411577" cy="507031"/>
            </a:xfrm>
            <a:prstGeom prst="wedgeRoundRectCallout">
              <a:avLst>
                <a:gd name="adj1" fmla="val -54822"/>
                <a:gd name="adj2" fmla="val -112032"/>
                <a:gd name="adj3" fmla="val 16667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  <a:defRPr/>
              </a:pPr>
              <a:r>
                <a:rPr lang="en-US" sz="1000" kern="0" dirty="0">
                  <a:solidFill>
                    <a:prstClr val="black"/>
                  </a:solidFill>
                  <a:latin typeface="Arial"/>
                  <a:cs typeface="Arial"/>
                </a:rPr>
                <a:t>Taken care by BPEL</a:t>
              </a:r>
            </a:p>
          </p:txBody>
        </p:sp>
        <p:sp>
          <p:nvSpPr>
            <p:cNvPr id="75" name="Rectangle à coins arrondis 74"/>
            <p:cNvSpPr/>
            <p:nvPr/>
          </p:nvSpPr>
          <p:spPr bwMode="auto">
            <a:xfrm>
              <a:off x="3204000" y="1933131"/>
              <a:ext cx="1411577" cy="507031"/>
            </a:xfrm>
            <a:prstGeom prst="wedgeRoundRectCallout">
              <a:avLst>
                <a:gd name="adj1" fmla="val 76187"/>
                <a:gd name="adj2" fmla="val -128245"/>
                <a:gd name="adj3" fmla="val 16667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  <a:defRPr/>
              </a:pPr>
              <a:r>
                <a:rPr lang="en-US" sz="1000" kern="0" dirty="0">
                  <a:solidFill>
                    <a:prstClr val="black"/>
                  </a:solidFill>
                  <a:latin typeface="Arial"/>
                  <a:cs typeface="Arial"/>
                </a:rPr>
                <a:t>Taken care by BPEL and BPEL engine</a:t>
              </a:r>
            </a:p>
          </p:txBody>
        </p:sp>
      </p:grpSp>
      <p:sp>
        <p:nvSpPr>
          <p:cNvPr id="83" name="Rectangle à coins arrondis 82"/>
          <p:cNvSpPr/>
          <p:nvPr/>
        </p:nvSpPr>
        <p:spPr bwMode="auto">
          <a:xfrm>
            <a:off x="3170238" y="5680075"/>
            <a:ext cx="1411287" cy="506413"/>
          </a:xfrm>
          <a:prstGeom prst="wedgeRoundRectCallout">
            <a:avLst>
              <a:gd name="adj1" fmla="val 80553"/>
              <a:gd name="adj2" fmla="val 17672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spcBef>
                <a:spcPct val="20000"/>
              </a:spcBef>
              <a:defRPr/>
            </a:pPr>
            <a:r>
              <a:rPr lang="en-US" sz="1000" kern="0" dirty="0">
                <a:solidFill>
                  <a:prstClr val="black"/>
                </a:solidFill>
                <a:latin typeface="Arial"/>
                <a:cs typeface="Arial"/>
              </a:rPr>
              <a:t>Taken care by BPEL and BPEL engine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90" grpId="0"/>
      <p:bldP spid="94" grpId="0" animBg="1"/>
      <p:bldP spid="96" grpId="0" animBg="1"/>
      <p:bldP spid="97" grpId="0" animBg="1"/>
      <p:bldP spid="98" grpId="0" animBg="1"/>
      <p:bldP spid="102" grpId="0" animBg="1"/>
      <p:bldP spid="106" grpId="0" animBg="1"/>
      <p:bldP spid="112" grpId="0"/>
      <p:bldP spid="83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sz="3200" dirty="0" smtClean="0"/>
              <a:t>Coordination middleware implementation</a:t>
            </a:r>
            <a:endParaRPr lang="fr-FR" sz="3200" dirty="0" smtClean="0"/>
          </a:p>
        </p:txBody>
      </p:sp>
      <p:sp>
        <p:nvSpPr>
          <p:cNvPr id="67" name="Rectangle à coins arrondis 66"/>
          <p:cNvSpPr/>
          <p:nvPr/>
        </p:nvSpPr>
        <p:spPr>
          <a:xfrm>
            <a:off x="539750" y="5248275"/>
            <a:ext cx="8031163" cy="1252538"/>
          </a:xfrm>
          <a:prstGeom prst="round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8" name="Rectangle à coins arrondis 67"/>
          <p:cNvSpPr/>
          <p:nvPr/>
        </p:nvSpPr>
        <p:spPr>
          <a:xfrm>
            <a:off x="6084888" y="5445125"/>
            <a:ext cx="1963737" cy="750888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9" name="Rectangle à coins arrondis 68"/>
          <p:cNvSpPr/>
          <p:nvPr/>
        </p:nvSpPr>
        <p:spPr>
          <a:xfrm>
            <a:off x="6175375" y="5516563"/>
            <a:ext cx="1963738" cy="75088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0" name="Rectangle à coins arrondis 69"/>
          <p:cNvSpPr/>
          <p:nvPr/>
        </p:nvSpPr>
        <p:spPr>
          <a:xfrm>
            <a:off x="1916113" y="5378450"/>
            <a:ext cx="2224087" cy="858838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1" name="Rectangle à coins arrondis 70"/>
          <p:cNvSpPr/>
          <p:nvPr/>
        </p:nvSpPr>
        <p:spPr>
          <a:xfrm>
            <a:off x="2051050" y="5445125"/>
            <a:ext cx="2224088" cy="858838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2" name="Rectangle à coins arrondis 71"/>
          <p:cNvSpPr/>
          <p:nvPr/>
        </p:nvSpPr>
        <p:spPr>
          <a:xfrm>
            <a:off x="539750" y="928688"/>
            <a:ext cx="8031163" cy="2065337"/>
          </a:xfrm>
          <a:prstGeom prst="round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3" name="Rectangle à coins arrondis 72"/>
          <p:cNvSpPr/>
          <p:nvPr/>
        </p:nvSpPr>
        <p:spPr bwMode="auto">
          <a:xfrm>
            <a:off x="1539875" y="1000125"/>
            <a:ext cx="4429125" cy="192881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4" name="Rectangle à coins arrondis 73"/>
          <p:cNvSpPr/>
          <p:nvPr/>
        </p:nvSpPr>
        <p:spPr>
          <a:xfrm>
            <a:off x="539750" y="3433763"/>
            <a:ext cx="8031163" cy="1376362"/>
          </a:xfrm>
          <a:prstGeom prst="round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5" name="Rectangle à coins arrondis 74"/>
          <p:cNvSpPr/>
          <p:nvPr/>
        </p:nvSpPr>
        <p:spPr>
          <a:xfrm>
            <a:off x="2305050" y="1089025"/>
            <a:ext cx="2224088" cy="625475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Calibri"/>
                <a:cs typeface="Arial"/>
              </a:rPr>
              <a:t>local coordination </a:t>
            </a:r>
            <a:r>
              <a:rPr lang="en-US" sz="1000" b="1" kern="0" dirty="0" smtClean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Calibri"/>
                <a:cs typeface="Arial"/>
              </a:rPr>
              <a:t>primitives</a:t>
            </a:r>
            <a:endParaRPr lang="en-US" sz="1000" b="1" kern="0" dirty="0">
              <a:solidFill>
                <a:sysClr val="windowText" lastClr="000000">
                  <a:lumMod val="50000"/>
                  <a:lumOff val="50000"/>
                </a:sysClr>
              </a:solidFill>
              <a:latin typeface="Calibri"/>
              <a:cs typeface="Arial"/>
            </a:endParaRPr>
          </a:p>
        </p:txBody>
      </p:sp>
      <p:sp>
        <p:nvSpPr>
          <p:cNvPr id="76" name="Rectangle à coins arrondis 75"/>
          <p:cNvSpPr/>
          <p:nvPr/>
        </p:nvSpPr>
        <p:spPr>
          <a:xfrm>
            <a:off x="4791075" y="1096963"/>
            <a:ext cx="784225" cy="62706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task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7" name="Rectangle à coins arrondis 76"/>
          <p:cNvSpPr/>
          <p:nvPr/>
        </p:nvSpPr>
        <p:spPr>
          <a:xfrm>
            <a:off x="4921250" y="1160463"/>
            <a:ext cx="785813" cy="625475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task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8" name="Rectangle à coins arrondis 77"/>
          <p:cNvSpPr/>
          <p:nvPr/>
        </p:nvSpPr>
        <p:spPr>
          <a:xfrm>
            <a:off x="5053013" y="1231900"/>
            <a:ext cx="784225" cy="625475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Calibri"/>
                <a:cs typeface="Arial"/>
              </a:rPr>
              <a:t>task</a:t>
            </a:r>
            <a:endParaRPr lang="fr-FR" sz="1000" kern="0" dirty="0">
              <a:solidFill>
                <a:sysClr val="windowText" lastClr="000000">
                  <a:lumMod val="50000"/>
                  <a:lumOff val="50000"/>
                </a:sysClr>
              </a:solidFill>
              <a:latin typeface="Calibri"/>
              <a:cs typeface="Arial"/>
            </a:endParaRPr>
          </a:p>
        </p:txBody>
      </p:sp>
      <p:sp>
        <p:nvSpPr>
          <p:cNvPr id="79" name="Rectangle à coins arrondis 78"/>
          <p:cNvSpPr/>
          <p:nvPr/>
        </p:nvSpPr>
        <p:spPr>
          <a:xfrm>
            <a:off x="6011863" y="1617663"/>
            <a:ext cx="1962150" cy="75088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interface description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GA</a:t>
            </a:r>
            <a:endParaRPr lang="fr-FR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0" name="Rectangle à coins arrondis 79"/>
          <p:cNvSpPr/>
          <p:nvPr/>
        </p:nvSpPr>
        <p:spPr>
          <a:xfrm>
            <a:off x="4826000" y="2181225"/>
            <a:ext cx="981075" cy="56356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Calibri"/>
                <a:cs typeface="Arial"/>
              </a:rPr>
              <a:t>data type system</a:t>
            </a:r>
            <a:endParaRPr lang="fr-FR" sz="1000" kern="0" dirty="0">
              <a:solidFill>
                <a:sysClr val="windowText" lastClr="000000">
                  <a:lumMod val="50000"/>
                  <a:lumOff val="50000"/>
                </a:sysClr>
              </a:solidFill>
              <a:latin typeface="Calibri"/>
              <a:cs typeface="Arial"/>
            </a:endParaRPr>
          </a:p>
        </p:txBody>
      </p:sp>
      <p:sp>
        <p:nvSpPr>
          <p:cNvPr id="81" name="Rectangle à coins arrondis 80"/>
          <p:cNvSpPr/>
          <p:nvPr/>
        </p:nvSpPr>
        <p:spPr>
          <a:xfrm>
            <a:off x="2305050" y="1857375"/>
            <a:ext cx="2232025" cy="939800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coordination primitives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b="1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GA</a:t>
            </a: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2" name="Rectangle à coins arrondis 81"/>
          <p:cNvSpPr/>
          <p:nvPr/>
        </p:nvSpPr>
        <p:spPr>
          <a:xfrm>
            <a:off x="2233613" y="3557588"/>
            <a:ext cx="2224087" cy="106521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coordination primitives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CS, PS, TS</a:t>
            </a: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6403" name="Connecteur droit 222"/>
          <p:cNvCxnSpPr>
            <a:cxnSpLocks noChangeShapeType="1"/>
          </p:cNvCxnSpPr>
          <p:nvPr/>
        </p:nvCxnSpPr>
        <p:spPr bwMode="auto">
          <a:xfrm rot="10800000" flipH="1">
            <a:off x="2305050" y="2348880"/>
            <a:ext cx="2232025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6404" name="Connecteur droit 223"/>
          <p:cNvCxnSpPr>
            <a:cxnSpLocks noChangeShapeType="1"/>
          </p:cNvCxnSpPr>
          <p:nvPr/>
        </p:nvCxnSpPr>
        <p:spPr bwMode="auto">
          <a:xfrm rot="10800000" flipH="1">
            <a:off x="2233613" y="4077072"/>
            <a:ext cx="2224087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6405" name="Connecteur droit 224"/>
          <p:cNvCxnSpPr>
            <a:cxnSpLocks noChangeShapeType="1"/>
            <a:stCxn id="79" idx="1"/>
            <a:endCxn id="79" idx="3"/>
          </p:cNvCxnSpPr>
          <p:nvPr/>
        </p:nvCxnSpPr>
        <p:spPr bwMode="auto">
          <a:xfrm rot="10800000" flipH="1">
            <a:off x="6011863" y="1992313"/>
            <a:ext cx="1962150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86" name="Rectangle à coins arrondis 85"/>
          <p:cNvSpPr/>
          <p:nvPr/>
        </p:nvSpPr>
        <p:spPr>
          <a:xfrm>
            <a:off x="2162175" y="5516563"/>
            <a:ext cx="2224088" cy="85883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middleware API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middleware platforms</a:t>
            </a:r>
          </a:p>
        </p:txBody>
      </p:sp>
      <p:cxnSp>
        <p:nvCxnSpPr>
          <p:cNvPr id="16407" name="Connecteur droit 226"/>
          <p:cNvCxnSpPr>
            <a:cxnSpLocks noChangeShapeType="1"/>
          </p:cNvCxnSpPr>
          <p:nvPr/>
        </p:nvCxnSpPr>
        <p:spPr bwMode="auto">
          <a:xfrm rot="10800000" flipH="1">
            <a:off x="2162175" y="5949280"/>
            <a:ext cx="2224088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88" name="Rectangle à coins arrondis 87"/>
          <p:cNvSpPr/>
          <p:nvPr/>
        </p:nvSpPr>
        <p:spPr>
          <a:xfrm>
            <a:off x="4781550" y="5602288"/>
            <a:ext cx="981075" cy="56356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</a:rPr>
              <a:t>data type system</a:t>
            </a: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9" name="Rectangle à coins arrondis 88"/>
          <p:cNvSpPr/>
          <p:nvPr/>
        </p:nvSpPr>
        <p:spPr>
          <a:xfrm>
            <a:off x="6011863" y="3683000"/>
            <a:ext cx="1962150" cy="876300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interface description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prstClr val="black"/>
                </a:solidFill>
                <a:latin typeface="Calibri"/>
              </a:rPr>
              <a:t>CS, PS, TS</a:t>
            </a:r>
            <a:endParaRPr lang="en-US" sz="1000" b="1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6410" name="Connecteur droit 229"/>
          <p:cNvCxnSpPr>
            <a:cxnSpLocks noChangeShapeType="1"/>
          </p:cNvCxnSpPr>
          <p:nvPr/>
        </p:nvCxnSpPr>
        <p:spPr bwMode="auto">
          <a:xfrm rot="10800000" flipH="1">
            <a:off x="6011863" y="4149080"/>
            <a:ext cx="1962150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91" name="Rectangle à coins arrondis 90"/>
          <p:cNvSpPr/>
          <p:nvPr/>
        </p:nvSpPr>
        <p:spPr>
          <a:xfrm>
            <a:off x="6281738" y="5589588"/>
            <a:ext cx="1963737" cy="750887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remote interface description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kern="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>
                <a:solidFill>
                  <a:prstClr val="black"/>
                </a:solidFill>
                <a:latin typeface="Calibri"/>
              </a:rPr>
              <a:t>middleware platforms</a:t>
            </a:r>
          </a:p>
        </p:txBody>
      </p:sp>
      <p:cxnSp>
        <p:nvCxnSpPr>
          <p:cNvPr id="16412" name="Connecteur droit 231"/>
          <p:cNvCxnSpPr>
            <a:cxnSpLocks noChangeShapeType="1"/>
            <a:stCxn id="91" idx="1"/>
            <a:endCxn id="91" idx="3"/>
          </p:cNvCxnSpPr>
          <p:nvPr/>
        </p:nvCxnSpPr>
        <p:spPr bwMode="auto">
          <a:xfrm rot="10800000" flipH="1">
            <a:off x="6281738" y="5965825"/>
            <a:ext cx="1963737" cy="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16413" name="ZoneTexte 62"/>
          <p:cNvSpPr txBox="1">
            <a:spLocks noChangeArrowheads="1"/>
          </p:cNvSpPr>
          <p:nvPr/>
        </p:nvSpPr>
        <p:spPr bwMode="auto">
          <a:xfrm>
            <a:off x="539750" y="1676400"/>
            <a:ext cx="8572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application coordination level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414" name="ZoneTexte 64"/>
          <p:cNvSpPr txBox="1">
            <a:spLocks noChangeArrowheads="1"/>
          </p:cNvSpPr>
          <p:nvPr/>
        </p:nvSpPr>
        <p:spPr bwMode="auto">
          <a:xfrm>
            <a:off x="539750" y="3930650"/>
            <a:ext cx="8572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middleware coordination level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415" name="ZoneTexte 66"/>
          <p:cNvSpPr txBox="1">
            <a:spLocks noChangeArrowheads="1"/>
          </p:cNvSpPr>
          <p:nvPr/>
        </p:nvSpPr>
        <p:spPr bwMode="auto">
          <a:xfrm>
            <a:off x="539750" y="5624513"/>
            <a:ext cx="8572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middleware platform level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416" name="ZoneTexte 62"/>
          <p:cNvSpPr txBox="1">
            <a:spLocks noChangeArrowheads="1"/>
          </p:cNvSpPr>
          <p:nvPr/>
        </p:nvSpPr>
        <p:spPr bwMode="auto">
          <a:xfrm>
            <a:off x="1539875" y="1671638"/>
            <a:ext cx="928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  <a:latin typeface="Calibri" pitchFamily="34" charset="0"/>
              </a:rPr>
              <a:t>orchestration workflow</a:t>
            </a:r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7" name="Rectangle à coins arrondis 96"/>
          <p:cNvSpPr/>
          <p:nvPr/>
        </p:nvSpPr>
        <p:spPr>
          <a:xfrm>
            <a:off x="4859338" y="5661025"/>
            <a:ext cx="981075" cy="56356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8" name="Rectangle à coins arrondis 97"/>
          <p:cNvSpPr/>
          <p:nvPr/>
        </p:nvSpPr>
        <p:spPr>
          <a:xfrm>
            <a:off x="4932363" y="5732463"/>
            <a:ext cx="981075" cy="563562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Calibri"/>
                <a:cs typeface="Arial"/>
              </a:rPr>
              <a:t>data type system</a:t>
            </a:r>
            <a:endParaRPr lang="fr-FR" sz="1000" kern="0" dirty="0">
              <a:solidFill>
                <a:sysClr val="windowText" lastClr="000000">
                  <a:lumMod val="50000"/>
                  <a:lumOff val="50000"/>
                </a:sysClr>
              </a:solidFill>
              <a:latin typeface="Calibri"/>
              <a:cs typeface="Arial"/>
            </a:endParaRPr>
          </a:p>
        </p:txBody>
      </p:sp>
      <p:sp>
        <p:nvSpPr>
          <p:cNvPr id="99" name="Rectangle à coins arrondis 98"/>
          <p:cNvSpPr/>
          <p:nvPr/>
        </p:nvSpPr>
        <p:spPr bwMode="auto">
          <a:xfrm>
            <a:off x="4284663" y="1857375"/>
            <a:ext cx="503237" cy="939800"/>
          </a:xfrm>
          <a:prstGeom prst="roundRect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  <a:cs typeface="Arial"/>
              </a:rPr>
              <a:t>BPEL </a:t>
            </a:r>
            <a:r>
              <a:rPr lang="en-US" sz="1000" kern="0" dirty="0" smtClean="0">
                <a:solidFill>
                  <a:prstClr val="black"/>
                </a:solidFill>
                <a:latin typeface="Calibri"/>
                <a:cs typeface="Arial"/>
              </a:rPr>
              <a:t>EAs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101" name="Rectangle à coins arrondis 100"/>
          <p:cNvSpPr/>
          <p:nvPr/>
        </p:nvSpPr>
        <p:spPr bwMode="auto">
          <a:xfrm>
            <a:off x="4284663" y="3557588"/>
            <a:ext cx="503237" cy="1065212"/>
          </a:xfrm>
          <a:prstGeom prst="roundRect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  <a:cs typeface="Arial"/>
              </a:rPr>
              <a:t>BPEL </a:t>
            </a:r>
            <a:r>
              <a:rPr lang="en-US" sz="1000" kern="0" dirty="0" smtClean="0">
                <a:solidFill>
                  <a:prstClr val="black"/>
                </a:solidFill>
                <a:latin typeface="Calibri"/>
                <a:cs typeface="Arial"/>
              </a:rPr>
              <a:t>EAs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102" name="Rectangle à coins arrondis 101"/>
          <p:cNvSpPr/>
          <p:nvPr/>
        </p:nvSpPr>
        <p:spPr bwMode="auto">
          <a:xfrm>
            <a:off x="1258888" y="5514975"/>
            <a:ext cx="1152525" cy="860425"/>
          </a:xfrm>
          <a:prstGeom prst="roundRect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  <a:cs typeface="Arial"/>
              </a:rPr>
              <a:t>code templates supporting generic primitives of </a:t>
            </a:r>
            <a:r>
              <a:rPr lang="en-US" sz="1000" kern="0" dirty="0" smtClean="0">
                <a:solidFill>
                  <a:prstClr val="black"/>
                </a:solidFill>
                <a:latin typeface="Calibri"/>
                <a:cs typeface="Arial"/>
              </a:rPr>
              <a:t>CS, PS, TS  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103" name="Rectangle à coins arrondis 102"/>
          <p:cNvSpPr/>
          <p:nvPr/>
        </p:nvSpPr>
        <p:spPr bwMode="auto">
          <a:xfrm>
            <a:off x="7775575" y="3683000"/>
            <a:ext cx="1189038" cy="874713"/>
          </a:xfrm>
          <a:prstGeom prst="roundRect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 smtClean="0">
                <a:solidFill>
                  <a:prstClr val="black"/>
                </a:solidFill>
                <a:latin typeface="Calibri"/>
                <a:cs typeface="Arial"/>
              </a:rPr>
              <a:t>CS, PS, TS IDLs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105" name="Rectangle à coins arrondis 104"/>
          <p:cNvSpPr/>
          <p:nvPr/>
        </p:nvSpPr>
        <p:spPr bwMode="auto">
          <a:xfrm>
            <a:off x="7775575" y="1616075"/>
            <a:ext cx="1189038" cy="752475"/>
          </a:xfrm>
          <a:prstGeom prst="roundRect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 smtClean="0">
                <a:solidFill>
                  <a:prstClr val="black"/>
                </a:solidFill>
                <a:latin typeface="Calibri"/>
                <a:cs typeface="Arial"/>
              </a:rPr>
              <a:t>GA IDL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107" name="Ellipse 106"/>
          <p:cNvSpPr/>
          <p:nvPr/>
        </p:nvSpPr>
        <p:spPr bwMode="auto">
          <a:xfrm>
            <a:off x="4787900" y="3040063"/>
            <a:ext cx="1425575" cy="604837"/>
          </a:xfrm>
          <a:prstGeom prst="ellipse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  <a:latin typeface="Calibri" pitchFamily="34" charset="0"/>
                <a:cs typeface="Arial"/>
              </a:rPr>
              <a:t>GAEA2xEA </a:t>
            </a:r>
            <a:r>
              <a:rPr lang="en-US" sz="1000" kern="0" dirty="0">
                <a:solidFill>
                  <a:sysClr val="windowText" lastClr="000000"/>
                </a:solidFill>
                <a:latin typeface="Calibri" pitchFamily="34" charset="0"/>
                <a:cs typeface="Arial"/>
              </a:rPr>
              <a:t>transformation</a:t>
            </a:r>
            <a:endParaRPr lang="fr-FR" sz="1000" kern="0" dirty="0">
              <a:solidFill>
                <a:sysClr val="windowText" lastClr="000000"/>
              </a:solidFill>
              <a:latin typeface="Calibri"/>
              <a:cs typeface="Arial"/>
            </a:endParaRPr>
          </a:p>
        </p:txBody>
      </p:sp>
      <p:cxnSp>
        <p:nvCxnSpPr>
          <p:cNvPr id="108" name="Connecteur droit avec flèche 107"/>
          <p:cNvCxnSpPr>
            <a:stCxn id="99" idx="3"/>
            <a:endCxn id="107" idx="0"/>
          </p:cNvCxnSpPr>
          <p:nvPr/>
        </p:nvCxnSpPr>
        <p:spPr>
          <a:xfrm>
            <a:off x="4787900" y="2327275"/>
            <a:ext cx="712788" cy="712788"/>
          </a:xfrm>
          <a:prstGeom prst="straightConnector1">
            <a:avLst/>
          </a:prstGeom>
          <a:noFill/>
          <a:ln w="25400" cap="flat" cmpd="sng" algn="ctr">
            <a:solidFill>
              <a:srgbClr val="7A66C7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09" name="Connecteur droit avec flèche 108"/>
          <p:cNvCxnSpPr>
            <a:stCxn id="107" idx="4"/>
            <a:endCxn id="101" idx="3"/>
          </p:cNvCxnSpPr>
          <p:nvPr/>
        </p:nvCxnSpPr>
        <p:spPr>
          <a:xfrm rot="5400000">
            <a:off x="4922044" y="3510756"/>
            <a:ext cx="444500" cy="712788"/>
          </a:xfrm>
          <a:prstGeom prst="straightConnector1">
            <a:avLst/>
          </a:prstGeom>
          <a:noFill/>
          <a:ln w="25400" cap="flat" cmpd="sng" algn="ctr">
            <a:solidFill>
              <a:srgbClr val="7A66C7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11" name="Ellipse 110"/>
          <p:cNvSpPr/>
          <p:nvPr/>
        </p:nvSpPr>
        <p:spPr bwMode="auto">
          <a:xfrm>
            <a:off x="7650163" y="2781300"/>
            <a:ext cx="1425575" cy="604838"/>
          </a:xfrm>
          <a:prstGeom prst="ellipse">
            <a:avLst/>
          </a:prstGeom>
          <a:gradFill rotWithShape="1">
            <a:gsLst>
              <a:gs pos="0">
                <a:srgbClr val="7E6BC9">
                  <a:tint val="50000"/>
                  <a:satMod val="300000"/>
                </a:srgbClr>
              </a:gs>
              <a:gs pos="35000">
                <a:srgbClr val="7E6BC9">
                  <a:tint val="37000"/>
                  <a:satMod val="300000"/>
                </a:srgbClr>
              </a:gs>
              <a:gs pos="100000">
                <a:srgbClr val="7E6BC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7E6BC9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 smtClean="0">
                <a:solidFill>
                  <a:sysClr val="windowText" lastClr="000000"/>
                </a:solidFill>
                <a:latin typeface="Calibri" pitchFamily="34" charset="0"/>
                <a:cs typeface="Arial"/>
              </a:rPr>
              <a:t>xDL2GADL </a:t>
            </a:r>
            <a:r>
              <a:rPr lang="en-US" sz="1000" kern="0" dirty="0">
                <a:solidFill>
                  <a:sysClr val="windowText" lastClr="000000"/>
                </a:solidFill>
                <a:latin typeface="Calibri" pitchFamily="34" charset="0"/>
                <a:cs typeface="Arial"/>
              </a:rPr>
              <a:t>transformation</a:t>
            </a:r>
            <a:endParaRPr lang="fr-FR" sz="1000" kern="0" dirty="0">
              <a:solidFill>
                <a:sysClr val="windowText" lastClr="000000"/>
              </a:solidFill>
              <a:latin typeface="Calibri"/>
              <a:cs typeface="Arial"/>
            </a:endParaRPr>
          </a:p>
        </p:txBody>
      </p:sp>
      <p:cxnSp>
        <p:nvCxnSpPr>
          <p:cNvPr id="112" name="Connecteur droit avec flèche 111"/>
          <p:cNvCxnSpPr>
            <a:stCxn id="103" idx="0"/>
            <a:endCxn id="111" idx="4"/>
          </p:cNvCxnSpPr>
          <p:nvPr/>
        </p:nvCxnSpPr>
        <p:spPr>
          <a:xfrm rot="16200000" flipV="1">
            <a:off x="8218488" y="3530600"/>
            <a:ext cx="296862" cy="7938"/>
          </a:xfrm>
          <a:prstGeom prst="straightConnector1">
            <a:avLst/>
          </a:prstGeom>
          <a:noFill/>
          <a:ln w="25400" cap="flat" cmpd="sng" algn="ctr">
            <a:solidFill>
              <a:srgbClr val="7A66C7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13" name="Connecteur droit avec flèche 112"/>
          <p:cNvCxnSpPr>
            <a:stCxn id="111" idx="0"/>
            <a:endCxn id="105" idx="2"/>
          </p:cNvCxnSpPr>
          <p:nvPr/>
        </p:nvCxnSpPr>
        <p:spPr>
          <a:xfrm rot="5400000" flipH="1" flipV="1">
            <a:off x="8159750" y="2571750"/>
            <a:ext cx="412750" cy="6350"/>
          </a:xfrm>
          <a:prstGeom prst="straightConnector1">
            <a:avLst/>
          </a:prstGeom>
          <a:noFill/>
          <a:ln w="25400" cap="flat" cmpd="sng" algn="ctr">
            <a:solidFill>
              <a:srgbClr val="7A66C7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16" name="Connecteur droit avec flèche 115"/>
          <p:cNvCxnSpPr/>
          <p:nvPr/>
        </p:nvCxnSpPr>
        <p:spPr>
          <a:xfrm rot="5400000">
            <a:off x="4425157" y="5029994"/>
            <a:ext cx="438150" cy="1587"/>
          </a:xfrm>
          <a:prstGeom prst="straightConnector1">
            <a:avLst/>
          </a:prstGeom>
          <a:noFill/>
          <a:ln w="25400" cap="flat" cmpd="sng" algn="ctr">
            <a:solidFill>
              <a:srgbClr val="7A66C7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435" name="ZoneTexte 73"/>
          <p:cNvSpPr txBox="1">
            <a:spLocks noChangeArrowheads="1"/>
          </p:cNvSpPr>
          <p:nvPr/>
        </p:nvSpPr>
        <p:spPr bwMode="auto">
          <a:xfrm>
            <a:off x="2916238" y="4911725"/>
            <a:ext cx="18716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000">
                <a:solidFill>
                  <a:srgbClr val="7A66C7"/>
                </a:solidFill>
                <a:latin typeface="Calibri" pitchFamily="34" charset="0"/>
              </a:rPr>
              <a:t>Extended BPEL engine support </a:t>
            </a:r>
            <a:endParaRPr lang="fr-FR" sz="1000">
              <a:solidFill>
                <a:srgbClr val="7A66C7"/>
              </a:solidFill>
              <a:latin typeface="Calibri" pitchFamily="34" charset="0"/>
            </a:endParaRPr>
          </a:p>
        </p:txBody>
      </p:sp>
      <p:sp>
        <p:nvSpPr>
          <p:cNvPr id="118" name="Rectangle à coins arrondis 117"/>
          <p:cNvSpPr/>
          <p:nvPr/>
        </p:nvSpPr>
        <p:spPr bwMode="auto">
          <a:xfrm>
            <a:off x="179388" y="5514975"/>
            <a:ext cx="1223962" cy="860425"/>
          </a:xfrm>
          <a:prstGeom prst="roundRect">
            <a:avLst/>
          </a:prstGeom>
          <a:gradFill rotWithShape="1">
            <a:gsLst>
              <a:gs pos="0">
                <a:srgbClr val="9CB084">
                  <a:tint val="50000"/>
                  <a:satMod val="300000"/>
                </a:srgbClr>
              </a:gs>
              <a:gs pos="35000">
                <a:srgbClr val="9CB084">
                  <a:tint val="37000"/>
                  <a:satMod val="300000"/>
                </a:srgbClr>
              </a:gs>
              <a:gs pos="100000">
                <a:srgbClr val="9CB084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CB084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  <a:cs typeface="Arial"/>
              </a:rPr>
              <a:t>Employ middleware platform API in the corresponding code template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119" name="Rectangle à coins arrondis 118"/>
          <p:cNvSpPr/>
          <p:nvPr/>
        </p:nvSpPr>
        <p:spPr bwMode="auto">
          <a:xfrm>
            <a:off x="8027988" y="5592763"/>
            <a:ext cx="865187" cy="752475"/>
          </a:xfrm>
          <a:prstGeom prst="roundRect">
            <a:avLst/>
          </a:prstGeom>
          <a:gradFill rotWithShape="1">
            <a:gsLst>
              <a:gs pos="0">
                <a:srgbClr val="9CB084">
                  <a:tint val="50000"/>
                  <a:satMod val="300000"/>
                </a:srgbClr>
              </a:gs>
              <a:gs pos="35000">
                <a:srgbClr val="9CB084">
                  <a:tint val="37000"/>
                  <a:satMod val="300000"/>
                </a:srgbClr>
              </a:gs>
              <a:gs pos="100000">
                <a:srgbClr val="9CB084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CB084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prstClr val="black"/>
                </a:solidFill>
                <a:latin typeface="Calibri"/>
                <a:cs typeface="Arial"/>
              </a:rPr>
              <a:t>Introduce native interface description</a:t>
            </a:r>
            <a:endParaRPr lang="fr-FR" sz="1000" kern="0" dirty="0">
              <a:solidFill>
                <a:prstClr val="black"/>
              </a:solidFill>
              <a:latin typeface="Calibri"/>
              <a:cs typeface="Arial"/>
            </a:endParaRPr>
          </a:p>
        </p:txBody>
      </p:sp>
      <p:sp>
        <p:nvSpPr>
          <p:cNvPr id="123" name="Ellipse 122"/>
          <p:cNvSpPr/>
          <p:nvPr/>
        </p:nvSpPr>
        <p:spPr bwMode="auto">
          <a:xfrm>
            <a:off x="7667625" y="4895850"/>
            <a:ext cx="1425575" cy="423863"/>
          </a:xfrm>
          <a:prstGeom prst="ellipse">
            <a:avLst/>
          </a:prstGeom>
          <a:gradFill rotWithShape="1">
            <a:gsLst>
              <a:gs pos="0">
                <a:srgbClr val="9CB084">
                  <a:tint val="50000"/>
                  <a:satMod val="300000"/>
                </a:srgbClr>
              </a:gs>
              <a:gs pos="35000">
                <a:srgbClr val="9CB084">
                  <a:tint val="37000"/>
                  <a:satMod val="300000"/>
                </a:srgbClr>
              </a:gs>
              <a:gs pos="100000">
                <a:srgbClr val="9CB084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CB084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Calibri" pitchFamily="34" charset="0"/>
                <a:cs typeface="Arial"/>
              </a:rPr>
              <a:t>native2xDL transformation</a:t>
            </a:r>
            <a:endParaRPr lang="fr-FR" sz="1000" kern="0" dirty="0">
              <a:solidFill>
                <a:sysClr val="windowText" lastClr="000000"/>
              </a:solidFill>
              <a:latin typeface="Calibri"/>
              <a:cs typeface="Arial"/>
            </a:endParaRPr>
          </a:p>
        </p:txBody>
      </p:sp>
      <p:cxnSp>
        <p:nvCxnSpPr>
          <p:cNvPr id="124" name="Connecteur droit avec flèche 123"/>
          <p:cNvCxnSpPr>
            <a:stCxn id="123" idx="0"/>
            <a:endCxn id="103" idx="2"/>
          </p:cNvCxnSpPr>
          <p:nvPr/>
        </p:nvCxnSpPr>
        <p:spPr>
          <a:xfrm rot="16200000" flipV="1">
            <a:off x="8206582" y="4722019"/>
            <a:ext cx="338137" cy="9525"/>
          </a:xfrm>
          <a:prstGeom prst="straightConnector1">
            <a:avLst/>
          </a:prstGeom>
          <a:noFill/>
          <a:ln w="25400" cap="flat" cmpd="sng" algn="ctr">
            <a:solidFill>
              <a:srgbClr val="99AD80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25" name="Connecteur droit avec flèche 124"/>
          <p:cNvCxnSpPr/>
          <p:nvPr/>
        </p:nvCxnSpPr>
        <p:spPr>
          <a:xfrm rot="16200000" flipV="1">
            <a:off x="8247856" y="5441157"/>
            <a:ext cx="288925" cy="7938"/>
          </a:xfrm>
          <a:prstGeom prst="straightConnector1">
            <a:avLst/>
          </a:prstGeom>
          <a:noFill/>
          <a:ln w="25400" cap="flat" cmpd="sng" algn="ctr">
            <a:solidFill>
              <a:srgbClr val="99AD80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63" name="Rectangle à coins arrondis 62"/>
          <p:cNvSpPr/>
          <p:nvPr/>
        </p:nvSpPr>
        <p:spPr bwMode="auto">
          <a:xfrm>
            <a:off x="7740650" y="1412875"/>
            <a:ext cx="1295400" cy="5184775"/>
          </a:xfrm>
          <a:prstGeom prst="roundRect">
            <a:avLst/>
          </a:prstGeom>
          <a:noFill/>
          <a:ln w="1905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kern="0">
              <a:solidFill>
                <a:sysClr val="windowText" lastClr="000000"/>
              </a:solidFill>
            </a:endParaRPr>
          </a:p>
        </p:txBody>
      </p:sp>
      <p:sp>
        <p:nvSpPr>
          <p:cNvPr id="84" name="Rectangle à coins arrondis 83"/>
          <p:cNvSpPr/>
          <p:nvPr/>
        </p:nvSpPr>
        <p:spPr bwMode="auto">
          <a:xfrm>
            <a:off x="4140201" y="1628775"/>
            <a:ext cx="2159992" cy="3168650"/>
          </a:xfrm>
          <a:prstGeom prst="roundRect">
            <a:avLst/>
          </a:prstGeom>
          <a:noFill/>
          <a:ln w="1905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ker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63" grpId="0" animBg="1"/>
      <p:bldP spid="63" grpId="1" animBg="1"/>
      <p:bldP spid="84" grpId="0" animBg="1"/>
      <p:bldP spid="84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6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pPr eaLnBrk="1" hangingPunct="1"/>
            <a:r>
              <a:rPr lang="en-US" sz="3200" dirty="0" smtClean="0"/>
              <a:t>Implemented scenario</a:t>
            </a:r>
            <a:endParaRPr lang="fr-FR" sz="3200" dirty="0" smtClean="0"/>
          </a:p>
        </p:txBody>
      </p:sp>
      <p:sp>
        <p:nvSpPr>
          <p:cNvPr id="8195" name="Espace réservé du texte vertical 1"/>
          <p:cNvSpPr>
            <a:spLocks noGrp="1"/>
          </p:cNvSpPr>
          <p:nvPr>
            <p:ph idx="1"/>
          </p:nvPr>
        </p:nvSpPr>
        <p:spPr>
          <a:xfrm>
            <a:off x="323528" y="4694585"/>
            <a:ext cx="8602663" cy="1542727"/>
          </a:xfrm>
        </p:spPr>
        <p:txBody>
          <a:bodyPr/>
          <a:lstStyle/>
          <a:p>
            <a:r>
              <a:rPr lang="en-US" sz="2000" dirty="0" smtClean="0"/>
              <a:t>Search &amp; Rescue Operations</a:t>
            </a:r>
          </a:p>
          <a:p>
            <a:r>
              <a:rPr lang="en-US" sz="2000" dirty="0" smtClean="0"/>
              <a:t>Applied our coordination middleware to design and execute an application workflow integrating</a:t>
            </a:r>
          </a:p>
          <a:p>
            <a:pPr lvl="1"/>
            <a:r>
              <a:rPr lang="en-US" sz="1600" dirty="0" smtClean="0"/>
              <a:t>A DPWS Web service (CS), a JMS system (PS), and a </a:t>
            </a:r>
            <a:r>
              <a:rPr lang="en-US" sz="1600" dirty="0" err="1" smtClean="0"/>
              <a:t>JavaSpaces</a:t>
            </a:r>
            <a:r>
              <a:rPr lang="en-US" sz="1600" dirty="0" smtClean="0"/>
              <a:t> system (TS)</a:t>
            </a:r>
            <a:endParaRPr lang="fr-FR" sz="1600" dirty="0" smtClean="0"/>
          </a:p>
        </p:txBody>
      </p:sp>
      <p:pic>
        <p:nvPicPr>
          <p:cNvPr id="819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2944" y="620688"/>
            <a:ext cx="656844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Trade-off</a:t>
            </a:r>
          </a:p>
          <a:p>
            <a:pPr lvl="1"/>
            <a:r>
              <a:rPr lang="en-US" dirty="0" smtClean="0"/>
              <a:t>Abstraction of semantics / API simplicity for application workflow design, </a:t>
            </a:r>
            <a:r>
              <a:rPr lang="en-US" i="1" dirty="0" smtClean="0"/>
              <a:t>vs.</a:t>
            </a:r>
          </a:p>
          <a:p>
            <a:pPr lvl="1"/>
            <a:r>
              <a:rPr lang="en-US" dirty="0" smtClean="0"/>
              <a:t>API expressiveness/ preservation of semantics</a:t>
            </a:r>
          </a:p>
          <a:p>
            <a:r>
              <a:rPr lang="en-US" dirty="0" smtClean="0"/>
              <a:t>Extensibility</a:t>
            </a:r>
          </a:p>
          <a:p>
            <a:pPr lvl="1"/>
            <a:r>
              <a:rPr lang="en-US" dirty="0" smtClean="0"/>
              <a:t>Easiness in integrating new middleware platforms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3975"/>
            <a:ext cx="9144000" cy="11430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dirty="0" smtClean="0"/>
              <a:t>The C</a:t>
            </a:r>
            <a:r>
              <a:rPr lang="en-US" sz="2800" dirty="0" smtClean="0"/>
              <a:t>ONNECT</a:t>
            </a:r>
            <a:r>
              <a:rPr lang="en-US" sz="3600" dirty="0" smtClean="0"/>
              <a:t> Approach to Interoperability: Emergent Middleware</a:t>
            </a:r>
            <a:br>
              <a:rPr lang="en-US" sz="3600" dirty="0" smtClean="0"/>
            </a:br>
            <a:endParaRPr lang="en-US" sz="36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5496" y="1429891"/>
            <a:ext cx="4266059" cy="4519389"/>
          </a:xfrm>
        </p:spPr>
        <p:txBody>
          <a:bodyPr/>
          <a:lstStyle/>
          <a:p>
            <a:pPr eaLnBrk="1" hangingPunct="1"/>
            <a:r>
              <a:rPr lang="en-US" sz="2400" dirty="0" smtClean="0"/>
              <a:t>Synthesize </a:t>
            </a:r>
            <a:r>
              <a:rPr lang="en-US" sz="2400" dirty="0" err="1" smtClean="0"/>
              <a:t>C</a:t>
            </a:r>
            <a:r>
              <a:rPr lang="en-US" sz="1800" dirty="0" err="1" smtClean="0"/>
              <a:t>ONNECT</a:t>
            </a:r>
            <a:r>
              <a:rPr lang="en-US" sz="2400" dirty="0" err="1" smtClean="0"/>
              <a:t>ors</a:t>
            </a:r>
            <a:r>
              <a:rPr lang="en-US" sz="2400" dirty="0" smtClean="0"/>
              <a:t> between heterogeneous Networked Systems (NS)</a:t>
            </a:r>
          </a:p>
          <a:p>
            <a:pPr lvl="1" eaLnBrk="1" hangingPunct="1"/>
            <a:r>
              <a:rPr lang="en-US" sz="2000" dirty="0" smtClean="0"/>
              <a:t>Generate middleware and application protocols to create connections that will overcome the interoperability barrier</a:t>
            </a:r>
          </a:p>
          <a:p>
            <a:pPr lvl="2" eaLnBrk="1" hangingPunct="1"/>
            <a:r>
              <a:rPr lang="en-US" sz="1800" dirty="0" err="1" smtClean="0"/>
              <a:t>C</a:t>
            </a:r>
            <a:r>
              <a:rPr lang="en-US" sz="1400" dirty="0" err="1" smtClean="0"/>
              <a:t>ONNECT</a:t>
            </a:r>
            <a:r>
              <a:rPr lang="en-US" sz="1800" dirty="0" err="1" smtClean="0"/>
              <a:t>ors</a:t>
            </a:r>
            <a:r>
              <a:rPr lang="en-US" sz="1800" dirty="0" smtClean="0"/>
              <a:t> devised and created at </a:t>
            </a:r>
            <a:r>
              <a:rPr lang="en-US" sz="1800" b="1" dirty="0" smtClean="0"/>
              <a:t>Run Time</a:t>
            </a:r>
          </a:p>
          <a:p>
            <a:pPr lvl="2" eaLnBrk="1" hangingPunct="1"/>
            <a:r>
              <a:rPr lang="en-US" sz="1800" dirty="0" smtClean="0"/>
              <a:t>Minimal a priori knowledge/ assumptions</a:t>
            </a:r>
          </a:p>
          <a:p>
            <a:pPr eaLnBrk="1" hangingPunct="1"/>
            <a:endParaRPr lang="en-US" sz="2000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50148DC-86E7-43C2-A104-49C9D6646292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293" name="Slide Number Placeholder 3"/>
          <p:cNvSpPr txBox="1">
            <a:spLocks/>
          </p:cNvSpPr>
          <p:nvPr/>
        </p:nvSpPr>
        <p:spPr bwMode="auto">
          <a:xfrm>
            <a:off x="539750" y="6308725"/>
            <a:ext cx="5762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92FC5F1A-F0E9-461C-913B-19F0A60D7116}" type="slidenum">
              <a:rPr lang="en-US" sz="1400">
                <a:solidFill>
                  <a:schemeClr val="bg1"/>
                </a:solidFill>
              </a:rPr>
              <a:pPr algn="ctr"/>
              <a:t>3</a:t>
            </a:fld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821683" y="2794620"/>
            <a:ext cx="1000125" cy="928688"/>
          </a:xfrm>
          <a:prstGeom prst="rect">
            <a:avLst/>
          </a:prstGeom>
          <a:solidFill>
            <a:srgbClr val="709DC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schemeClr val="bg1"/>
                </a:solidFill>
              </a:rPr>
              <a:t>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821933" y="2794620"/>
            <a:ext cx="1714500" cy="571500"/>
          </a:xfrm>
          <a:prstGeom prst="rect">
            <a:avLst/>
          </a:prstGeom>
          <a:solidFill>
            <a:srgbClr val="709DC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r>
              <a:rPr lang="en-GB" sz="1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ONNECT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8036371" y="3580433"/>
            <a:ext cx="1000125" cy="928687"/>
          </a:xfrm>
          <a:prstGeom prst="rect">
            <a:avLst/>
          </a:prstGeom>
          <a:solidFill>
            <a:srgbClr val="709DC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schemeClr val="bg1"/>
                </a:solidFill>
              </a:rPr>
              <a:t>NS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0" name="Elbow Connector 20"/>
          <p:cNvCxnSpPr>
            <a:stCxn id="36" idx="3"/>
            <a:endCxn id="38" idx="1"/>
          </p:cNvCxnSpPr>
          <p:nvPr/>
        </p:nvCxnSpPr>
        <p:spPr bwMode="auto">
          <a:xfrm flipV="1">
            <a:off x="5821808" y="3080370"/>
            <a:ext cx="1000125" cy="179388"/>
          </a:xfrm>
          <a:prstGeom prst="bentConnector3">
            <a:avLst>
              <a:gd name="adj1" fmla="val 50000"/>
            </a:avLst>
          </a:prstGeom>
          <a:ln>
            <a:bevel/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1" name="Elbow Connector 29"/>
          <p:cNvCxnSpPr>
            <a:stCxn id="39" idx="1"/>
            <a:endCxn id="38" idx="2"/>
          </p:cNvCxnSpPr>
          <p:nvPr/>
        </p:nvCxnSpPr>
        <p:spPr bwMode="auto">
          <a:xfrm rot="10800000">
            <a:off x="7679183" y="3366120"/>
            <a:ext cx="357188" cy="679450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ZoneTexte 41"/>
          <p:cNvSpPr txBox="1">
            <a:spLocks noChangeArrowheads="1"/>
          </p:cNvSpPr>
          <p:nvPr/>
        </p:nvSpPr>
        <p:spPr bwMode="auto">
          <a:xfrm>
            <a:off x="4964558" y="4090020"/>
            <a:ext cx="28648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CC00FF"/>
                </a:solidFill>
              </a:rPr>
              <a:t>« </a:t>
            </a:r>
            <a:r>
              <a:rPr lang="fr-FR" dirty="0" err="1">
                <a:solidFill>
                  <a:srgbClr val="CC00FF"/>
                </a:solidFill>
              </a:rPr>
              <a:t>Mediating</a:t>
            </a:r>
            <a:r>
              <a:rPr lang="fr-FR" dirty="0">
                <a:solidFill>
                  <a:srgbClr val="CC00FF"/>
                </a:solidFill>
              </a:rPr>
              <a:t> » </a:t>
            </a:r>
            <a:r>
              <a:rPr lang="fr-FR" dirty="0" err="1" smtClean="0">
                <a:solidFill>
                  <a:srgbClr val="CC00FF"/>
                </a:solidFill>
              </a:rPr>
              <a:t>connector</a:t>
            </a:r>
            <a:r>
              <a:rPr lang="fr-FR" dirty="0" smtClean="0">
                <a:solidFill>
                  <a:srgbClr val="CC00FF"/>
                </a:solidFill>
              </a:rPr>
              <a:t/>
            </a:r>
            <a:br>
              <a:rPr lang="fr-FR" dirty="0" smtClean="0">
                <a:solidFill>
                  <a:srgbClr val="CC00FF"/>
                </a:solidFill>
              </a:rPr>
            </a:br>
            <a:r>
              <a:rPr lang="fr-FR" dirty="0" err="1" smtClean="0">
                <a:solidFill>
                  <a:srgbClr val="CC00FF"/>
                </a:solidFill>
              </a:rPr>
              <a:t>aka</a:t>
            </a:r>
            <a:r>
              <a:rPr lang="fr-FR" dirty="0" smtClean="0">
                <a:solidFill>
                  <a:srgbClr val="CC00FF"/>
                </a:solidFill>
              </a:rPr>
              <a:t> Emergent Middleware</a:t>
            </a:r>
            <a:endParaRPr lang="fr-FR" dirty="0">
              <a:solidFill>
                <a:srgbClr val="CC00FF"/>
              </a:solidFill>
            </a:endParaRPr>
          </a:p>
        </p:txBody>
      </p:sp>
      <p:cxnSp>
        <p:nvCxnSpPr>
          <p:cNvPr id="43" name="Connecteur droit avec flèche 42"/>
          <p:cNvCxnSpPr/>
          <p:nvPr/>
        </p:nvCxnSpPr>
        <p:spPr>
          <a:xfrm rot="5400000" flipH="1" flipV="1">
            <a:off x="6143277" y="3411364"/>
            <a:ext cx="785813" cy="714375"/>
          </a:xfrm>
          <a:prstGeom prst="straightConnector1">
            <a:avLst/>
          </a:prstGeom>
          <a:ln>
            <a:solidFill>
              <a:srgbClr val="00408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1187624" y="6093296"/>
            <a:ext cx="648072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>
              <a:spcBef>
                <a:spcPct val="20000"/>
              </a:spcBef>
              <a:buClr>
                <a:srgbClr val="709DC7"/>
              </a:buClr>
            </a:pPr>
            <a:r>
              <a:rPr lang="en-GB" sz="2000" dirty="0" smtClean="0">
                <a:solidFill>
                  <a:srgbClr val="1F5595"/>
                </a:solidFill>
                <a:latin typeface="+mn-lt"/>
              </a:rPr>
              <a:t>See lecture by Gordon Blair &amp; Massimo Paolucci on</a:t>
            </a:r>
            <a:br>
              <a:rPr lang="en-GB" sz="2000" dirty="0" smtClean="0">
                <a:solidFill>
                  <a:srgbClr val="1F5595"/>
                </a:solidFill>
                <a:latin typeface="+mn-lt"/>
              </a:rPr>
            </a:br>
            <a:r>
              <a:rPr lang="en-GB" sz="2000" i="1" dirty="0" smtClean="0">
                <a:solidFill>
                  <a:srgbClr val="1F5595"/>
                </a:solidFill>
                <a:latin typeface="+mn-lt"/>
              </a:rPr>
              <a:t>Interoperability in Complex Distributed Systems</a:t>
            </a:r>
            <a:endParaRPr lang="en-US" sz="2000" i="1" dirty="0">
              <a:solidFill>
                <a:srgbClr val="1F5595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 vs. expressiveness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4453B-FAE7-485C-A9DB-42CED6376797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3526" y="1916832"/>
          <a:ext cx="8640962" cy="1381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52305"/>
                <a:gridCol w="925261"/>
                <a:gridCol w="711739"/>
                <a:gridCol w="1494652"/>
                <a:gridCol w="1708174"/>
                <a:gridCol w="711739"/>
                <a:gridCol w="173709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DPWS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JMS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JavaSpaces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DPWS+JMS+</a:t>
                      </a:r>
                    </a:p>
                    <a:p>
                      <a:pPr algn="ctr"/>
                      <a:r>
                        <a:rPr lang="en-US" dirty="0" err="1" smtClean="0"/>
                        <a:t>JavaSpaces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Simplification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Primitives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76%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Arguments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36%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475656" y="4124672"/>
          <a:ext cx="6096000" cy="1752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Primitives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Arguments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Optional Features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DPWS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 (4/4)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 (3/3)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 (0/2)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JMS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83% (5/6)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62% (5/7)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 (0/3)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JavaSpaces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80% (8/10)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 (3/3)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 (0/3)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251520" y="3553852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709DC7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1F5595"/>
                </a:solidFill>
                <a:latin typeface="+mn-lt"/>
              </a:rPr>
              <a:t>GA API expressiveness</a:t>
            </a:r>
            <a:endParaRPr lang="fr-FR" sz="2800" dirty="0" smtClean="0">
              <a:solidFill>
                <a:srgbClr val="1F5595"/>
              </a:solidFill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23528" y="1321604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709DC7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1F5595"/>
                </a:solidFill>
                <a:latin typeface="+mn-lt"/>
              </a:rPr>
              <a:t>Middleware API to GA API simplification</a:t>
            </a:r>
            <a:endParaRPr lang="fr-FR" sz="2800" dirty="0" smtClean="0">
              <a:solidFill>
                <a:srgbClr val="1F5595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Extensibility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4453B-FAE7-485C-A9DB-42CED6376797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ZoneTexte 3"/>
          <p:cNvSpPr txBox="1"/>
          <p:nvPr/>
        </p:nvSpPr>
        <p:spPr>
          <a:xfrm>
            <a:off x="251520" y="4077072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709DC7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1F5595"/>
                </a:solidFill>
                <a:latin typeface="+mn-lt"/>
              </a:rPr>
              <a:t>Effort for integrating new middleware platforms</a:t>
            </a:r>
            <a:endParaRPr lang="fr-FR" sz="2800" dirty="0" smtClean="0">
              <a:solidFill>
                <a:srgbClr val="1F5595"/>
              </a:solidFill>
              <a:latin typeface="+mn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23528" y="1321604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709DC7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1F5595"/>
                </a:solidFill>
                <a:latin typeface="+mn-lt"/>
              </a:rPr>
              <a:t>Effort for coordination middleware development</a:t>
            </a:r>
            <a:endParaRPr lang="fr-FR" sz="2800" dirty="0" smtClean="0">
              <a:solidFill>
                <a:srgbClr val="1F5595"/>
              </a:solidFill>
              <a:latin typeface="+mn-lt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971600" y="1862832"/>
          <a:ext cx="7128792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0"/>
                <a:gridCol w="792088"/>
                <a:gridCol w="720080"/>
                <a:gridCol w="864096"/>
                <a:gridCol w="79208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PS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TS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BPEL</a:t>
                      </a:r>
                      <a:r>
                        <a:rPr lang="en-US" baseline="0" dirty="0" smtClean="0"/>
                        <a:t> EAs (primitives/arguments)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9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xDLs</a:t>
                      </a:r>
                      <a:r>
                        <a:rPr lang="en-US" dirty="0" smtClean="0"/>
                        <a:t> (XSD</a:t>
                      </a:r>
                      <a:r>
                        <a:rPr lang="en-US" baseline="0" dirty="0" smtClean="0"/>
                        <a:t> elements</a:t>
                      </a:r>
                      <a:r>
                        <a:rPr lang="en-US" dirty="0" smtClean="0"/>
                        <a:t>)</a:t>
                      </a:r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11</a:t>
                      </a:r>
                      <a:endParaRPr lang="fr-F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14</a:t>
                      </a:r>
                      <a:endParaRPr lang="fr-F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xDL2GADLs (XSLT expressions)</a:t>
                      </a:r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42</a:t>
                      </a:r>
                      <a:endParaRPr lang="fr-F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63</a:t>
                      </a:r>
                      <a:endParaRPr lang="fr-F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Code templates (LOC)</a:t>
                      </a:r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1002</a:t>
                      </a:r>
                      <a:endParaRPr lang="fr-F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1912</a:t>
                      </a:r>
                      <a:endParaRPr lang="fr-F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23528" y="4631536"/>
          <a:ext cx="8568952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64496"/>
                <a:gridCol w="2016224"/>
                <a:gridCol w="2088232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JMS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JavaSpaces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Code (</a:t>
                      </a:r>
                      <a:r>
                        <a:rPr lang="en-US" i="1" dirty="0" smtClean="0"/>
                        <a:t>new</a:t>
                      </a:r>
                      <a:r>
                        <a:rPr lang="en-US" dirty="0" smtClean="0"/>
                        <a:t> LOC)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508 (34%)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311 (14%)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on our abstraction approach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GA provides an abstract union of the semantics of CS, PS and TS</a:t>
            </a:r>
          </a:p>
          <a:p>
            <a:pPr lvl="1"/>
            <a:r>
              <a:rPr lang="en-US" sz="2000" dirty="0" smtClean="0"/>
              <a:t>After high optimization for identifying common semantics</a:t>
            </a:r>
          </a:p>
          <a:p>
            <a:pPr lvl="1"/>
            <a:r>
              <a:rPr lang="en-US" sz="2000" dirty="0" smtClean="0"/>
              <a:t>By construction, this enables preserving the coordination semantics</a:t>
            </a:r>
          </a:p>
          <a:p>
            <a:pPr lvl="1"/>
            <a:r>
              <a:rPr lang="en-US" sz="2000" dirty="0" smtClean="0"/>
              <a:t>Orchestration well-suited for applying our abstractions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Direct mediation between the heterogeneous coordination models has not yet been tackled</a:t>
            </a:r>
          </a:p>
          <a:p>
            <a:pPr lvl="1"/>
            <a:r>
              <a:rPr lang="en-US" sz="2000" dirty="0" smtClean="0"/>
              <a:t>Will investigate direct mapping between CS, PS and TS semantics based on the GA abstraction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496" y="1446213"/>
            <a:ext cx="9108504" cy="4464050"/>
          </a:xfrm>
        </p:spPr>
        <p:txBody>
          <a:bodyPr/>
          <a:lstStyle/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Introduction to C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ONNECT</a:t>
            </a:r>
          </a:p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C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ONNECT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 Architecture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From System Discovery to 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</a:rPr>
              <a:t>C</a:t>
            </a:r>
            <a:r>
              <a:rPr lang="en-US" sz="1800" dirty="0" err="1" smtClean="0">
                <a:solidFill>
                  <a:schemeClr val="bg1">
                    <a:lumMod val="65000"/>
                  </a:schemeClr>
                </a:solidFill>
              </a:rPr>
              <a:t>ONNECT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</a:rPr>
              <a:t>or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 Synthesis</a:t>
            </a:r>
          </a:p>
          <a:p>
            <a:r>
              <a:rPr lang="en-US" sz="2400" dirty="0" smtClean="0"/>
              <a:t>Middleware Interoperability Aspects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Approach to Middleware Abstraction</a:t>
            </a:r>
          </a:p>
          <a:p>
            <a:pPr lvl="1"/>
            <a:r>
              <a:rPr lang="en-US" sz="2400" dirty="0" smtClean="0">
                <a:solidFill>
                  <a:srgbClr val="1F5595"/>
                </a:solidFill>
              </a:rPr>
              <a:t>C</a:t>
            </a:r>
            <a:r>
              <a:rPr lang="en-US" sz="1800" dirty="0" smtClean="0">
                <a:solidFill>
                  <a:srgbClr val="1F5595"/>
                </a:solidFill>
              </a:rPr>
              <a:t>ONNECT</a:t>
            </a:r>
            <a:r>
              <a:rPr lang="en-US" sz="2400" dirty="0" smtClean="0">
                <a:solidFill>
                  <a:srgbClr val="1F5595"/>
                </a:solidFill>
              </a:rPr>
              <a:t> Discovery &amp; Demo </a:t>
            </a:r>
            <a:r>
              <a:rPr lang="en-US" sz="2400" i="1" dirty="0" smtClean="0">
                <a:solidFill>
                  <a:srgbClr val="1F5595"/>
                </a:solidFill>
              </a:rPr>
              <a:t>(by Rachid Saadi)</a:t>
            </a:r>
          </a:p>
          <a:p>
            <a:pPr lvl="1"/>
            <a:r>
              <a:rPr lang="en-US" sz="2400" dirty="0" smtClean="0">
                <a:solidFill>
                  <a:srgbClr val="1F5595"/>
                </a:solidFill>
              </a:rPr>
              <a:t>Approach to Middleware Synthesis &amp; Demo </a:t>
            </a:r>
            <a:r>
              <a:rPr lang="en-US" sz="2400" i="1" dirty="0" smtClean="0">
                <a:solidFill>
                  <a:srgbClr val="1F5595"/>
                </a:solidFill>
              </a:rPr>
              <a:t>(by Paul Grace)</a:t>
            </a:r>
          </a:p>
          <a:p>
            <a:r>
              <a:rPr lang="en-US" sz="2400" b="1" dirty="0" smtClean="0"/>
              <a:t>Conclusion</a:t>
            </a:r>
            <a:endParaRPr lang="fr-FR" sz="24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en-US" sz="2400" dirty="0" smtClean="0"/>
              <a:t>ONNECT</a:t>
            </a:r>
            <a:r>
              <a:rPr lang="en-US" dirty="0" smtClean="0"/>
              <a:t> approach to Emergent Middleware</a:t>
            </a:r>
          </a:p>
          <a:p>
            <a:pPr lvl="1"/>
            <a:r>
              <a:rPr lang="en-US" dirty="0" smtClean="0"/>
              <a:t>Answer to Eternal Interoperability</a:t>
            </a:r>
          </a:p>
          <a:p>
            <a:r>
              <a:rPr lang="en-US" dirty="0" smtClean="0"/>
              <a:t>C</a:t>
            </a:r>
            <a:r>
              <a:rPr lang="en-US" sz="2400" dirty="0" smtClean="0"/>
              <a:t>ONNECT</a:t>
            </a:r>
            <a:r>
              <a:rPr lang="en-US" dirty="0" smtClean="0"/>
              <a:t> Enabler Architecture</a:t>
            </a:r>
          </a:p>
          <a:p>
            <a:pPr lvl="1"/>
            <a:r>
              <a:rPr lang="en-US" dirty="0" smtClean="0"/>
              <a:t>Focus on Discovery and Synthesis</a:t>
            </a:r>
          </a:p>
          <a:p>
            <a:r>
              <a:rPr lang="en-US" dirty="0" smtClean="0"/>
              <a:t>Question of Middleware Abstraction</a:t>
            </a:r>
          </a:p>
          <a:p>
            <a:pPr lvl="1"/>
            <a:r>
              <a:rPr lang="en-US" dirty="0" smtClean="0"/>
              <a:t>Effective abstraction with preservation of semantics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title"/>
          </p:nvPr>
        </p:nvSpPr>
        <p:spPr>
          <a:xfrm>
            <a:off x="14288" y="14288"/>
            <a:ext cx="9144000" cy="1143000"/>
          </a:xfrm>
        </p:spPr>
        <p:txBody>
          <a:bodyPr/>
          <a:lstStyle/>
          <a:p>
            <a:pPr eaLnBrk="1" hangingPunct="1"/>
            <a:r>
              <a:rPr lang="en-GB" sz="3600" dirty="0" smtClean="0"/>
              <a:t>A Runtime Model-centric Approach to </a:t>
            </a:r>
            <a:br>
              <a:rPr lang="en-GB" sz="3600" dirty="0" smtClean="0"/>
            </a:br>
            <a:r>
              <a:rPr lang="en-GB" sz="3600" dirty="0" smtClean="0"/>
              <a:t>Eternal Interoperability</a:t>
            </a:r>
          </a:p>
        </p:txBody>
      </p:sp>
      <p:sp>
        <p:nvSpPr>
          <p:cNvPr id="14339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7FCFC84-F713-40FE-A4E4-BD23674E776F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107570" name="Picture 50" descr="imageP22DynamicSansro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0850" y="2947988"/>
            <a:ext cx="431800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40" name="Rectangle 26"/>
          <p:cNvSpPr>
            <a:spLocks noChangeArrowheads="1"/>
          </p:cNvSpPr>
          <p:nvPr/>
        </p:nvSpPr>
        <p:spPr bwMode="auto">
          <a:xfrm>
            <a:off x="7308850" y="2636838"/>
            <a:ext cx="1736725" cy="730250"/>
          </a:xfrm>
          <a:prstGeom prst="rect">
            <a:avLst/>
          </a:prstGeom>
          <a:solidFill>
            <a:srgbClr val="DDDDDD">
              <a:alpha val="78038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altLang="zh-CN" sz="140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1) </a:t>
            </a:r>
            <a:r>
              <a:rPr lang="en-GB" altLang="zh-CN" sz="1400" b="1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Modelling and reasoning</a:t>
            </a:r>
            <a:r>
              <a:rPr lang="en-GB" altLang="zh-CN" sz="140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 about peer functionalities</a:t>
            </a:r>
          </a:p>
        </p:txBody>
      </p:sp>
      <p:sp>
        <p:nvSpPr>
          <p:cNvPr id="107551" name="Rectangle 43"/>
          <p:cNvSpPr>
            <a:spLocks noChangeArrowheads="1"/>
          </p:cNvSpPr>
          <p:nvPr/>
        </p:nvSpPr>
        <p:spPr bwMode="auto">
          <a:xfrm>
            <a:off x="7239000" y="4076700"/>
            <a:ext cx="1905000" cy="517525"/>
          </a:xfrm>
          <a:prstGeom prst="rect">
            <a:avLst/>
          </a:prstGeom>
          <a:solidFill>
            <a:srgbClr val="DDDDDD">
              <a:alpha val="78038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altLang="zh-CN" sz="140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2) </a:t>
            </a:r>
            <a:r>
              <a:rPr lang="en-GB" altLang="zh-CN" sz="1400" b="1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Learning</a:t>
            </a:r>
            <a:r>
              <a:rPr lang="en-GB" altLang="zh-CN" sz="140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 connector behaviours</a:t>
            </a:r>
          </a:p>
        </p:txBody>
      </p:sp>
      <p:sp>
        <p:nvSpPr>
          <p:cNvPr id="107526" name="Rectangle 46"/>
          <p:cNvSpPr>
            <a:spLocks noChangeArrowheads="1"/>
          </p:cNvSpPr>
          <p:nvPr/>
        </p:nvSpPr>
        <p:spPr bwMode="auto">
          <a:xfrm>
            <a:off x="3973513" y="5229225"/>
            <a:ext cx="1462087" cy="730250"/>
          </a:xfrm>
          <a:prstGeom prst="rect">
            <a:avLst/>
          </a:prstGeom>
          <a:solidFill>
            <a:srgbClr val="DDDDDD">
              <a:alpha val="78038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altLang="zh-CN" sz="140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4) </a:t>
            </a:r>
            <a:r>
              <a:rPr lang="en-GB" altLang="zh-CN" sz="1400" b="1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Runtime synthesis</a:t>
            </a:r>
            <a:r>
              <a:rPr lang="en-GB" altLang="zh-CN" sz="140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 of connectors</a:t>
            </a:r>
          </a:p>
        </p:txBody>
      </p:sp>
      <p:sp>
        <p:nvSpPr>
          <p:cNvPr id="107527" name="Rectangle 27"/>
          <p:cNvSpPr>
            <a:spLocks noChangeArrowheads="1"/>
          </p:cNvSpPr>
          <p:nvPr/>
        </p:nvSpPr>
        <p:spPr bwMode="auto">
          <a:xfrm>
            <a:off x="6011863" y="4724400"/>
            <a:ext cx="3132137" cy="942975"/>
          </a:xfrm>
          <a:prstGeom prst="rect">
            <a:avLst/>
          </a:prstGeom>
          <a:solidFill>
            <a:srgbClr val="DDDDDD">
              <a:alpha val="78038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en-GB" altLang="zh-CN" sz="140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3) </a:t>
            </a:r>
            <a:r>
              <a:rPr lang="en-GB" altLang="zh-CN" sz="1400" b="1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Modelling, reasoning about</a:t>
            </a:r>
            <a:r>
              <a:rPr lang="en-GB" altLang="zh-CN" sz="140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, </a:t>
            </a:r>
            <a:br>
              <a:rPr lang="en-GB" altLang="zh-CN" sz="140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en-GB" altLang="zh-CN" sz="140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and </a:t>
            </a:r>
            <a:r>
              <a:rPr lang="en-GB" altLang="zh-CN" sz="1400" b="1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composing dynamically</a:t>
            </a:r>
            <a:r>
              <a:rPr lang="en-GB" altLang="zh-CN" sz="140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 connector behaviours, both functional &amp; non-functional</a:t>
            </a:r>
          </a:p>
        </p:txBody>
      </p:sp>
      <p:sp>
        <p:nvSpPr>
          <p:cNvPr id="107529" name="Rectangle 59"/>
          <p:cNvSpPr>
            <a:spLocks noChangeArrowheads="1"/>
          </p:cNvSpPr>
          <p:nvPr/>
        </p:nvSpPr>
        <p:spPr bwMode="auto">
          <a:xfrm>
            <a:off x="0" y="3636556"/>
            <a:ext cx="2058988" cy="218521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altLang="zh-CN" sz="2000" b="1" dirty="0" smtClean="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To</a:t>
            </a:r>
          </a:p>
          <a:p>
            <a:pPr algn="ctr"/>
            <a:r>
              <a:rPr lang="en-GB" altLang="zh-CN" sz="2000" b="1" dirty="0" err="1" smtClean="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C</a:t>
            </a:r>
            <a:r>
              <a:rPr lang="en-GB" altLang="zh-CN" sz="1600" b="1" dirty="0" err="1" smtClean="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ONNECT</a:t>
            </a:r>
            <a:r>
              <a:rPr lang="en-GB" altLang="zh-CN" sz="2000" b="1" dirty="0" err="1" smtClean="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ed</a:t>
            </a:r>
            <a:endParaRPr lang="en-GB" altLang="zh-CN" sz="2000" dirty="0">
              <a:solidFill>
                <a:srgbClr val="1F5595"/>
              </a:solidFill>
              <a:ea typeface="Arial Unicode MS" pitchFamily="34" charset="-128"/>
              <a:cs typeface="Arial Unicode MS" pitchFamily="34" charset="-128"/>
            </a:endParaRPr>
          </a:p>
          <a:p>
            <a:pPr algn="ctr"/>
            <a:endParaRPr lang="en-GB" altLang="zh-CN" sz="1600" i="1" dirty="0">
              <a:solidFill>
                <a:srgbClr val="1F5595"/>
              </a:solidFill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GB" altLang="zh-CN" sz="1600" i="1" dirty="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Emergent connectors</a:t>
            </a:r>
          </a:p>
          <a:p>
            <a:pPr algn="ctr"/>
            <a:r>
              <a:rPr lang="en-GB" altLang="zh-CN" sz="1600" i="1" dirty="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at semantic level</a:t>
            </a:r>
            <a:br>
              <a:rPr lang="en-GB" altLang="zh-CN" sz="1600" i="1" dirty="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en-GB" altLang="zh-CN" sz="1600" i="1" dirty="0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for eternal connectivity</a:t>
            </a:r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6470650" y="1509713"/>
            <a:ext cx="815975" cy="12509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prstShdw prst="shdw13" dist="109250" dir="18332261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endParaRPr kumimoji="1" lang="zh-CN" altLang="en-GB" sz="240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6405563" y="2319338"/>
            <a:ext cx="9667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kumimoji="1" lang="en-GB" altLang="zh-CN" sz="12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Networked </a:t>
            </a:r>
            <a:r>
              <a:rPr kumimoji="1" lang="en-GB" altLang="zh-CN" sz="1200" dirty="0" smtClean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System </a:t>
            </a:r>
            <a:endParaRPr kumimoji="1" lang="en-GB" altLang="zh-CN" sz="1200" dirty="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348" name="AutoShape 9"/>
          <p:cNvSpPr>
            <a:spLocks noChangeArrowheads="1"/>
          </p:cNvSpPr>
          <p:nvPr/>
        </p:nvSpPr>
        <p:spPr bwMode="auto">
          <a:xfrm>
            <a:off x="3060700" y="1520825"/>
            <a:ext cx="817563" cy="12509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prstShdw prst="shdw13" dist="109250" dir="18332261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endParaRPr kumimoji="1" lang="zh-CN" altLang="en-GB" sz="240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349" name="Rectangle 6"/>
          <p:cNvSpPr>
            <a:spLocks noChangeArrowheads="1"/>
          </p:cNvSpPr>
          <p:nvPr/>
        </p:nvSpPr>
        <p:spPr bwMode="auto">
          <a:xfrm>
            <a:off x="2997200" y="2330450"/>
            <a:ext cx="965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kumimoji="1" lang="en-GB" altLang="zh-CN" sz="12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Networked </a:t>
            </a:r>
            <a:r>
              <a:rPr kumimoji="1" lang="en-GB" altLang="zh-CN" sz="1200" dirty="0" smtClean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System </a:t>
            </a:r>
            <a:endParaRPr kumimoji="1" lang="en-GB" altLang="zh-CN" sz="1200" dirty="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350" name="AutoShape 17"/>
          <p:cNvSpPr>
            <a:spLocks noChangeArrowheads="1"/>
          </p:cNvSpPr>
          <p:nvPr/>
        </p:nvSpPr>
        <p:spPr bwMode="auto">
          <a:xfrm>
            <a:off x="3897313" y="1443038"/>
            <a:ext cx="2573337" cy="609600"/>
          </a:xfrm>
          <a:prstGeom prst="leftRightArrowCallout">
            <a:avLst>
              <a:gd name="adj1" fmla="val 27787"/>
              <a:gd name="adj2" fmla="val 36935"/>
              <a:gd name="adj3" fmla="val 26989"/>
              <a:gd name="adj4" fmla="val 47685"/>
            </a:avLst>
          </a:prstGeom>
          <a:solidFill>
            <a:schemeClr val="bg1"/>
          </a:solidFill>
          <a:ln w="9525" algn="ctr">
            <a:solidFill>
              <a:srgbClr val="969696"/>
            </a:solidFill>
            <a:prstDash val="dash"/>
            <a:miter lim="800000"/>
            <a:headEnd/>
            <a:tailEnd/>
          </a:ln>
          <a:effectLst>
            <a:prstShdw prst="shdw13" dist="109250" dir="18332261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endParaRPr kumimoji="1" lang="zh-CN" altLang="en-GB" sz="240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351" name="Rectangle 18"/>
          <p:cNvSpPr>
            <a:spLocks noChangeArrowheads="1"/>
          </p:cNvSpPr>
          <p:nvPr/>
        </p:nvSpPr>
        <p:spPr bwMode="auto">
          <a:xfrm>
            <a:off x="4343400" y="1412875"/>
            <a:ext cx="1676400" cy="6397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kumimoji="1" lang="en-GB" altLang="zh-CN" sz="1200" i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Pre-built </a:t>
            </a:r>
            <a:br>
              <a:rPr kumimoji="1" lang="en-GB" altLang="zh-CN" sz="1200" i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kumimoji="1" lang="en-GB" altLang="zh-CN" sz="1200" i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middleware protocol translation </a:t>
            </a:r>
          </a:p>
        </p:txBody>
      </p:sp>
      <p:sp>
        <p:nvSpPr>
          <p:cNvPr id="14352" name="Rectangle 60"/>
          <p:cNvSpPr>
            <a:spLocks noChangeArrowheads="1"/>
          </p:cNvSpPr>
          <p:nvPr/>
        </p:nvSpPr>
        <p:spPr bwMode="auto">
          <a:xfrm>
            <a:off x="-133350" y="1644650"/>
            <a:ext cx="2571750" cy="1435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kumimoji="1" lang="en-GB" altLang="zh-CN" sz="2000" b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From</a:t>
            </a:r>
            <a:br>
              <a:rPr kumimoji="1" lang="en-GB" altLang="zh-CN" sz="2000" b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kumimoji="1" lang="en-GB" altLang="zh-CN" sz="2000" b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Non-C</a:t>
            </a:r>
            <a:r>
              <a:rPr kumimoji="1" lang="en-GB" altLang="zh-CN" sz="1600" b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ONNECTed</a:t>
            </a:r>
          </a:p>
          <a:p>
            <a:pPr algn="ctr"/>
            <a:endParaRPr kumimoji="1" lang="en-GB" altLang="zh-CN" sz="1600" b="1">
              <a:solidFill>
                <a:srgbClr val="5F5F5F"/>
              </a:solidFill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GB" altLang="zh-CN" sz="1600" i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Pre-built connectors</a:t>
            </a:r>
          </a:p>
          <a:p>
            <a:pPr algn="ctr"/>
            <a:r>
              <a:rPr kumimoji="1" lang="en-GB" altLang="zh-CN" sz="1600" i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at syntactic level</a:t>
            </a:r>
          </a:p>
        </p:txBody>
      </p:sp>
      <p:sp>
        <p:nvSpPr>
          <p:cNvPr id="107541" name="AutoShape 25"/>
          <p:cNvSpPr>
            <a:spLocks noChangeArrowheads="1"/>
          </p:cNvSpPr>
          <p:nvPr/>
        </p:nvSpPr>
        <p:spPr bwMode="auto">
          <a:xfrm rot="5751361">
            <a:off x="6172994" y="3326606"/>
            <a:ext cx="1392238" cy="2508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4296463 h 21600"/>
              <a:gd name="T4" fmla="*/ 2147483647 w 21600"/>
              <a:gd name="T5" fmla="*/ 48592925 h 21600"/>
              <a:gd name="T6" fmla="*/ 2147483647 w 21600"/>
              <a:gd name="T7" fmla="*/ 2429646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0099FF">
                  <a:alpha val="70000"/>
                </a:srgbClr>
              </a:gs>
              <a:gs pos="100000">
                <a:srgbClr val="004776"/>
              </a:gs>
            </a:gsLst>
            <a:lin ang="5400000" scaled="1"/>
          </a:gra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fr-FR"/>
          </a:p>
        </p:txBody>
      </p:sp>
      <p:sp>
        <p:nvSpPr>
          <p:cNvPr id="107552" name="AutoShape 25"/>
          <p:cNvSpPr>
            <a:spLocks noChangeArrowheads="1"/>
          </p:cNvSpPr>
          <p:nvPr/>
        </p:nvSpPr>
        <p:spPr bwMode="auto">
          <a:xfrm rot="4515386">
            <a:off x="2890838" y="3225800"/>
            <a:ext cx="1165225" cy="2508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4296463 h 21600"/>
              <a:gd name="T4" fmla="*/ 2147483647 w 21600"/>
              <a:gd name="T5" fmla="*/ 48592925 h 21600"/>
              <a:gd name="T6" fmla="*/ 2147483647 w 21600"/>
              <a:gd name="T7" fmla="*/ 2429646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0099FF">
                  <a:alpha val="70000"/>
                </a:srgbClr>
              </a:gs>
              <a:gs pos="100000">
                <a:srgbClr val="004776"/>
              </a:gs>
            </a:gsLst>
            <a:lin ang="5400000" scaled="1"/>
          </a:gra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fr-FR"/>
          </a:p>
        </p:txBody>
      </p:sp>
      <p:sp>
        <p:nvSpPr>
          <p:cNvPr id="14355" name="AutoShape 17"/>
          <p:cNvSpPr>
            <a:spLocks noChangeArrowheads="1"/>
          </p:cNvSpPr>
          <p:nvPr/>
        </p:nvSpPr>
        <p:spPr bwMode="auto">
          <a:xfrm>
            <a:off x="3886200" y="2174875"/>
            <a:ext cx="2573338" cy="609600"/>
          </a:xfrm>
          <a:prstGeom prst="leftRightArrowCallout">
            <a:avLst>
              <a:gd name="adj1" fmla="val 27787"/>
              <a:gd name="adj2" fmla="val 36935"/>
              <a:gd name="adj3" fmla="val 26989"/>
              <a:gd name="adj4" fmla="val 47685"/>
            </a:avLst>
          </a:prstGeom>
          <a:solidFill>
            <a:schemeClr val="bg1"/>
          </a:solidFill>
          <a:ln w="9525" algn="ctr">
            <a:solidFill>
              <a:srgbClr val="969696"/>
            </a:solidFill>
            <a:prstDash val="dash"/>
            <a:miter lim="800000"/>
            <a:headEnd/>
            <a:tailEnd/>
          </a:ln>
          <a:effectLst>
            <a:prstShdw prst="shdw13" dist="109250" dir="18332261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endParaRPr kumimoji="1" lang="zh-CN" altLang="en-GB" sz="240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356" name="Rectangle 16"/>
          <p:cNvSpPr>
            <a:spLocks noChangeArrowheads="1"/>
          </p:cNvSpPr>
          <p:nvPr/>
        </p:nvSpPr>
        <p:spPr bwMode="auto">
          <a:xfrm>
            <a:off x="4343400" y="2144713"/>
            <a:ext cx="1598613" cy="6397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kumimoji="1" lang="en-GB" altLang="zh-CN" sz="1200" i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Pre-built </a:t>
            </a:r>
            <a:br>
              <a:rPr kumimoji="1" lang="en-GB" altLang="zh-CN" sz="1200" i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kumimoji="1" lang="en-GB" altLang="zh-CN" sz="1200" i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middleware protocol </a:t>
            </a:r>
            <a:br>
              <a:rPr kumimoji="1" lang="en-GB" altLang="zh-CN" sz="1200" i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kumimoji="1" lang="en-GB" altLang="zh-CN" sz="1200" i="1">
                <a:solidFill>
                  <a:srgbClr val="5F5F5F"/>
                </a:solidFill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substitution </a:t>
            </a:r>
          </a:p>
        </p:txBody>
      </p:sp>
      <p:sp>
        <p:nvSpPr>
          <p:cNvPr id="107559" name="Rectangle 46"/>
          <p:cNvSpPr>
            <a:spLocks noChangeArrowheads="1"/>
          </p:cNvSpPr>
          <p:nvPr/>
        </p:nvSpPr>
        <p:spPr bwMode="auto">
          <a:xfrm>
            <a:off x="2195513" y="4652963"/>
            <a:ext cx="1462087" cy="517525"/>
          </a:xfrm>
          <a:prstGeom prst="rect">
            <a:avLst/>
          </a:prstGeom>
          <a:solidFill>
            <a:srgbClr val="DDDDDD">
              <a:alpha val="78038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altLang="zh-CN" sz="1400" b="1">
                <a:solidFill>
                  <a:srgbClr val="1F5595"/>
                </a:solidFill>
                <a:ea typeface="Arial Unicode MS" pitchFamily="34" charset="-128"/>
                <a:cs typeface="Arial Unicode MS" pitchFamily="34" charset="-128"/>
              </a:rPr>
              <a:t>Dependability assurance</a:t>
            </a:r>
            <a:endParaRPr lang="en-GB" altLang="zh-CN" sz="1400">
              <a:solidFill>
                <a:srgbClr val="1F5595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4358" name="Picture 40" descr="vieuxP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3563" y="1727200"/>
            <a:ext cx="7207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9" name="Picture 41" descr="iphon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7188" y="1624013"/>
            <a:ext cx="317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66" name="Picture 46" descr="rondver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50" y="3429000"/>
            <a:ext cx="7207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67" name="Picture 47" descr="rondver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4149725"/>
            <a:ext cx="7207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68" name="Picture 48" descr="rondroug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8400" y="4149725"/>
            <a:ext cx="719138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71" name="Picture 51" descr="lesrondsvert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32588" y="5373688"/>
            <a:ext cx="7921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72" name="Picture 52" descr="lesrondsbleus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940425" y="5373688"/>
            <a:ext cx="719138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73" name="Picture 53" descr="lesrondsvert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92725" y="3789363"/>
            <a:ext cx="7921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74" name="Picture 54" descr="lesrondsbleus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356100" y="3811588"/>
            <a:ext cx="719138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40" grpId="0" animBg="1"/>
      <p:bldP spid="107551" grpId="0" animBg="1"/>
      <p:bldP spid="107526" grpId="0" animBg="1"/>
      <p:bldP spid="107527" grpId="0" animBg="1"/>
      <p:bldP spid="107529" grpId="0"/>
      <p:bldP spid="107541" grpId="0" animBg="1"/>
      <p:bldP spid="107552" grpId="0" animBg="1"/>
      <p:bldP spid="1075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38829-CBAA-479D-9721-57E547184FE5}" type="slidenum">
              <a:rPr lang="en-US"/>
              <a:pPr/>
              <a:t>5</a:t>
            </a:fld>
            <a:endParaRPr lang="en-US"/>
          </a:p>
        </p:txBody>
      </p:sp>
      <p:sp>
        <p:nvSpPr>
          <p:cNvPr id="96280" name="Rectangle 24"/>
          <p:cNvSpPr>
            <a:spLocks noChangeArrowheads="1"/>
          </p:cNvSpPr>
          <p:nvPr/>
        </p:nvSpPr>
        <p:spPr bwMode="auto">
          <a:xfrm>
            <a:off x="4532313" y="2852738"/>
            <a:ext cx="4648200" cy="3168650"/>
          </a:xfrm>
          <a:prstGeom prst="rect">
            <a:avLst/>
          </a:prstGeom>
          <a:solidFill>
            <a:srgbClr val="FFCCFF"/>
          </a:solidFill>
          <a:ln w="38100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endParaRPr lang="fr-FR" sz="2400" b="1">
              <a:solidFill>
                <a:schemeClr val="accent2"/>
              </a:solidFill>
              <a:latin typeface="Bitstream Vera Sans" pitchFamily="34" charset="0"/>
              <a:cs typeface="Arial" pitchFamily="34" charset="0"/>
            </a:endParaRPr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-1588" y="2824163"/>
            <a:ext cx="4573588" cy="3197225"/>
          </a:xfrm>
          <a:prstGeom prst="rect">
            <a:avLst/>
          </a:prstGeom>
          <a:solidFill>
            <a:srgbClr val="CCFF99"/>
          </a:solidFill>
          <a:ln w="38100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endParaRPr lang="fr-FR" sz="2400" b="1">
              <a:solidFill>
                <a:schemeClr val="accent2"/>
              </a:solidFill>
              <a:latin typeface="Bitstream Vera Sans" pitchFamily="34" charset="0"/>
              <a:cs typeface="Arial" pitchFamily="34" charset="0"/>
            </a:endParaRP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0" y="620713"/>
            <a:ext cx="9180513" cy="2232025"/>
          </a:xfrm>
          <a:prstGeom prst="rect">
            <a:avLst/>
          </a:prstGeom>
          <a:solidFill>
            <a:srgbClr val="E1F1F3"/>
          </a:solidFill>
          <a:ln w="38100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endParaRPr lang="fr-FR" sz="2400" b="1">
              <a:solidFill>
                <a:schemeClr val="accent2"/>
              </a:solidFill>
              <a:latin typeface="Bitstream Vera Sans" pitchFamily="34" charset="0"/>
              <a:cs typeface="Arial" pitchFamily="34" charset="0"/>
            </a:endParaRPr>
          </a:p>
        </p:txBody>
      </p:sp>
      <p:sp>
        <p:nvSpPr>
          <p:cNvPr id="96272" name="Rectangle 16"/>
          <p:cNvSpPr>
            <a:spLocks noChangeArrowheads="1"/>
          </p:cNvSpPr>
          <p:nvPr/>
        </p:nvSpPr>
        <p:spPr bwMode="auto">
          <a:xfrm>
            <a:off x="179388" y="3500438"/>
            <a:ext cx="1752600" cy="5127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1200" b="1">
                <a:cs typeface="Arial" pitchFamily="34" charset="0"/>
              </a:rPr>
              <a:t>networked system</a:t>
            </a:r>
          </a:p>
        </p:txBody>
      </p:sp>
      <p:sp>
        <p:nvSpPr>
          <p:cNvPr id="96273" name="Rectangle 17"/>
          <p:cNvSpPr>
            <a:spLocks noChangeArrowheads="1"/>
          </p:cNvSpPr>
          <p:nvPr/>
        </p:nvSpPr>
        <p:spPr bwMode="auto">
          <a:xfrm>
            <a:off x="1355725" y="4508500"/>
            <a:ext cx="1752600" cy="512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1200" b="1">
                <a:cs typeface="Arial" pitchFamily="34" charset="0"/>
              </a:rPr>
              <a:t>networked system</a:t>
            </a:r>
          </a:p>
        </p:txBody>
      </p:sp>
      <p:sp>
        <p:nvSpPr>
          <p:cNvPr id="96274" name="Rectangle 18"/>
          <p:cNvSpPr>
            <a:spLocks noChangeArrowheads="1"/>
          </p:cNvSpPr>
          <p:nvPr/>
        </p:nvSpPr>
        <p:spPr bwMode="auto">
          <a:xfrm>
            <a:off x="2651125" y="3508375"/>
            <a:ext cx="1752600" cy="512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1200" b="1">
                <a:cs typeface="Arial" pitchFamily="34" charset="0"/>
              </a:rPr>
              <a:t>networked system</a:t>
            </a:r>
          </a:p>
        </p:txBody>
      </p:sp>
      <p:sp>
        <p:nvSpPr>
          <p:cNvPr id="96276" name="Rectangle 20"/>
          <p:cNvSpPr>
            <a:spLocks noChangeArrowheads="1"/>
          </p:cNvSpPr>
          <p:nvPr/>
        </p:nvSpPr>
        <p:spPr bwMode="auto">
          <a:xfrm>
            <a:off x="1595438" y="1116013"/>
            <a:ext cx="1752600" cy="5127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1200" b="1">
                <a:cs typeface="Arial" pitchFamily="34" charset="0"/>
              </a:rPr>
              <a:t>enabler</a:t>
            </a:r>
          </a:p>
        </p:txBody>
      </p:sp>
      <p:sp>
        <p:nvSpPr>
          <p:cNvPr id="96277" name="Rectangle 21"/>
          <p:cNvSpPr>
            <a:spLocks noChangeArrowheads="1"/>
          </p:cNvSpPr>
          <p:nvPr/>
        </p:nvSpPr>
        <p:spPr bwMode="auto">
          <a:xfrm>
            <a:off x="3995738" y="1773238"/>
            <a:ext cx="1752600" cy="5127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1200" b="1">
                <a:cs typeface="Arial" pitchFamily="34" charset="0"/>
              </a:rPr>
              <a:t>enabler</a:t>
            </a:r>
          </a:p>
        </p:txBody>
      </p:sp>
      <p:sp>
        <p:nvSpPr>
          <p:cNvPr id="96278" name="Rectangle 22"/>
          <p:cNvSpPr>
            <a:spLocks noChangeArrowheads="1"/>
          </p:cNvSpPr>
          <p:nvPr/>
        </p:nvSpPr>
        <p:spPr bwMode="auto">
          <a:xfrm>
            <a:off x="6372225" y="1125538"/>
            <a:ext cx="1752600" cy="5127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1200" b="1">
                <a:cs typeface="Arial" pitchFamily="34" charset="0"/>
              </a:rPr>
              <a:t>enabler</a:t>
            </a:r>
          </a:p>
        </p:txBody>
      </p:sp>
      <p:sp>
        <p:nvSpPr>
          <p:cNvPr id="96290" name="Text Box 34"/>
          <p:cNvSpPr txBox="1">
            <a:spLocks noChangeArrowheads="1"/>
          </p:cNvSpPr>
          <p:nvPr/>
        </p:nvSpPr>
        <p:spPr bwMode="auto">
          <a:xfrm>
            <a:off x="34925" y="692150"/>
            <a:ext cx="1800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1200" b="1" dirty="0">
                <a:cs typeface="Arial" pitchFamily="34" charset="0"/>
              </a:rPr>
              <a:t>C</a:t>
            </a:r>
            <a:r>
              <a:rPr lang="en-GB" sz="900" b="1" dirty="0">
                <a:cs typeface="Arial" pitchFamily="34" charset="0"/>
              </a:rPr>
              <a:t>ONNECT</a:t>
            </a:r>
            <a:r>
              <a:rPr lang="en-GB" sz="1200" b="1" dirty="0">
                <a:cs typeface="Arial" pitchFamily="34" charset="0"/>
              </a:rPr>
              <a:t> </a:t>
            </a:r>
            <a:r>
              <a:rPr lang="en-GB" sz="1200" b="1" dirty="0" smtClean="0">
                <a:cs typeface="Arial" pitchFamily="34" charset="0"/>
              </a:rPr>
              <a:t>Enabling Architecture</a:t>
            </a:r>
            <a:endParaRPr lang="fr-FR" dirty="0"/>
          </a:p>
        </p:txBody>
      </p:sp>
      <p:sp>
        <p:nvSpPr>
          <p:cNvPr id="96291" name="Text Box 35"/>
          <p:cNvSpPr txBox="1">
            <a:spLocks noChangeArrowheads="1"/>
          </p:cNvSpPr>
          <p:nvPr/>
        </p:nvSpPr>
        <p:spPr bwMode="auto">
          <a:xfrm>
            <a:off x="34925" y="5746750"/>
            <a:ext cx="1800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1200" b="1" dirty="0" smtClean="0">
                <a:cs typeface="Arial" pitchFamily="34" charset="0"/>
              </a:rPr>
              <a:t>Networked Systems</a:t>
            </a:r>
            <a:endParaRPr lang="fr-FR" dirty="0"/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5149850" y="1412875"/>
            <a:ext cx="1222375" cy="647700"/>
            <a:chOff x="3244" y="890"/>
            <a:chExt cx="770" cy="408"/>
          </a:xfrm>
        </p:grpSpPr>
        <p:sp>
          <p:nvSpPr>
            <p:cNvPr id="96284" name="Line 28"/>
            <p:cNvSpPr>
              <a:spLocks noChangeShapeType="1"/>
            </p:cNvSpPr>
            <p:nvPr/>
          </p:nvSpPr>
          <p:spPr bwMode="auto">
            <a:xfrm flipV="1">
              <a:off x="3606" y="890"/>
              <a:ext cx="408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6289" name="Text Box 33"/>
            <p:cNvSpPr txBox="1">
              <a:spLocks noChangeArrowheads="1"/>
            </p:cNvSpPr>
            <p:nvPr/>
          </p:nvSpPr>
          <p:spPr bwMode="auto">
            <a:xfrm>
              <a:off x="3244" y="890"/>
              <a:ext cx="7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collaboration</a:t>
              </a:r>
              <a:endParaRPr lang="fr-FR" sz="1200"/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971550" y="1628775"/>
            <a:ext cx="6192838" cy="2879725"/>
            <a:chOff x="612" y="1026"/>
            <a:chExt cx="3901" cy="1814"/>
          </a:xfrm>
        </p:grpSpPr>
        <p:sp>
          <p:nvSpPr>
            <p:cNvPr id="96281" name="Line 25"/>
            <p:cNvSpPr>
              <a:spLocks noChangeShapeType="1"/>
            </p:cNvSpPr>
            <p:nvPr/>
          </p:nvSpPr>
          <p:spPr bwMode="auto">
            <a:xfrm flipV="1">
              <a:off x="612" y="1434"/>
              <a:ext cx="2449" cy="7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6282" name="Line 26"/>
            <p:cNvSpPr>
              <a:spLocks noChangeShapeType="1"/>
            </p:cNvSpPr>
            <p:nvPr/>
          </p:nvSpPr>
          <p:spPr bwMode="auto">
            <a:xfrm flipV="1">
              <a:off x="2472" y="1026"/>
              <a:ext cx="2041" cy="1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6283" name="Line 27"/>
            <p:cNvSpPr>
              <a:spLocks noChangeShapeType="1"/>
            </p:cNvSpPr>
            <p:nvPr/>
          </p:nvSpPr>
          <p:spPr bwMode="auto">
            <a:xfrm flipV="1">
              <a:off x="1338" y="1434"/>
              <a:ext cx="1814" cy="14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6287" name="Text Box 31"/>
            <p:cNvSpPr txBox="1">
              <a:spLocks noChangeArrowheads="1"/>
            </p:cNvSpPr>
            <p:nvPr/>
          </p:nvSpPr>
          <p:spPr bwMode="auto">
            <a:xfrm>
              <a:off x="1202" y="1806"/>
              <a:ext cx="36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input</a:t>
              </a:r>
              <a:endParaRPr lang="fr-FR" sz="1200"/>
            </a:p>
          </p:txBody>
        </p:sp>
        <p:sp>
          <p:nvSpPr>
            <p:cNvPr id="96295" name="Text Box 39"/>
            <p:cNvSpPr txBox="1">
              <a:spLocks noChangeArrowheads="1"/>
            </p:cNvSpPr>
            <p:nvPr/>
          </p:nvSpPr>
          <p:spPr bwMode="auto">
            <a:xfrm>
              <a:off x="1520" y="2614"/>
              <a:ext cx="36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input</a:t>
              </a:r>
              <a:endParaRPr lang="fr-FR" sz="1200"/>
            </a:p>
          </p:txBody>
        </p:sp>
        <p:sp>
          <p:nvSpPr>
            <p:cNvPr id="96296" name="Text Box 40"/>
            <p:cNvSpPr txBox="1">
              <a:spLocks noChangeArrowheads="1"/>
            </p:cNvSpPr>
            <p:nvPr/>
          </p:nvSpPr>
          <p:spPr bwMode="auto">
            <a:xfrm>
              <a:off x="2472" y="1933"/>
              <a:ext cx="36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input</a:t>
              </a:r>
              <a:endParaRPr lang="fr-FR" sz="1200"/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4138613" y="1628775"/>
            <a:ext cx="4897437" cy="4392613"/>
            <a:chOff x="2607" y="1026"/>
            <a:chExt cx="3085" cy="2767"/>
          </a:xfrm>
        </p:grpSpPr>
        <p:sp>
          <p:nvSpPr>
            <p:cNvPr id="96288" name="Text Box 32"/>
            <p:cNvSpPr txBox="1">
              <a:spLocks noChangeArrowheads="1"/>
            </p:cNvSpPr>
            <p:nvPr/>
          </p:nvSpPr>
          <p:spPr bwMode="auto">
            <a:xfrm>
              <a:off x="4513" y="1706"/>
              <a:ext cx="45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output</a:t>
              </a:r>
              <a:endParaRPr lang="fr-FR" sz="1200"/>
            </a:p>
          </p:txBody>
        </p:sp>
        <p:sp>
          <p:nvSpPr>
            <p:cNvPr id="96264" name="Rectangle 8"/>
            <p:cNvSpPr>
              <a:spLocks noChangeArrowheads="1"/>
            </p:cNvSpPr>
            <p:nvPr/>
          </p:nvSpPr>
          <p:spPr bwMode="auto">
            <a:xfrm>
              <a:off x="3031" y="2200"/>
              <a:ext cx="1104" cy="32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GB" sz="1200" b="1">
                  <a:cs typeface="Arial" pitchFamily="34" charset="0"/>
                </a:rPr>
                <a:t>networked system</a:t>
              </a:r>
            </a:p>
          </p:txBody>
        </p:sp>
        <p:sp>
          <p:nvSpPr>
            <p:cNvPr id="96265" name="Rectangle 9"/>
            <p:cNvSpPr>
              <a:spLocks noChangeArrowheads="1"/>
            </p:cNvSpPr>
            <p:nvPr/>
          </p:nvSpPr>
          <p:spPr bwMode="auto">
            <a:xfrm>
              <a:off x="3772" y="2835"/>
              <a:ext cx="1104" cy="32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GB" sz="1200" b="1">
                  <a:cs typeface="Arial" pitchFamily="34" charset="0"/>
                </a:rPr>
                <a:t>networked system</a:t>
              </a:r>
            </a:p>
          </p:txBody>
        </p:sp>
        <p:sp>
          <p:nvSpPr>
            <p:cNvPr id="96266" name="Rectangle 10"/>
            <p:cNvSpPr>
              <a:spLocks noChangeArrowheads="1"/>
            </p:cNvSpPr>
            <p:nvPr/>
          </p:nvSpPr>
          <p:spPr bwMode="auto">
            <a:xfrm>
              <a:off x="4588" y="2205"/>
              <a:ext cx="1104" cy="32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GB" sz="1200" b="1">
                  <a:cs typeface="Arial" pitchFamily="34" charset="0"/>
                </a:rPr>
                <a:t>networked system</a:t>
              </a:r>
            </a:p>
          </p:txBody>
        </p:sp>
        <p:sp>
          <p:nvSpPr>
            <p:cNvPr id="96267" name="Oval 11"/>
            <p:cNvSpPr>
              <a:spLocks noChangeArrowheads="1"/>
            </p:cNvSpPr>
            <p:nvPr/>
          </p:nvSpPr>
          <p:spPr bwMode="auto">
            <a:xfrm>
              <a:off x="3636" y="2388"/>
              <a:ext cx="1361" cy="49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GB" sz="1200" b="1">
                  <a:cs typeface="Arial" pitchFamily="34" charset="0"/>
                </a:rPr>
                <a:t>C</a:t>
              </a:r>
              <a:r>
                <a:rPr lang="en-GB" sz="900" b="1">
                  <a:cs typeface="Arial" pitchFamily="34" charset="0"/>
                </a:rPr>
                <a:t>ONNECT</a:t>
              </a:r>
              <a:r>
                <a:rPr lang="en-GB" sz="1200" b="1">
                  <a:cs typeface="Arial" pitchFamily="34" charset="0"/>
                </a:rPr>
                <a:t>or</a:t>
              </a:r>
              <a:endParaRPr lang="fr-FR"/>
            </a:p>
          </p:txBody>
        </p:sp>
        <p:sp>
          <p:nvSpPr>
            <p:cNvPr id="96285" name="Line 29"/>
            <p:cNvSpPr>
              <a:spLocks noChangeShapeType="1"/>
            </p:cNvSpPr>
            <p:nvPr/>
          </p:nvSpPr>
          <p:spPr bwMode="auto">
            <a:xfrm>
              <a:off x="3334" y="1434"/>
              <a:ext cx="952" cy="9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6286" name="Line 30"/>
            <p:cNvSpPr>
              <a:spLocks noChangeShapeType="1"/>
            </p:cNvSpPr>
            <p:nvPr/>
          </p:nvSpPr>
          <p:spPr bwMode="auto">
            <a:xfrm flipH="1">
              <a:off x="4377" y="1026"/>
              <a:ext cx="363" cy="13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6292" name="Text Box 36"/>
            <p:cNvSpPr txBox="1">
              <a:spLocks noChangeArrowheads="1"/>
            </p:cNvSpPr>
            <p:nvPr/>
          </p:nvSpPr>
          <p:spPr bwMode="auto">
            <a:xfrm>
              <a:off x="2835" y="3620"/>
              <a:ext cx="17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1200" b="1" dirty="0" err="1">
                  <a:cs typeface="Arial" pitchFamily="34" charset="0"/>
                </a:rPr>
                <a:t>C</a:t>
              </a:r>
              <a:r>
                <a:rPr lang="en-GB" sz="900" b="1" dirty="0" err="1">
                  <a:cs typeface="Arial" pitchFamily="34" charset="0"/>
                </a:rPr>
                <a:t>ONNECT</a:t>
              </a:r>
              <a:r>
                <a:rPr lang="en-GB" sz="1200" b="1" dirty="0" err="1">
                  <a:cs typeface="Arial" pitchFamily="34" charset="0"/>
                </a:rPr>
                <a:t>ed</a:t>
              </a:r>
              <a:r>
                <a:rPr lang="en-GB" sz="1200" b="1" dirty="0">
                  <a:cs typeface="Arial" pitchFamily="34" charset="0"/>
                </a:rPr>
                <a:t> </a:t>
              </a:r>
              <a:r>
                <a:rPr lang="en-GB" sz="1200" b="1" dirty="0" smtClean="0">
                  <a:cs typeface="Arial" pitchFamily="34" charset="0"/>
                </a:rPr>
                <a:t>System Architecture</a:t>
              </a:r>
              <a:endParaRPr lang="fr-FR" dirty="0"/>
            </a:p>
          </p:txBody>
        </p:sp>
        <p:sp>
          <p:nvSpPr>
            <p:cNvPr id="96294" name="AutoShape 38"/>
            <p:cNvSpPr>
              <a:spLocks noChangeArrowheads="1"/>
            </p:cNvSpPr>
            <p:nvPr/>
          </p:nvSpPr>
          <p:spPr bwMode="auto">
            <a:xfrm>
              <a:off x="2607" y="2841"/>
              <a:ext cx="681" cy="181"/>
            </a:xfrm>
            <a:prstGeom prst="rightArrow">
              <a:avLst>
                <a:gd name="adj1" fmla="val 50157"/>
                <a:gd name="adj2" fmla="val 170459"/>
              </a:avLst>
            </a:prstGeom>
            <a:solidFill>
              <a:srgbClr val="E1F1F3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96297" name="Text Box 41"/>
            <p:cNvSpPr txBox="1">
              <a:spLocks noChangeArrowheads="1"/>
            </p:cNvSpPr>
            <p:nvPr/>
          </p:nvSpPr>
          <p:spPr bwMode="auto">
            <a:xfrm>
              <a:off x="3651" y="1661"/>
              <a:ext cx="45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output</a:t>
              </a:r>
              <a:endParaRPr lang="fr-FR" sz="1200"/>
            </a:p>
          </p:txBody>
        </p:sp>
      </p:grpSp>
      <p:sp>
        <p:nvSpPr>
          <p:cNvPr id="96303" name="Rectangle 47"/>
          <p:cNvSpPr>
            <a:spLocks noGrp="1" noChangeArrowheads="1"/>
          </p:cNvSpPr>
          <p:nvPr>
            <p:ph type="title"/>
          </p:nvPr>
        </p:nvSpPr>
        <p:spPr>
          <a:xfrm>
            <a:off x="539750" y="53975"/>
            <a:ext cx="8229600" cy="566738"/>
          </a:xfrm>
        </p:spPr>
        <p:txBody>
          <a:bodyPr/>
          <a:lstStyle/>
          <a:p>
            <a:r>
              <a:rPr lang="en-US" sz="3200" dirty="0"/>
              <a:t>Overall </a:t>
            </a:r>
            <a:r>
              <a:rPr lang="en-US" sz="3200" dirty="0" smtClean="0"/>
              <a:t>View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ensées 56"/>
          <p:cNvSpPr/>
          <p:nvPr/>
        </p:nvSpPr>
        <p:spPr>
          <a:xfrm>
            <a:off x="-36512" y="1412776"/>
            <a:ext cx="4499992" cy="2808312"/>
          </a:xfrm>
          <a:prstGeom prst="cloudCallout">
            <a:avLst>
              <a:gd name="adj1" fmla="val -23419"/>
              <a:gd name="adj2" fmla="val 77596"/>
            </a:avLst>
          </a:prstGeom>
          <a:gradFill flip="none" rotWithShape="1">
            <a:gsLst>
              <a:gs pos="0">
                <a:srgbClr val="709DC7">
                  <a:tint val="66000"/>
                  <a:satMod val="160000"/>
                </a:srgbClr>
              </a:gs>
              <a:gs pos="50000">
                <a:srgbClr val="709DC7">
                  <a:tint val="44500"/>
                  <a:satMod val="160000"/>
                </a:srgbClr>
              </a:gs>
              <a:gs pos="100000">
                <a:srgbClr val="709DC7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The C</a:t>
            </a:r>
            <a:r>
              <a:rPr lang="en-US" sz="2800" dirty="0" smtClean="0"/>
              <a:t>ONNECT</a:t>
            </a:r>
            <a:r>
              <a:rPr lang="de-DE" sz="3600" dirty="0" smtClean="0"/>
              <a:t> </a:t>
            </a:r>
            <a:r>
              <a:rPr lang="de-DE" sz="3600" dirty="0" err="1" smtClean="0"/>
              <a:t>Enablers</a:t>
            </a:r>
            <a:endParaRPr lang="de-DE" sz="3600" dirty="0" smtClean="0"/>
          </a:p>
        </p:txBody>
      </p:sp>
      <p:sp>
        <p:nvSpPr>
          <p:cNvPr id="23" name="Rectangle 22"/>
          <p:cNvSpPr/>
          <p:nvPr/>
        </p:nvSpPr>
        <p:spPr bwMode="auto">
          <a:xfrm>
            <a:off x="464692" y="2708920"/>
            <a:ext cx="1000125" cy="928687"/>
          </a:xfrm>
          <a:prstGeom prst="rect">
            <a:avLst/>
          </a:prstGeom>
          <a:solidFill>
            <a:srgbClr val="709DC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schemeClr val="accent3"/>
                </a:solidFill>
              </a:rPr>
              <a:t>NS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2536379" y="1931665"/>
            <a:ext cx="1000125" cy="928688"/>
          </a:xfrm>
          <a:prstGeom prst="rect">
            <a:avLst/>
          </a:prstGeom>
          <a:solidFill>
            <a:srgbClr val="709DC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schemeClr val="accent3"/>
                </a:solidFill>
              </a:rPr>
              <a:t>NS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25" name="Straight Arrow Connector 11"/>
          <p:cNvCxnSpPr>
            <a:stCxn id="23" idx="0"/>
          </p:cNvCxnSpPr>
          <p:nvPr/>
        </p:nvCxnSpPr>
        <p:spPr bwMode="auto">
          <a:xfrm rot="5400000" flipH="1" flipV="1">
            <a:off x="714724" y="2458888"/>
            <a:ext cx="500062" cy="3175"/>
          </a:xfrm>
          <a:prstGeom prst="straightConnector1">
            <a:avLst/>
          </a:prstGeom>
          <a:ln w="349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12"/>
          <p:cNvCxnSpPr/>
          <p:nvPr/>
        </p:nvCxnSpPr>
        <p:spPr bwMode="auto">
          <a:xfrm flipH="1" flipV="1">
            <a:off x="1464817" y="3288978"/>
            <a:ext cx="500062" cy="1587"/>
          </a:xfrm>
          <a:prstGeom prst="straightConnector1">
            <a:avLst/>
          </a:prstGeom>
          <a:ln w="349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13"/>
          <p:cNvCxnSpPr/>
          <p:nvPr/>
        </p:nvCxnSpPr>
        <p:spPr bwMode="auto">
          <a:xfrm flipH="1" flipV="1">
            <a:off x="3536504" y="2360290"/>
            <a:ext cx="500063" cy="1588"/>
          </a:xfrm>
          <a:prstGeom prst="straightConnector1">
            <a:avLst/>
          </a:prstGeom>
          <a:ln w="349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14"/>
          <p:cNvCxnSpPr/>
          <p:nvPr/>
        </p:nvCxnSpPr>
        <p:spPr bwMode="auto">
          <a:xfrm flipH="1" flipV="1">
            <a:off x="2036317" y="2360290"/>
            <a:ext cx="500062" cy="1588"/>
          </a:xfrm>
          <a:prstGeom prst="straightConnector1">
            <a:avLst/>
          </a:prstGeom>
          <a:ln w="349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964879" y="3146103"/>
            <a:ext cx="1643063" cy="369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/>
              <a:t>Requirements</a:t>
            </a:r>
            <a:endParaRPr lang="en-US" dirty="0"/>
          </a:p>
        </p:txBody>
      </p:sp>
      <p:sp>
        <p:nvSpPr>
          <p:cNvPr id="30" name="TextBox 16"/>
          <p:cNvSpPr txBox="1">
            <a:spLocks noChangeArrowheads="1"/>
          </p:cNvSpPr>
          <p:nvPr/>
        </p:nvSpPr>
        <p:spPr bwMode="auto">
          <a:xfrm>
            <a:off x="411510" y="1931665"/>
            <a:ext cx="2000250" cy="369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/>
              <a:t>Service Provision</a:t>
            </a:r>
            <a:endParaRPr lang="en-US" dirty="0"/>
          </a:p>
        </p:txBody>
      </p:sp>
      <p:sp>
        <p:nvSpPr>
          <p:cNvPr id="31" name="TextBox 17"/>
          <p:cNvSpPr txBox="1">
            <a:spLocks noChangeArrowheads="1"/>
          </p:cNvSpPr>
          <p:nvPr/>
        </p:nvSpPr>
        <p:spPr bwMode="auto">
          <a:xfrm>
            <a:off x="107504" y="5085184"/>
            <a:ext cx="1785938" cy="461665"/>
          </a:xfrm>
          <a:prstGeom prst="rect">
            <a:avLst/>
          </a:prstGeom>
          <a:solidFill>
            <a:srgbClr val="CBDCEB"/>
          </a:solidFill>
          <a:ln w="19050">
            <a:solidFill>
              <a:srgbClr val="004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 dirty="0" smtClean="0">
                <a:solidFill>
                  <a:srgbClr val="004080"/>
                </a:solidFill>
              </a:rPr>
              <a:t>Discovery</a:t>
            </a:r>
            <a:endParaRPr lang="en-US" sz="2400" b="1" dirty="0">
              <a:solidFill>
                <a:srgbClr val="004080"/>
              </a:solidFill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084043" y="1844824"/>
            <a:ext cx="1000125" cy="928688"/>
          </a:xfrm>
          <a:prstGeom prst="rect">
            <a:avLst/>
          </a:prstGeom>
          <a:solidFill>
            <a:srgbClr val="709DC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660232" y="1772816"/>
            <a:ext cx="1714500" cy="571500"/>
          </a:xfrm>
          <a:prstGeom prst="rect">
            <a:avLst/>
          </a:prstGeom>
          <a:solidFill>
            <a:srgbClr val="709DC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7172275" y="2644329"/>
            <a:ext cx="1000125" cy="928687"/>
          </a:xfrm>
          <a:prstGeom prst="rect">
            <a:avLst/>
          </a:prstGeom>
          <a:solidFill>
            <a:srgbClr val="709DC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36" name="Elbow Connector 20"/>
          <p:cNvCxnSpPr>
            <a:stCxn id="32" idx="3"/>
            <a:endCxn id="34" idx="1"/>
          </p:cNvCxnSpPr>
          <p:nvPr/>
        </p:nvCxnSpPr>
        <p:spPr bwMode="auto">
          <a:xfrm flipV="1">
            <a:off x="6084168" y="2058566"/>
            <a:ext cx="576064" cy="250602"/>
          </a:xfrm>
          <a:prstGeom prst="bentConnector3">
            <a:avLst>
              <a:gd name="adj1" fmla="val 50000"/>
            </a:avLst>
          </a:prstGeom>
          <a:ln>
            <a:solidFill>
              <a:srgbClr val="004080"/>
            </a:solidFill>
            <a:bevel/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7" name="Elbow Connector 29"/>
          <p:cNvCxnSpPr>
            <a:stCxn id="35" idx="1"/>
          </p:cNvCxnSpPr>
          <p:nvPr/>
        </p:nvCxnSpPr>
        <p:spPr bwMode="auto">
          <a:xfrm rot="10800000">
            <a:off x="6876257" y="2348881"/>
            <a:ext cx="296019" cy="759793"/>
          </a:xfrm>
          <a:prstGeom prst="bentConnector2">
            <a:avLst/>
          </a:prstGeom>
          <a:ln>
            <a:solidFill>
              <a:srgbClr val="004080"/>
            </a:solidFill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4" name="TextBox 17"/>
          <p:cNvSpPr txBox="1">
            <a:spLocks noChangeArrowheads="1"/>
          </p:cNvSpPr>
          <p:nvPr/>
        </p:nvSpPr>
        <p:spPr bwMode="auto">
          <a:xfrm>
            <a:off x="2771800" y="4941168"/>
            <a:ext cx="1785938" cy="830997"/>
          </a:xfrm>
          <a:prstGeom prst="rect">
            <a:avLst/>
          </a:prstGeom>
          <a:solidFill>
            <a:srgbClr val="CBDCEB"/>
          </a:solidFill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4080"/>
                </a:solidFill>
              </a:rPr>
              <a:t>Protocols</a:t>
            </a:r>
            <a:br>
              <a:rPr lang="en-GB" sz="2400" b="1" dirty="0" smtClean="0">
                <a:solidFill>
                  <a:srgbClr val="004080"/>
                </a:solidFill>
              </a:rPr>
            </a:br>
            <a:r>
              <a:rPr lang="en-GB" sz="2400" b="1" dirty="0" smtClean="0">
                <a:solidFill>
                  <a:srgbClr val="004080"/>
                </a:solidFill>
              </a:rPr>
              <a:t>Learning</a:t>
            </a:r>
            <a:endParaRPr lang="en-US" sz="2400" b="1" dirty="0">
              <a:solidFill>
                <a:srgbClr val="004080"/>
              </a:solidFill>
            </a:endParaRPr>
          </a:p>
        </p:txBody>
      </p:sp>
      <p:sp>
        <p:nvSpPr>
          <p:cNvPr id="65" name="TextBox 17"/>
          <p:cNvSpPr txBox="1">
            <a:spLocks noChangeArrowheads="1"/>
          </p:cNvSpPr>
          <p:nvPr/>
        </p:nvSpPr>
        <p:spPr bwMode="auto">
          <a:xfrm>
            <a:off x="5436096" y="4941168"/>
            <a:ext cx="2088232" cy="830997"/>
          </a:xfrm>
          <a:prstGeom prst="rect">
            <a:avLst/>
          </a:prstGeom>
          <a:solidFill>
            <a:srgbClr val="CBDCEB"/>
          </a:solidFill>
          <a:ln w="19050">
            <a:solidFill>
              <a:srgbClr val="004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2400" b="1" dirty="0" err="1" smtClean="0">
                <a:solidFill>
                  <a:srgbClr val="004080"/>
                </a:solidFill>
              </a:rPr>
              <a:t>C</a:t>
            </a:r>
            <a:r>
              <a:rPr lang="en-GB" b="1" dirty="0" err="1" smtClean="0">
                <a:solidFill>
                  <a:srgbClr val="004080"/>
                </a:solidFill>
              </a:rPr>
              <a:t>ONNECT</a:t>
            </a:r>
            <a:r>
              <a:rPr lang="en-GB" sz="2400" b="1" dirty="0" err="1" smtClean="0">
                <a:solidFill>
                  <a:srgbClr val="004080"/>
                </a:solidFill>
              </a:rPr>
              <a:t>or</a:t>
            </a:r>
            <a:r>
              <a:rPr lang="en-GB" sz="2400" b="1" dirty="0" smtClean="0">
                <a:solidFill>
                  <a:srgbClr val="004080"/>
                </a:solidFill>
              </a:rPr>
              <a:t/>
            </a:r>
            <a:br>
              <a:rPr lang="en-GB" sz="2400" b="1" dirty="0" smtClean="0">
                <a:solidFill>
                  <a:srgbClr val="004080"/>
                </a:solidFill>
              </a:rPr>
            </a:br>
            <a:r>
              <a:rPr lang="en-GB" sz="2400" b="1" dirty="0" smtClean="0">
                <a:solidFill>
                  <a:srgbClr val="004080"/>
                </a:solidFill>
              </a:rPr>
              <a:t>Synthesis</a:t>
            </a:r>
            <a:endParaRPr lang="en-US" sz="2400" b="1" dirty="0">
              <a:solidFill>
                <a:srgbClr val="004080"/>
              </a:solidFill>
            </a:endParaRPr>
          </a:p>
        </p:txBody>
      </p:sp>
      <p:grpSp>
        <p:nvGrpSpPr>
          <p:cNvPr id="2" name="Groupe 69"/>
          <p:cNvGrpSpPr/>
          <p:nvPr/>
        </p:nvGrpSpPr>
        <p:grpSpPr>
          <a:xfrm>
            <a:off x="3347864" y="3717032"/>
            <a:ext cx="2160240" cy="1008112"/>
            <a:chOff x="2843808" y="3717032"/>
            <a:chExt cx="2160240" cy="1008112"/>
          </a:xfrm>
        </p:grpSpPr>
        <p:sp>
          <p:nvSpPr>
            <p:cNvPr id="68" name="Pensées 67"/>
            <p:cNvSpPr/>
            <p:nvPr/>
          </p:nvSpPr>
          <p:spPr>
            <a:xfrm>
              <a:off x="2843808" y="3717032"/>
              <a:ext cx="2160240" cy="1008112"/>
            </a:xfrm>
            <a:prstGeom prst="cloudCallout">
              <a:avLst>
                <a:gd name="adj1" fmla="val -34686"/>
                <a:gd name="adj2" fmla="val 67447"/>
              </a:avLst>
            </a:prstGeom>
            <a:gradFill flip="none" rotWithShape="1">
              <a:gsLst>
                <a:gs pos="0">
                  <a:srgbClr val="709DC7">
                    <a:tint val="66000"/>
                    <a:satMod val="160000"/>
                  </a:srgbClr>
                </a:gs>
                <a:gs pos="50000">
                  <a:srgbClr val="709DC7">
                    <a:tint val="44500"/>
                    <a:satMod val="160000"/>
                  </a:srgbClr>
                </a:gs>
                <a:gs pos="100000">
                  <a:srgbClr val="709DC7">
                    <a:tint val="23500"/>
                    <a:satMod val="160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66" name="Picture 46" descr="rondvert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79912" y="4077072"/>
              <a:ext cx="720725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Picture 48" descr="rondroug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31840" y="4005064"/>
              <a:ext cx="719138" cy="409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9" name="Flèche droite 68"/>
          <p:cNvSpPr/>
          <p:nvPr/>
        </p:nvSpPr>
        <p:spPr>
          <a:xfrm>
            <a:off x="1979712" y="4869160"/>
            <a:ext cx="720080" cy="864096"/>
          </a:xfrm>
          <a:prstGeom prst="rightArrow">
            <a:avLst/>
          </a:prstGeom>
          <a:solidFill>
            <a:srgbClr val="CBDCEB"/>
          </a:solidFill>
          <a:ln>
            <a:solidFill>
              <a:srgbClr val="00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Flèche droite 70"/>
          <p:cNvSpPr/>
          <p:nvPr/>
        </p:nvSpPr>
        <p:spPr>
          <a:xfrm>
            <a:off x="4644008" y="4941168"/>
            <a:ext cx="720080" cy="864096"/>
          </a:xfrm>
          <a:prstGeom prst="rightArrow">
            <a:avLst/>
          </a:prstGeom>
          <a:solidFill>
            <a:srgbClr val="CBDCEB"/>
          </a:solidFill>
          <a:ln>
            <a:solidFill>
              <a:srgbClr val="00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Pensées 72"/>
          <p:cNvSpPr/>
          <p:nvPr/>
        </p:nvSpPr>
        <p:spPr>
          <a:xfrm>
            <a:off x="6228184" y="3717032"/>
            <a:ext cx="2160240" cy="1008112"/>
          </a:xfrm>
          <a:prstGeom prst="cloudCallout">
            <a:avLst>
              <a:gd name="adj1" fmla="val -34686"/>
              <a:gd name="adj2" fmla="val 67447"/>
            </a:avLst>
          </a:prstGeom>
          <a:gradFill flip="none" rotWithShape="1">
            <a:gsLst>
              <a:gs pos="0">
                <a:srgbClr val="709DC7">
                  <a:tint val="66000"/>
                  <a:satMod val="160000"/>
                </a:srgbClr>
              </a:gs>
              <a:gs pos="50000">
                <a:srgbClr val="709DC7">
                  <a:tint val="44500"/>
                  <a:satMod val="160000"/>
                </a:srgbClr>
              </a:gs>
              <a:gs pos="100000">
                <a:srgbClr val="709DC7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5" name="Picture 48" descr="rondrou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946661" y="3082777"/>
            <a:ext cx="719138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Picture 46" descr="rondve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411589" y="2141341"/>
            <a:ext cx="64807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" name="Picture 53" descr="lesrondsvert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3933056"/>
            <a:ext cx="7921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Picture 53" descr="lesrondsvert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13" y="1781572"/>
            <a:ext cx="7921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" name="Picture 46" descr="rondve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117048" y="2900177"/>
            <a:ext cx="64807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Picture 48" descr="rondrou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5483750" y="2088239"/>
            <a:ext cx="719138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E59FE6-03A0-45A7-81A7-A64E795298DC}" type="slidenum">
              <a:rPr lang="en-US"/>
              <a:pPr/>
              <a:t>7</a:t>
            </a:fld>
            <a:endParaRPr lang="en-US"/>
          </a:p>
        </p:txBody>
      </p:sp>
      <p:sp>
        <p:nvSpPr>
          <p:cNvPr id="94227" name="Rectangle 19"/>
          <p:cNvSpPr>
            <a:spLocks noChangeArrowheads="1"/>
          </p:cNvSpPr>
          <p:nvPr/>
        </p:nvSpPr>
        <p:spPr bwMode="auto">
          <a:xfrm>
            <a:off x="0" y="620713"/>
            <a:ext cx="9180513" cy="5400675"/>
          </a:xfrm>
          <a:prstGeom prst="rect">
            <a:avLst/>
          </a:prstGeom>
          <a:solidFill>
            <a:srgbClr val="E1F1F3"/>
          </a:solidFill>
          <a:ln w="38100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endParaRPr lang="fr-FR" sz="2400" b="1">
              <a:solidFill>
                <a:schemeClr val="accent2"/>
              </a:solidFill>
              <a:latin typeface="Bitstream Vera Sans" pitchFamily="34" charset="0"/>
              <a:cs typeface="Arial" pitchFamily="34" charset="0"/>
            </a:endParaRPr>
          </a:p>
        </p:txBody>
      </p:sp>
      <p:sp>
        <p:nvSpPr>
          <p:cNvPr id="94228" name="Rectangle 20"/>
          <p:cNvSpPr>
            <a:spLocks noChangeArrowheads="1"/>
          </p:cNvSpPr>
          <p:nvPr/>
        </p:nvSpPr>
        <p:spPr bwMode="auto">
          <a:xfrm>
            <a:off x="34925" y="620713"/>
            <a:ext cx="26654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1200" b="1" dirty="0">
                <a:cs typeface="Arial" pitchFamily="34" charset="0"/>
              </a:rPr>
              <a:t>C</a:t>
            </a:r>
            <a:r>
              <a:rPr lang="en-GB" sz="900" b="1" dirty="0">
                <a:cs typeface="Arial" pitchFamily="34" charset="0"/>
              </a:rPr>
              <a:t>ONNECT</a:t>
            </a:r>
            <a:r>
              <a:rPr lang="en-GB" sz="1200" b="1" dirty="0">
                <a:cs typeface="Arial" pitchFamily="34" charset="0"/>
              </a:rPr>
              <a:t> </a:t>
            </a:r>
            <a:r>
              <a:rPr lang="en-GB" sz="1200" b="1" dirty="0" smtClean="0">
                <a:cs typeface="Arial" pitchFamily="34" charset="0"/>
              </a:rPr>
              <a:t>Continuous Process</a:t>
            </a:r>
            <a:endParaRPr lang="en-GB" sz="1200" b="1" dirty="0">
              <a:cs typeface="Arial" pitchFamily="34" charset="0"/>
            </a:endParaRPr>
          </a:p>
        </p:txBody>
      </p:sp>
      <p:sp>
        <p:nvSpPr>
          <p:cNvPr id="94231" name="Rectangle 23"/>
          <p:cNvSpPr>
            <a:spLocks noChangeArrowheads="1"/>
          </p:cNvSpPr>
          <p:nvPr/>
        </p:nvSpPr>
        <p:spPr bwMode="auto">
          <a:xfrm>
            <a:off x="395288" y="1484313"/>
            <a:ext cx="1944687" cy="792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1200" b="1" dirty="0" smtClean="0">
                <a:cs typeface="Arial" pitchFamily="34" charset="0"/>
              </a:rPr>
              <a:t>Networked System </a:t>
            </a:r>
            <a:r>
              <a:rPr lang="en-GB" sz="1200" b="1" dirty="0">
                <a:cs typeface="Arial" pitchFamily="34" charset="0"/>
              </a:rPr>
              <a:t>interoperable discovery and matching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5435600" y="1484313"/>
            <a:ext cx="2954338" cy="865187"/>
            <a:chOff x="3424" y="935"/>
            <a:chExt cx="1861" cy="545"/>
          </a:xfrm>
        </p:grpSpPr>
        <p:sp>
          <p:nvSpPr>
            <p:cNvPr id="94233" name="Rectangle 25"/>
            <p:cNvSpPr>
              <a:spLocks noChangeArrowheads="1"/>
            </p:cNvSpPr>
            <p:nvPr/>
          </p:nvSpPr>
          <p:spPr bwMode="auto">
            <a:xfrm>
              <a:off x="4241" y="935"/>
              <a:ext cx="1044" cy="5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GB" sz="1200" b="1" dirty="0" err="1">
                  <a:cs typeface="Arial" pitchFamily="34" charset="0"/>
                </a:rPr>
                <a:t>C</a:t>
              </a:r>
              <a:r>
                <a:rPr lang="en-GB" sz="900" b="1" dirty="0" err="1">
                  <a:cs typeface="Arial" pitchFamily="34" charset="0"/>
                </a:rPr>
                <a:t>ONNECT</a:t>
              </a:r>
              <a:r>
                <a:rPr lang="en-GB" sz="1200" b="1" dirty="0" err="1">
                  <a:cs typeface="Arial" pitchFamily="34" charset="0"/>
                </a:rPr>
                <a:t>or</a:t>
              </a:r>
              <a:r>
                <a:rPr lang="en-GB" sz="1200" b="1" dirty="0">
                  <a:cs typeface="Arial" pitchFamily="34" charset="0"/>
                </a:rPr>
                <a:t> model </a:t>
              </a:r>
              <a:r>
                <a:rPr lang="en-GB" sz="1200" b="1" dirty="0" smtClean="0">
                  <a:cs typeface="Arial" pitchFamily="34" charset="0"/>
                </a:rPr>
                <a:t>synthesis</a:t>
              </a:r>
              <a:endParaRPr lang="en-GB" sz="1200" b="1" dirty="0">
                <a:cs typeface="Arial" pitchFamily="34" charset="0"/>
              </a:endParaRPr>
            </a:p>
          </p:txBody>
        </p:sp>
        <p:sp>
          <p:nvSpPr>
            <p:cNvPr id="94250" name="AutoShape 42"/>
            <p:cNvSpPr>
              <a:spLocks noChangeArrowheads="1"/>
            </p:cNvSpPr>
            <p:nvPr/>
          </p:nvSpPr>
          <p:spPr bwMode="auto">
            <a:xfrm>
              <a:off x="3424" y="1162"/>
              <a:ext cx="817" cy="90"/>
            </a:xfrm>
            <a:prstGeom prst="rightArrow">
              <a:avLst>
                <a:gd name="adj1" fmla="val 50000"/>
                <a:gd name="adj2" fmla="val 22694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547813" y="3502025"/>
            <a:ext cx="1797050" cy="1962150"/>
            <a:chOff x="975" y="2206"/>
            <a:chExt cx="1132" cy="1236"/>
          </a:xfrm>
        </p:grpSpPr>
        <p:sp>
          <p:nvSpPr>
            <p:cNvPr id="94237" name="Rectangle 29"/>
            <p:cNvSpPr>
              <a:spLocks noChangeArrowheads="1"/>
            </p:cNvSpPr>
            <p:nvPr/>
          </p:nvSpPr>
          <p:spPr bwMode="auto">
            <a:xfrm>
              <a:off x="975" y="2206"/>
              <a:ext cx="907" cy="58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GB" sz="1200" dirty="0" smtClean="0">
                  <a:cs typeface="Arial" pitchFamily="34" charset="0"/>
                </a:rPr>
                <a:t>monitoring and model-based assessment</a:t>
              </a:r>
            </a:p>
            <a:p>
              <a:pPr algn="ctr"/>
              <a:r>
                <a:rPr lang="en-GB" sz="1200" dirty="0" smtClean="0">
                  <a:cs typeface="Arial" pitchFamily="34" charset="0"/>
                </a:rPr>
                <a:t>(online)</a:t>
              </a:r>
              <a:endParaRPr lang="en-GB" sz="1200" dirty="0">
                <a:cs typeface="Arial" pitchFamily="34" charset="0"/>
              </a:endParaRPr>
            </a:p>
            <a:p>
              <a:pPr algn="ctr"/>
              <a:r>
                <a:rPr lang="en-GB" sz="1000" dirty="0" err="1">
                  <a:cs typeface="Arial" pitchFamily="34" charset="0"/>
                </a:rPr>
                <a:t>C</a:t>
              </a:r>
              <a:r>
                <a:rPr lang="en-GB" sz="800" dirty="0" err="1">
                  <a:cs typeface="Arial" pitchFamily="34" charset="0"/>
                </a:rPr>
                <a:t>ONNECT</a:t>
              </a:r>
              <a:r>
                <a:rPr lang="en-GB" sz="1000" dirty="0" err="1">
                  <a:cs typeface="Arial" pitchFamily="34" charset="0"/>
                </a:rPr>
                <a:t>ed</a:t>
              </a:r>
              <a:r>
                <a:rPr lang="en-GB" sz="1000" dirty="0">
                  <a:cs typeface="Arial" pitchFamily="34" charset="0"/>
                </a:rPr>
                <a:t> systems</a:t>
              </a:r>
              <a:endParaRPr lang="en-GB" sz="1400" b="1" dirty="0">
                <a:cs typeface="Arial" pitchFamily="34" charset="0"/>
              </a:endParaRPr>
            </a:p>
          </p:txBody>
        </p:sp>
        <p:sp>
          <p:nvSpPr>
            <p:cNvPr id="94255" name="AutoShape 47"/>
            <p:cNvSpPr>
              <a:spLocks noChangeArrowheads="1"/>
            </p:cNvSpPr>
            <p:nvPr/>
          </p:nvSpPr>
          <p:spPr bwMode="auto">
            <a:xfrm rot="14293496">
              <a:off x="1699" y="3033"/>
              <a:ext cx="726" cy="91"/>
            </a:xfrm>
            <a:prstGeom prst="rightArrow">
              <a:avLst>
                <a:gd name="adj1" fmla="val 50000"/>
                <a:gd name="adj2" fmla="val 19945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1403350" y="3141663"/>
            <a:ext cx="5545138" cy="1439862"/>
            <a:chOff x="884" y="1979"/>
            <a:chExt cx="3493" cy="907"/>
          </a:xfrm>
        </p:grpSpPr>
        <p:sp>
          <p:nvSpPr>
            <p:cNvPr id="94235" name="Rectangle 27"/>
            <p:cNvSpPr>
              <a:spLocks noChangeArrowheads="1"/>
            </p:cNvSpPr>
            <p:nvPr/>
          </p:nvSpPr>
          <p:spPr bwMode="auto">
            <a:xfrm>
              <a:off x="884" y="1979"/>
              <a:ext cx="2994" cy="90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GB" sz="1200" b="1" dirty="0" smtClean="0">
                  <a:cs typeface="Arial" pitchFamily="34" charset="0"/>
                </a:rPr>
                <a:t>dependability analysis</a:t>
              </a:r>
              <a:endParaRPr lang="en-GB" sz="1200" b="1" dirty="0">
                <a:cs typeface="Arial" pitchFamily="34" charset="0"/>
              </a:endParaRPr>
            </a:p>
            <a:p>
              <a:pPr algn="ctr"/>
              <a:endParaRPr lang="en-US" sz="900" dirty="0">
                <a:cs typeface="Arial" pitchFamily="34" charset="0"/>
              </a:endParaRPr>
            </a:p>
            <a:p>
              <a:pPr algn="ctr"/>
              <a:endParaRPr lang="en-GB" sz="800" dirty="0">
                <a:cs typeface="Arial" pitchFamily="34" charset="0"/>
              </a:endParaRPr>
            </a:p>
          </p:txBody>
        </p:sp>
        <p:sp>
          <p:nvSpPr>
            <p:cNvPr id="94236" name="Rectangle 28"/>
            <p:cNvSpPr>
              <a:spLocks noChangeArrowheads="1"/>
            </p:cNvSpPr>
            <p:nvPr/>
          </p:nvSpPr>
          <p:spPr bwMode="auto">
            <a:xfrm>
              <a:off x="2925" y="2206"/>
              <a:ext cx="862" cy="58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GB" sz="1200" dirty="0">
                  <a:cs typeface="Arial" pitchFamily="34" charset="0"/>
                </a:rPr>
                <a:t>model-based </a:t>
              </a:r>
              <a:r>
                <a:rPr lang="en-GB" sz="1200" dirty="0" smtClean="0">
                  <a:cs typeface="Arial" pitchFamily="34" charset="0"/>
                </a:rPr>
                <a:t>evaluation</a:t>
              </a:r>
            </a:p>
            <a:p>
              <a:pPr algn="ctr"/>
              <a:r>
                <a:rPr lang="en-GB" sz="1200" dirty="0" smtClean="0">
                  <a:cs typeface="Arial" pitchFamily="34" charset="0"/>
                </a:rPr>
                <a:t>(offline)</a:t>
              </a:r>
              <a:endParaRPr lang="en-GB" sz="1200" dirty="0">
                <a:cs typeface="Arial" pitchFamily="34" charset="0"/>
              </a:endParaRPr>
            </a:p>
            <a:p>
              <a:pPr algn="ctr"/>
              <a:r>
                <a:rPr lang="en-GB" sz="1000" dirty="0" err="1">
                  <a:cs typeface="Arial" pitchFamily="34" charset="0"/>
                </a:rPr>
                <a:t>C</a:t>
              </a:r>
              <a:r>
                <a:rPr lang="en-GB" sz="800" dirty="0" err="1">
                  <a:cs typeface="Arial" pitchFamily="34" charset="0"/>
                </a:rPr>
                <a:t>ONNECT</a:t>
              </a:r>
              <a:r>
                <a:rPr lang="en-GB" sz="1000" dirty="0" err="1">
                  <a:cs typeface="Arial" pitchFamily="34" charset="0"/>
                </a:rPr>
                <a:t>ors</a:t>
              </a:r>
              <a:endParaRPr lang="en-GB" sz="1000" dirty="0">
                <a:cs typeface="Arial" pitchFamily="34" charset="0"/>
              </a:endParaRPr>
            </a:p>
          </p:txBody>
        </p:sp>
        <p:sp>
          <p:nvSpPr>
            <p:cNvPr id="94256" name="AutoShape 48"/>
            <p:cNvSpPr>
              <a:spLocks noChangeArrowheads="1"/>
            </p:cNvSpPr>
            <p:nvPr/>
          </p:nvSpPr>
          <p:spPr bwMode="auto">
            <a:xfrm>
              <a:off x="3787" y="2477"/>
              <a:ext cx="590" cy="91"/>
            </a:xfrm>
            <a:prstGeom prst="leftRightArrow">
              <a:avLst>
                <a:gd name="adj1" fmla="val 50000"/>
                <a:gd name="adj2" fmla="val 1296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6948488" y="2347913"/>
            <a:ext cx="1655762" cy="2449512"/>
            <a:chOff x="4377" y="1479"/>
            <a:chExt cx="1043" cy="1543"/>
          </a:xfrm>
        </p:grpSpPr>
        <p:sp>
          <p:nvSpPr>
            <p:cNvPr id="94248" name="AutoShape 40"/>
            <p:cNvSpPr>
              <a:spLocks noChangeArrowheads="1"/>
            </p:cNvSpPr>
            <p:nvPr/>
          </p:nvSpPr>
          <p:spPr bwMode="auto">
            <a:xfrm>
              <a:off x="4604" y="2750"/>
              <a:ext cx="635" cy="272"/>
            </a:xfrm>
            <a:prstGeom prst="curvedUpArrow">
              <a:avLst>
                <a:gd name="adj1" fmla="val 22059"/>
                <a:gd name="adj2" fmla="val 68383"/>
                <a:gd name="adj3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4251" name="AutoShape 43"/>
            <p:cNvSpPr>
              <a:spLocks noChangeArrowheads="1"/>
            </p:cNvSpPr>
            <p:nvPr/>
          </p:nvSpPr>
          <p:spPr bwMode="auto">
            <a:xfrm rot="5400000">
              <a:off x="4490" y="1819"/>
              <a:ext cx="771" cy="92"/>
            </a:xfrm>
            <a:prstGeom prst="rightArrow">
              <a:avLst>
                <a:gd name="adj1" fmla="val 50000"/>
                <a:gd name="adj2" fmla="val 2095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4257" name="Rectangle 49"/>
            <p:cNvSpPr>
              <a:spLocks noChangeArrowheads="1"/>
            </p:cNvSpPr>
            <p:nvPr/>
          </p:nvSpPr>
          <p:spPr bwMode="auto">
            <a:xfrm>
              <a:off x="4377" y="2251"/>
              <a:ext cx="1043" cy="4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GB" sz="1200" b="1">
                  <a:cs typeface="Arial" pitchFamily="34" charset="0"/>
                </a:rPr>
                <a:t>model-to-model, model-to-code transformations</a:t>
              </a:r>
            </a:p>
          </p:txBody>
        </p:sp>
      </p:grp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3563938" y="4676775"/>
            <a:ext cx="3516312" cy="1200150"/>
            <a:chOff x="2245" y="2946"/>
            <a:chExt cx="2215" cy="756"/>
          </a:xfrm>
        </p:grpSpPr>
        <p:sp>
          <p:nvSpPr>
            <p:cNvPr id="94238" name="Rectangle 30"/>
            <p:cNvSpPr>
              <a:spLocks noChangeArrowheads="1"/>
            </p:cNvSpPr>
            <p:nvPr/>
          </p:nvSpPr>
          <p:spPr bwMode="auto">
            <a:xfrm>
              <a:off x="2245" y="3203"/>
              <a:ext cx="1043" cy="4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GB" sz="1200" b="1" dirty="0" err="1">
                  <a:cs typeface="Arial" pitchFamily="34" charset="0"/>
                </a:rPr>
                <a:t>C</a:t>
              </a:r>
              <a:r>
                <a:rPr lang="en-GB" sz="900" b="1" dirty="0" err="1">
                  <a:cs typeface="Arial" pitchFamily="34" charset="0"/>
                </a:rPr>
                <a:t>ONNECT</a:t>
              </a:r>
              <a:r>
                <a:rPr lang="en-GB" sz="1200" b="1" dirty="0" err="1">
                  <a:cs typeface="Arial" pitchFamily="34" charset="0"/>
                </a:rPr>
                <a:t>or</a:t>
              </a:r>
              <a:r>
                <a:rPr lang="en-GB" sz="1200" b="1" dirty="0">
                  <a:cs typeface="Arial" pitchFamily="34" charset="0"/>
                </a:rPr>
                <a:t> </a:t>
              </a:r>
              <a:r>
                <a:rPr lang="en-GB" sz="1200" b="1" dirty="0" smtClean="0">
                  <a:cs typeface="Arial" pitchFamily="34" charset="0"/>
                </a:rPr>
                <a:t>deployment and execution</a:t>
              </a:r>
              <a:endParaRPr lang="en-GB" sz="1200" b="1" dirty="0">
                <a:cs typeface="Arial" pitchFamily="34" charset="0"/>
              </a:endParaRPr>
            </a:p>
          </p:txBody>
        </p:sp>
        <p:sp>
          <p:nvSpPr>
            <p:cNvPr id="94253" name="AutoShape 45"/>
            <p:cNvSpPr>
              <a:spLocks noChangeArrowheads="1"/>
            </p:cNvSpPr>
            <p:nvPr/>
          </p:nvSpPr>
          <p:spPr bwMode="auto">
            <a:xfrm rot="9285092" flipV="1">
              <a:off x="3190" y="2946"/>
              <a:ext cx="1270" cy="117"/>
            </a:xfrm>
            <a:prstGeom prst="rightArrow">
              <a:avLst>
                <a:gd name="adj1" fmla="val 50000"/>
                <a:gd name="adj2" fmla="val 27136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7" name="Group 66"/>
          <p:cNvGrpSpPr>
            <a:grpSpLocks/>
          </p:cNvGrpSpPr>
          <p:nvPr/>
        </p:nvGrpSpPr>
        <p:grpSpPr bwMode="auto">
          <a:xfrm>
            <a:off x="2339975" y="1123950"/>
            <a:ext cx="3095625" cy="1223963"/>
            <a:chOff x="1474" y="708"/>
            <a:chExt cx="1950" cy="771"/>
          </a:xfrm>
        </p:grpSpPr>
        <p:sp>
          <p:nvSpPr>
            <p:cNvPr id="94232" name="Rectangle 24"/>
            <p:cNvSpPr>
              <a:spLocks noChangeArrowheads="1"/>
            </p:cNvSpPr>
            <p:nvPr/>
          </p:nvSpPr>
          <p:spPr bwMode="auto">
            <a:xfrm>
              <a:off x="2200" y="708"/>
              <a:ext cx="1224" cy="77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GB" sz="1200" b="1">
                  <a:cs typeface="Arial" pitchFamily="34" charset="0"/>
                </a:rPr>
                <a:t>interaction behavior learning</a:t>
              </a:r>
              <a:endParaRPr lang="en-GB" sz="1200">
                <a:cs typeface="Arial" pitchFamily="34" charset="0"/>
              </a:endParaRPr>
            </a:p>
          </p:txBody>
        </p:sp>
        <p:sp>
          <p:nvSpPr>
            <p:cNvPr id="94249" name="AutoShape 41"/>
            <p:cNvSpPr>
              <a:spLocks noChangeArrowheads="1"/>
            </p:cNvSpPr>
            <p:nvPr/>
          </p:nvSpPr>
          <p:spPr bwMode="auto">
            <a:xfrm>
              <a:off x="1474" y="1163"/>
              <a:ext cx="726" cy="90"/>
            </a:xfrm>
            <a:prstGeom prst="rightArrow">
              <a:avLst>
                <a:gd name="adj1" fmla="val 50000"/>
                <a:gd name="adj2" fmla="val 201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4261" name="Rectangle 53"/>
            <p:cNvSpPr>
              <a:spLocks noChangeArrowheads="1"/>
            </p:cNvSpPr>
            <p:nvPr/>
          </p:nvSpPr>
          <p:spPr bwMode="auto">
            <a:xfrm>
              <a:off x="2335" y="1026"/>
              <a:ext cx="953" cy="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GB" sz="1200">
                  <a:cs typeface="Arial" pitchFamily="34" charset="0"/>
                </a:rPr>
                <a:t>monitoring, model-based testing</a:t>
              </a:r>
            </a:p>
          </p:txBody>
        </p:sp>
      </p:grpSp>
      <p:grpSp>
        <p:nvGrpSpPr>
          <p:cNvPr id="8" name="Group 67"/>
          <p:cNvGrpSpPr>
            <a:grpSpLocks/>
          </p:cNvGrpSpPr>
          <p:nvPr/>
        </p:nvGrpSpPr>
        <p:grpSpPr bwMode="auto">
          <a:xfrm>
            <a:off x="1692275" y="692150"/>
            <a:ext cx="3240088" cy="4176713"/>
            <a:chOff x="1066" y="436"/>
            <a:chExt cx="2041" cy="2631"/>
          </a:xfrm>
        </p:grpSpPr>
        <p:sp>
          <p:nvSpPr>
            <p:cNvPr id="94262" name="Line 54"/>
            <p:cNvSpPr>
              <a:spLocks noChangeShapeType="1"/>
            </p:cNvSpPr>
            <p:nvPr/>
          </p:nvSpPr>
          <p:spPr bwMode="auto">
            <a:xfrm flipV="1">
              <a:off x="1610" y="1389"/>
              <a:ext cx="1043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4263" name="Text Box 55"/>
            <p:cNvSpPr txBox="1">
              <a:spLocks noChangeArrowheads="1"/>
            </p:cNvSpPr>
            <p:nvPr/>
          </p:nvSpPr>
          <p:spPr bwMode="auto">
            <a:xfrm>
              <a:off x="2336" y="1525"/>
              <a:ext cx="7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common mechanisms</a:t>
              </a:r>
              <a:endParaRPr lang="fr-FR" sz="1200"/>
            </a:p>
          </p:txBody>
        </p:sp>
        <p:sp>
          <p:nvSpPr>
            <p:cNvPr id="94264" name="AutoShape 56"/>
            <p:cNvSpPr>
              <a:spLocks noChangeArrowheads="1"/>
            </p:cNvSpPr>
            <p:nvPr/>
          </p:nvSpPr>
          <p:spPr bwMode="auto">
            <a:xfrm>
              <a:off x="1066" y="2795"/>
              <a:ext cx="635" cy="272"/>
            </a:xfrm>
            <a:prstGeom prst="curvedUpArrow">
              <a:avLst>
                <a:gd name="adj1" fmla="val 22059"/>
                <a:gd name="adj2" fmla="val 68383"/>
                <a:gd name="adj3" fmla="val 31250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4265" name="AutoShape 57"/>
            <p:cNvSpPr>
              <a:spLocks noChangeArrowheads="1"/>
            </p:cNvSpPr>
            <p:nvPr/>
          </p:nvSpPr>
          <p:spPr bwMode="auto">
            <a:xfrm rot="10800000">
              <a:off x="2472" y="436"/>
              <a:ext cx="635" cy="272"/>
            </a:xfrm>
            <a:prstGeom prst="curvedUpArrow">
              <a:avLst>
                <a:gd name="adj1" fmla="val 22059"/>
                <a:gd name="adj2" fmla="val 68383"/>
                <a:gd name="adj3" fmla="val 31250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9" name="Group 63"/>
          <p:cNvGrpSpPr>
            <a:grpSpLocks/>
          </p:cNvGrpSpPr>
          <p:nvPr/>
        </p:nvGrpSpPr>
        <p:grpSpPr bwMode="auto">
          <a:xfrm>
            <a:off x="6292850" y="2214563"/>
            <a:ext cx="1160463" cy="1458912"/>
            <a:chOff x="3964" y="1395"/>
            <a:chExt cx="731" cy="919"/>
          </a:xfrm>
        </p:grpSpPr>
        <p:sp>
          <p:nvSpPr>
            <p:cNvPr id="94258" name="AutoShape 50"/>
            <p:cNvSpPr>
              <a:spLocks noChangeArrowheads="1"/>
            </p:cNvSpPr>
            <p:nvPr/>
          </p:nvSpPr>
          <p:spPr bwMode="auto">
            <a:xfrm rot="18136611">
              <a:off x="3551" y="1808"/>
              <a:ext cx="919" cy="93"/>
            </a:xfrm>
            <a:prstGeom prst="rightArrow">
              <a:avLst>
                <a:gd name="adj1" fmla="val 50000"/>
                <a:gd name="adj2" fmla="val 247043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4270" name="Text Box 62"/>
            <p:cNvSpPr txBox="1">
              <a:spLocks noChangeArrowheads="1"/>
            </p:cNvSpPr>
            <p:nvPr/>
          </p:nvSpPr>
          <p:spPr bwMode="auto">
            <a:xfrm>
              <a:off x="3969" y="1827"/>
              <a:ext cx="7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feedback and resynthesis</a:t>
              </a:r>
              <a:endParaRPr lang="fr-FR" sz="1200"/>
            </a:p>
          </p:txBody>
        </p:sp>
      </p:grpSp>
      <p:grpSp>
        <p:nvGrpSpPr>
          <p:cNvPr id="10" name="Group 72"/>
          <p:cNvGrpSpPr>
            <a:grpSpLocks/>
          </p:cNvGrpSpPr>
          <p:nvPr/>
        </p:nvGrpSpPr>
        <p:grpSpPr bwMode="auto">
          <a:xfrm>
            <a:off x="2852738" y="2708275"/>
            <a:ext cx="4032250" cy="457200"/>
            <a:chOff x="1797" y="1706"/>
            <a:chExt cx="2540" cy="288"/>
          </a:xfrm>
        </p:grpSpPr>
        <p:sp>
          <p:nvSpPr>
            <p:cNvPr id="94260" name="AutoShape 52"/>
            <p:cNvSpPr>
              <a:spLocks noChangeArrowheads="1"/>
            </p:cNvSpPr>
            <p:nvPr/>
          </p:nvSpPr>
          <p:spPr bwMode="auto">
            <a:xfrm rot="-1178966">
              <a:off x="1797" y="1749"/>
              <a:ext cx="2540" cy="93"/>
            </a:xfrm>
            <a:prstGeom prst="rightArrow">
              <a:avLst>
                <a:gd name="adj1" fmla="val 50000"/>
                <a:gd name="adj2" fmla="val 682796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4276" name="Text Box 68"/>
            <p:cNvSpPr txBox="1">
              <a:spLocks noChangeArrowheads="1"/>
            </p:cNvSpPr>
            <p:nvPr/>
          </p:nvSpPr>
          <p:spPr bwMode="auto">
            <a:xfrm>
              <a:off x="3198" y="1706"/>
              <a:ext cx="8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/>
                <a:t>feedback and resynthesis</a:t>
              </a:r>
              <a:endParaRPr lang="fr-FR" sz="1200"/>
            </a:p>
          </p:txBody>
        </p:sp>
      </p:grpSp>
      <p:grpSp>
        <p:nvGrpSpPr>
          <p:cNvPr id="11" name="Group 73"/>
          <p:cNvGrpSpPr>
            <a:grpSpLocks/>
          </p:cNvGrpSpPr>
          <p:nvPr/>
        </p:nvGrpSpPr>
        <p:grpSpPr bwMode="auto">
          <a:xfrm>
            <a:off x="1403351" y="2420940"/>
            <a:ext cx="2433638" cy="598488"/>
            <a:chOff x="884" y="1525"/>
            <a:chExt cx="1533" cy="377"/>
          </a:xfrm>
        </p:grpSpPr>
        <p:sp>
          <p:nvSpPr>
            <p:cNvPr id="94277" name="Text Box 69"/>
            <p:cNvSpPr txBox="1">
              <a:spLocks noChangeArrowheads="1"/>
            </p:cNvSpPr>
            <p:nvPr/>
          </p:nvSpPr>
          <p:spPr bwMode="auto">
            <a:xfrm>
              <a:off x="884" y="1525"/>
              <a:ext cx="127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/>
                <a:t>learned </a:t>
              </a:r>
              <a:r>
                <a:rPr lang="en-US" sz="1200" dirty="0" smtClean="0"/>
                <a:t>model evaluation and </a:t>
              </a:r>
              <a:r>
                <a:rPr lang="en-US" sz="1200" dirty="0"/>
                <a:t>update</a:t>
              </a:r>
              <a:endParaRPr lang="fr-FR" sz="1200" dirty="0"/>
            </a:p>
          </p:txBody>
        </p:sp>
        <p:sp>
          <p:nvSpPr>
            <p:cNvPr id="94279" name="AutoShape 71"/>
            <p:cNvSpPr>
              <a:spLocks noChangeArrowheads="1"/>
            </p:cNvSpPr>
            <p:nvPr/>
          </p:nvSpPr>
          <p:spPr bwMode="auto">
            <a:xfrm rot="-2222601">
              <a:off x="1155" y="1799"/>
              <a:ext cx="1262" cy="103"/>
            </a:xfrm>
            <a:prstGeom prst="leftRightArrow">
              <a:avLst>
                <a:gd name="adj1" fmla="val 50000"/>
                <a:gd name="adj2" fmla="val 245049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94282" name="Rectangle 74"/>
          <p:cNvSpPr>
            <a:spLocks noChangeArrowheads="1"/>
          </p:cNvSpPr>
          <p:nvPr/>
        </p:nvSpPr>
        <p:spPr bwMode="auto">
          <a:xfrm>
            <a:off x="539750" y="53975"/>
            <a:ext cx="8229600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200" dirty="0" err="1">
                <a:solidFill>
                  <a:schemeClr val="bg1"/>
                </a:solidFill>
              </a:rPr>
              <a:t>C</a:t>
            </a:r>
            <a:r>
              <a:rPr lang="en-US" sz="2400" dirty="0" err="1">
                <a:solidFill>
                  <a:schemeClr val="bg1"/>
                </a:solidFill>
              </a:rPr>
              <a:t>ONNECT</a:t>
            </a:r>
            <a:r>
              <a:rPr lang="en-US" sz="3200" dirty="0" err="1">
                <a:solidFill>
                  <a:schemeClr val="bg1"/>
                </a:solidFill>
              </a:rPr>
              <a:t>ed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System Life-cycle</a:t>
            </a:r>
            <a:endParaRPr lang="fr-FR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496" y="1446213"/>
            <a:ext cx="9108504" cy="4464050"/>
          </a:xfrm>
        </p:spPr>
        <p:txBody>
          <a:bodyPr/>
          <a:lstStyle/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Introduction to C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ONNECT</a:t>
            </a:r>
          </a:p>
          <a:p>
            <a:r>
              <a:rPr lang="en-US" sz="2400" b="1" dirty="0" smtClean="0"/>
              <a:t>C</a:t>
            </a:r>
            <a:r>
              <a:rPr lang="en-US" sz="1800" b="1" dirty="0" smtClean="0"/>
              <a:t>ONNECT</a:t>
            </a:r>
            <a:r>
              <a:rPr lang="en-US" sz="2400" b="1" dirty="0" smtClean="0"/>
              <a:t> Architecture</a:t>
            </a:r>
          </a:p>
          <a:p>
            <a:pPr lvl="1"/>
            <a:r>
              <a:rPr lang="en-US" sz="2400" b="1" dirty="0" smtClean="0">
                <a:solidFill>
                  <a:srgbClr val="1F5595"/>
                </a:solidFill>
              </a:rPr>
              <a:t>From System Discovery to </a:t>
            </a:r>
            <a:r>
              <a:rPr lang="en-US" sz="2400" b="1" dirty="0" err="1" smtClean="0">
                <a:solidFill>
                  <a:srgbClr val="1F5595"/>
                </a:solidFill>
              </a:rPr>
              <a:t>C</a:t>
            </a:r>
            <a:r>
              <a:rPr lang="en-US" sz="1800" b="1" dirty="0" err="1" smtClean="0">
                <a:solidFill>
                  <a:srgbClr val="1F5595"/>
                </a:solidFill>
              </a:rPr>
              <a:t>ONNECT</a:t>
            </a:r>
            <a:r>
              <a:rPr lang="en-US" sz="2400" b="1" dirty="0" err="1" smtClean="0">
                <a:solidFill>
                  <a:srgbClr val="1F5595"/>
                </a:solidFill>
              </a:rPr>
              <a:t>or</a:t>
            </a:r>
            <a:r>
              <a:rPr lang="en-US" sz="2400" b="1" dirty="0" smtClean="0">
                <a:solidFill>
                  <a:srgbClr val="1F5595"/>
                </a:solidFill>
              </a:rPr>
              <a:t> Synthesis</a:t>
            </a:r>
          </a:p>
          <a:p>
            <a:r>
              <a:rPr lang="en-US" sz="2400" dirty="0" smtClean="0"/>
              <a:t>Middleware Interoperability Aspects</a:t>
            </a:r>
          </a:p>
          <a:p>
            <a:pPr lvl="1"/>
            <a:r>
              <a:rPr lang="en-US" sz="2400" dirty="0" smtClean="0">
                <a:solidFill>
                  <a:srgbClr val="1F5595"/>
                </a:solidFill>
              </a:rPr>
              <a:t>Approach to Middleware Abstraction</a:t>
            </a:r>
          </a:p>
          <a:p>
            <a:pPr lvl="1"/>
            <a:r>
              <a:rPr lang="en-US" sz="2400" dirty="0" smtClean="0">
                <a:solidFill>
                  <a:srgbClr val="1F5595"/>
                </a:solidFill>
              </a:rPr>
              <a:t>C</a:t>
            </a:r>
            <a:r>
              <a:rPr lang="en-US" sz="1800" dirty="0" smtClean="0">
                <a:solidFill>
                  <a:srgbClr val="1F5595"/>
                </a:solidFill>
              </a:rPr>
              <a:t>ONNECT</a:t>
            </a:r>
            <a:r>
              <a:rPr lang="en-US" sz="2400" dirty="0" smtClean="0">
                <a:solidFill>
                  <a:srgbClr val="1F5595"/>
                </a:solidFill>
              </a:rPr>
              <a:t> Discovery &amp; Demo </a:t>
            </a:r>
            <a:r>
              <a:rPr lang="en-US" sz="2400" i="1" dirty="0" smtClean="0">
                <a:solidFill>
                  <a:srgbClr val="1F5595"/>
                </a:solidFill>
              </a:rPr>
              <a:t>(by Rachid Saadi)</a:t>
            </a:r>
          </a:p>
          <a:p>
            <a:pPr lvl="1"/>
            <a:r>
              <a:rPr lang="en-US" sz="2400" dirty="0" smtClean="0">
                <a:solidFill>
                  <a:srgbClr val="1F5595"/>
                </a:solidFill>
              </a:rPr>
              <a:t>Approach to Middleware Synthesis &amp; Demo </a:t>
            </a:r>
            <a:r>
              <a:rPr lang="en-US" sz="2400" i="1" dirty="0" smtClean="0">
                <a:solidFill>
                  <a:srgbClr val="1F5595"/>
                </a:solidFill>
              </a:rPr>
              <a:t>(by Paul Grace)</a:t>
            </a:r>
          </a:p>
          <a:p>
            <a:r>
              <a:rPr lang="en-US" sz="2400" dirty="0" smtClean="0"/>
              <a:t>Conclusion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85CA4-2A16-4857-AE0E-1F267158C6F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of the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Operating environment</a:t>
            </a:r>
          </a:p>
          <a:p>
            <a:pPr lvl="1"/>
            <a:r>
              <a:rPr lang="en-US" sz="2000" dirty="0" smtClean="0"/>
              <a:t>We assume IP-based systems which are open and consist of potentially federated autonomous systems</a:t>
            </a:r>
          </a:p>
          <a:p>
            <a:r>
              <a:rPr lang="en-US" sz="2400" dirty="0" smtClean="0"/>
              <a:t>System assumptions</a:t>
            </a:r>
          </a:p>
          <a:p>
            <a:pPr lvl="1"/>
            <a:r>
              <a:rPr lang="en-US" sz="2000" dirty="0" smtClean="0"/>
              <a:t>Networked systems are discoverable and the associated discovery protocols are known to C</a:t>
            </a:r>
            <a:r>
              <a:rPr lang="en-US" sz="1600" dirty="0" smtClean="0"/>
              <a:t>ONNECT </a:t>
            </a:r>
            <a:endParaRPr lang="en-US" sz="2000" dirty="0" smtClean="0"/>
          </a:p>
          <a:p>
            <a:pPr lvl="1"/>
            <a:r>
              <a:rPr lang="en-US" sz="2000" dirty="0" smtClean="0"/>
              <a:t>We can discover at least the interface description for a networked system and in a language that is known to C</a:t>
            </a:r>
            <a:r>
              <a:rPr lang="en-US" sz="1600" dirty="0" smtClean="0"/>
              <a:t>ONNECT</a:t>
            </a:r>
            <a:endParaRPr lang="en-US" sz="2000" dirty="0" smtClean="0"/>
          </a:p>
          <a:p>
            <a:pPr lvl="1"/>
            <a:r>
              <a:rPr lang="en-US" sz="2000" dirty="0" smtClean="0"/>
              <a:t>We know the </a:t>
            </a:r>
            <a:r>
              <a:rPr lang="en-US" sz="2000" dirty="0" err="1" smtClean="0"/>
              <a:t>ontologies</a:t>
            </a:r>
            <a:r>
              <a:rPr lang="en-US" sz="2000" dirty="0" smtClean="0"/>
              <a:t> as required for a domain (and ontology alignment is possible but provided outside C</a:t>
            </a:r>
            <a:r>
              <a:rPr lang="en-US" sz="1600" dirty="0" smtClean="0"/>
              <a:t>ONNECT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C</a:t>
            </a:r>
            <a:r>
              <a:rPr lang="en-US" sz="1600" dirty="0" smtClean="0"/>
              <a:t>ONNECT</a:t>
            </a:r>
            <a:r>
              <a:rPr lang="en-US" sz="2000" dirty="0" smtClean="0"/>
              <a:t>-aware hosts are available for deployment of key behavior (</a:t>
            </a:r>
            <a:r>
              <a:rPr lang="en-US" sz="2000" dirty="0" err="1" smtClean="0"/>
              <a:t>C</a:t>
            </a:r>
            <a:r>
              <a:rPr lang="en-US" sz="1600" dirty="0" err="1" smtClean="0"/>
              <a:t>ONNECT</a:t>
            </a:r>
            <a:r>
              <a:rPr lang="en-US" sz="2000" dirty="0" err="1" smtClean="0"/>
              <a:t>ors</a:t>
            </a:r>
            <a:r>
              <a:rPr lang="en-US" sz="2000" dirty="0" smtClean="0"/>
              <a:t>)</a:t>
            </a:r>
          </a:p>
          <a:p>
            <a:pPr lvl="1"/>
            <a:endParaRPr lang="en-US" sz="20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86AF-754D-441E-ABA0-69FC056583F1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nectSlides_template">
  <a:themeElements>
    <a:clrScheme name="ConnectSlides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nectSlides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nectSlides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nectSlides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nectSlides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nectSlides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nectSlides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nectSlides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4011</TotalTime>
  <Words>2064</Words>
  <Application>Microsoft Office PowerPoint</Application>
  <PresentationFormat>Affichage à l'écran (4:3)</PresentationFormat>
  <Paragraphs>539</Paragraphs>
  <Slides>35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36" baseType="lpstr">
      <vt:lpstr>ConnectSlides_template</vt:lpstr>
      <vt:lpstr>The CONNECT Architecture: Overview and Middleware Interoperability Aspects </vt:lpstr>
      <vt:lpstr>Outline</vt:lpstr>
      <vt:lpstr> The CONNECT Approach to Interoperability: Emergent Middleware </vt:lpstr>
      <vt:lpstr>A Runtime Model-centric Approach to  Eternal Interoperability</vt:lpstr>
      <vt:lpstr>Overall View</vt:lpstr>
      <vt:lpstr>The CONNECT Enablers</vt:lpstr>
      <vt:lpstr>Diapositive 7</vt:lpstr>
      <vt:lpstr>Outline</vt:lpstr>
      <vt:lpstr>Assumptions of the Architecture</vt:lpstr>
      <vt:lpstr>The Enabler Architecture</vt:lpstr>
      <vt:lpstr>Diapositive 11</vt:lpstr>
      <vt:lpstr>Discovery Enabler</vt:lpstr>
      <vt:lpstr>The Networked System Description Language (NSDL)</vt:lpstr>
      <vt:lpstr>Synthesis Enabler</vt:lpstr>
      <vt:lpstr>The Connector Architecture</vt:lpstr>
      <vt:lpstr>Outline</vt:lpstr>
      <vt:lpstr>Middleware Abstraction</vt:lpstr>
      <vt:lpstr>Approach outline</vt:lpstr>
      <vt:lpstr>Client/Server Connector Model</vt:lpstr>
      <vt:lpstr>Publish/Subscribe Connector Model</vt:lpstr>
      <vt:lpstr>Tuple Space Connector Model</vt:lpstr>
      <vt:lpstr>Generic Application Connector Model</vt:lpstr>
      <vt:lpstr>Mapping and GA scope</vt:lpstr>
      <vt:lpstr>GA IDL</vt:lpstr>
      <vt:lpstr>Coordination middleware architecture</vt:lpstr>
      <vt:lpstr>Coordination middleware implementation</vt:lpstr>
      <vt:lpstr>Coordination middleware implementation</vt:lpstr>
      <vt:lpstr>Implemented scenario</vt:lpstr>
      <vt:lpstr>Evaluation</vt:lpstr>
      <vt:lpstr>Abstraction vs. expressiveness</vt:lpstr>
      <vt:lpstr>Extensibility</vt:lpstr>
      <vt:lpstr>Discussion on our abstraction approach</vt:lpstr>
      <vt:lpstr>Outline</vt:lpstr>
      <vt:lpstr>Conclusion</vt:lpstr>
      <vt:lpstr>Thank you!</vt:lpstr>
    </vt:vector>
  </TitlesOfParts>
  <Company>INRIA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issarny</dc:creator>
  <cp:lastModifiedBy>Nikolaos Georgantas</cp:lastModifiedBy>
  <cp:revision>135</cp:revision>
  <cp:lastPrinted>1601-01-01T00:00:00Z</cp:lastPrinted>
  <dcterms:created xsi:type="dcterms:W3CDTF">2009-03-23T06:46:56Z</dcterms:created>
  <dcterms:modified xsi:type="dcterms:W3CDTF">2011-06-20T09:25:26Z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