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256" r:id="rId2"/>
    <p:sldId id="388" r:id="rId3"/>
    <p:sldId id="403" r:id="rId4"/>
    <p:sldId id="420" r:id="rId5"/>
    <p:sldId id="405" r:id="rId6"/>
    <p:sldId id="410" r:id="rId7"/>
    <p:sldId id="411" r:id="rId8"/>
    <p:sldId id="412" r:id="rId9"/>
    <p:sldId id="407" r:id="rId10"/>
    <p:sldId id="408" r:id="rId11"/>
    <p:sldId id="421" r:id="rId12"/>
    <p:sldId id="409" r:id="rId13"/>
    <p:sldId id="414" r:id="rId14"/>
    <p:sldId id="415" r:id="rId15"/>
    <p:sldId id="422" r:id="rId16"/>
    <p:sldId id="423" r:id="rId17"/>
    <p:sldId id="404" r:id="rId18"/>
    <p:sldId id="413" r:id="rId19"/>
    <p:sldId id="424" r:id="rId20"/>
    <p:sldId id="416" r:id="rId21"/>
    <p:sldId id="426" r:id="rId22"/>
    <p:sldId id="427" r:id="rId23"/>
    <p:sldId id="417" r:id="rId24"/>
    <p:sldId id="418" r:id="rId25"/>
    <p:sldId id="428" r:id="rId26"/>
    <p:sldId id="419" r:id="rId27"/>
    <p:sldId id="430" r:id="rId28"/>
    <p:sldId id="432" r:id="rId29"/>
    <p:sldId id="431" r:id="rId30"/>
    <p:sldId id="433" r:id="rId31"/>
    <p:sldId id="435" r:id="rId32"/>
    <p:sldId id="434" r:id="rId33"/>
    <p:sldId id="436" r:id="rId34"/>
    <p:sldId id="437" r:id="rId35"/>
    <p:sldId id="444" r:id="rId36"/>
    <p:sldId id="438" r:id="rId37"/>
    <p:sldId id="439" r:id="rId38"/>
    <p:sldId id="440" r:id="rId39"/>
    <p:sldId id="447" r:id="rId40"/>
    <p:sldId id="443" r:id="rId41"/>
    <p:sldId id="445" r:id="rId4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B94"/>
    <a:srgbClr val="666699"/>
    <a:srgbClr val="2069BA"/>
    <a:srgbClr val="333333"/>
    <a:srgbClr val="004080"/>
    <a:srgbClr val="709DC7"/>
    <a:srgbClr val="C0C0C0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2686" autoAdjust="0"/>
  </p:normalViewPr>
  <p:slideViewPr>
    <p:cSldViewPr snapToGrid="0">
      <p:cViewPr>
        <p:scale>
          <a:sx n="100" d="100"/>
          <a:sy n="100" d="100"/>
        </p:scale>
        <p:origin x="-354" y="10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728" cy="49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1" tIns="45341" rIns="90681" bIns="45341" numCol="1" anchor="t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345" y="1"/>
            <a:ext cx="2946728" cy="49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1" tIns="45341" rIns="90681" bIns="45341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endParaRPr lang="en-US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7748"/>
            <a:ext cx="2946728" cy="49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1" tIns="45341" rIns="90681" bIns="45341" numCol="1" anchor="b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345" y="9427748"/>
            <a:ext cx="2946728" cy="49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1" tIns="45341" rIns="90681" bIns="45341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fld id="{AE70EF7A-FBC8-448E-ACE0-A5900743B30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8221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728" cy="49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1" tIns="45341" rIns="90681" bIns="45341" numCol="1" anchor="t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345" y="1"/>
            <a:ext cx="2946728" cy="49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1" tIns="45341" rIns="90681" bIns="45341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473"/>
            <a:ext cx="5438140" cy="446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1" tIns="45341" rIns="90681" bIns="453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748"/>
            <a:ext cx="2946728" cy="49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1" tIns="45341" rIns="90681" bIns="45341" numCol="1" anchor="b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endParaRPr lang="en-US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345" y="9427748"/>
            <a:ext cx="2946728" cy="49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1" tIns="45341" rIns="90681" bIns="45341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fld id="{694C0003-137B-492C-8597-ECA780438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9103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C0003-137B-492C-8597-ECA78043862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C0003-137B-492C-8597-ECA780438620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C0003-137B-492C-8597-ECA780438620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C0003-137B-492C-8597-ECA780438620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3FCD40-8E8A-4855-89C2-8127B1AD9830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C0003-137B-492C-8597-ECA78043862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6413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C0003-137B-492C-8597-ECA78043862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C0003-137B-492C-8597-ECA78043862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C0003-137B-492C-8597-ECA780438620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C0003-137B-492C-8597-ECA780438620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C0003-137B-492C-8597-ECA780438620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C0003-137B-492C-8597-ECA780438620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0" y="0"/>
            <a:ext cx="9177338" cy="68865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latin typeface="Century Schoolbook" pitchFamily="18" charset="0"/>
              </a:rPr>
              <a:t> 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905000"/>
            <a:ext cx="7772400" cy="1470025"/>
          </a:xfrm>
        </p:spPr>
        <p:txBody>
          <a:bodyPr/>
          <a:lstStyle>
            <a:lvl1pPr>
              <a:defRPr>
                <a:solidFill>
                  <a:srgbClr val="004080"/>
                </a:solidFill>
                <a:latin typeface="Arial Unicode MS" pitchFamily="34" charset="-128"/>
              </a:defRPr>
            </a:lvl1pPr>
          </a:lstStyle>
          <a:p>
            <a:r>
              <a:rPr lang="en-US"/>
              <a:t>Cliquez pour modifier le style du titre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6449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709DC7"/>
                </a:solidFill>
              </a:defRPr>
            </a:lvl1pPr>
          </a:lstStyle>
          <a:p>
            <a:r>
              <a:rPr lang="en-US"/>
              <a:t>Cliquez pour modifier le style des sous-titres du masque</a:t>
            </a:r>
          </a:p>
        </p:txBody>
      </p:sp>
      <p:pic>
        <p:nvPicPr>
          <p:cNvPr id="37953" name="Picture 65" descr="bandeau ha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338" cy="903288"/>
          </a:xfrm>
          <a:prstGeom prst="rect">
            <a:avLst/>
          </a:prstGeom>
          <a:noFill/>
        </p:spPr>
      </p:pic>
      <p:pic>
        <p:nvPicPr>
          <p:cNvPr id="37928" name="Picture 40" descr="fp7-gen-rgb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7963" y="231775"/>
            <a:ext cx="539750" cy="439738"/>
          </a:xfrm>
          <a:prstGeom prst="rect">
            <a:avLst/>
          </a:prstGeom>
          <a:noFill/>
        </p:spPr>
      </p:pic>
      <p:pic>
        <p:nvPicPr>
          <p:cNvPr id="37930" name="Picture 42" descr="TREE 4c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4225" y="231775"/>
            <a:ext cx="439738" cy="439738"/>
          </a:xfrm>
          <a:prstGeom prst="rect">
            <a:avLst/>
          </a:prstGeom>
          <a:noFill/>
        </p:spPr>
      </p:pic>
      <p:pic>
        <p:nvPicPr>
          <p:cNvPr id="37955" name="Picture 67" descr="bandeau ba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1863"/>
            <a:ext cx="9177338" cy="882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9BA924-2562-45BD-939D-C27E879C34B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53975"/>
            <a:ext cx="2063750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763" y="53975"/>
            <a:ext cx="6040437" cy="585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A1E1A7-920D-4BD3-8E4D-23E99B31417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E286AF-754D-441E-ABA0-69FC056583F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687E07-F3D8-46A8-A374-CE8E4ADC904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763" y="1446213"/>
            <a:ext cx="40386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446213"/>
            <a:ext cx="40386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A53294-AFD1-464B-BED3-1D03371E273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7C5F4A-618E-4340-90E5-B784DECC6FF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210E25-D155-4610-936F-1BC0C187DDF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014E36-ADD0-442A-85B0-1A87DF43423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1ADFAE-73CF-4960-8DA4-CD6B626FB33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55B664-B3AA-41B4-8323-6F085A9A9AF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0"/>
            <a:ext cx="9182100" cy="68865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6896" name="Picture 32" descr="bandeau bleu fonce seul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77338" cy="1266825"/>
          </a:xfrm>
          <a:prstGeom prst="rect">
            <a:avLst/>
          </a:prstGeom>
          <a:noFill/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3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2763" y="1446213"/>
            <a:ext cx="8229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pic>
        <p:nvPicPr>
          <p:cNvPr id="36897" name="Picture 33" descr="bandeaubastextearia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63" y="6011863"/>
            <a:ext cx="9177337" cy="882650"/>
          </a:xfrm>
          <a:prstGeom prst="rect">
            <a:avLst/>
          </a:prstGeom>
          <a:noFill/>
        </p:spPr>
      </p:pic>
      <p:pic>
        <p:nvPicPr>
          <p:cNvPr id="36893" name="Picture 29" descr="fp7-gen-rgb_smal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40650" y="6234113"/>
            <a:ext cx="541338" cy="439737"/>
          </a:xfrm>
          <a:prstGeom prst="rect">
            <a:avLst/>
          </a:prstGeom>
          <a:noFill/>
        </p:spPr>
      </p:pic>
      <p:pic>
        <p:nvPicPr>
          <p:cNvPr id="36894" name="Picture 30" descr="TREE 4cm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18500" y="6234113"/>
            <a:ext cx="441325" cy="439737"/>
          </a:xfrm>
          <a:prstGeom prst="rect">
            <a:avLst/>
          </a:prstGeom>
          <a:noFill/>
        </p:spPr>
      </p:pic>
      <p:sp>
        <p:nvSpPr>
          <p:cNvPr id="3688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308725"/>
            <a:ext cx="5762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96764C6A-D6A5-408F-A272-4B29297DBAF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09DC7"/>
        </a:buClr>
        <a:buFont typeface="Wingdings" pitchFamily="2" charset="2"/>
        <a:buChar char="§"/>
        <a:defRPr sz="3200">
          <a:solidFill>
            <a:srgbClr val="1F559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709DC7"/>
        </a:buClr>
        <a:buChar char="•"/>
        <a:defRPr sz="2800">
          <a:solidFill>
            <a:srgbClr val="333333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709DC7"/>
        </a:buClr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709DC7"/>
        </a:buClr>
        <a:buChar char="•"/>
        <a:defRPr sz="2000">
          <a:solidFill>
            <a:srgbClr val="333333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709DC7"/>
        </a:buClr>
        <a:buChar char="•"/>
        <a:defRPr sz="20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09DC7"/>
        </a:buClr>
        <a:buChar char="•"/>
        <a:defRPr sz="20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09DC7"/>
        </a:buClr>
        <a:buChar char="•"/>
        <a:defRPr sz="20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09DC7"/>
        </a:buClr>
        <a:buChar char="•"/>
        <a:defRPr sz="20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09DC7"/>
        </a:buClr>
        <a:buChar char="•"/>
        <a:defRPr sz="20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ncs.ac.uk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823" y="1457316"/>
            <a:ext cx="7772400" cy="1470025"/>
          </a:xfrm>
        </p:spPr>
        <p:txBody>
          <a:bodyPr/>
          <a:lstStyle/>
          <a:p>
            <a:r>
              <a:rPr lang="en-GB" b="1" dirty="0" smtClean="0"/>
              <a:t>Solving Interoperability Problems</a:t>
            </a:r>
            <a:br>
              <a:rPr lang="en-GB" b="1" dirty="0" smtClean="0"/>
            </a:br>
            <a:endParaRPr lang="en-US" b="1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0975" y="2606675"/>
            <a:ext cx="6526236" cy="1752600"/>
          </a:xfrm>
        </p:spPr>
        <p:txBody>
          <a:bodyPr/>
          <a:lstStyle/>
          <a:p>
            <a:r>
              <a:rPr lang="en-GB" b="1" dirty="0" smtClean="0"/>
              <a:t>SFM-11:CONNECT</a:t>
            </a:r>
          </a:p>
          <a:p>
            <a:r>
              <a:rPr lang="en-GB" b="1" dirty="0" err="1" smtClean="0"/>
              <a:t>Bertinoro</a:t>
            </a:r>
            <a:r>
              <a:rPr lang="en-GB" b="1" dirty="0" smtClean="0"/>
              <a:t>, Italy</a:t>
            </a:r>
          </a:p>
          <a:p>
            <a:endParaRPr lang="en-GB" dirty="0" smtClean="0"/>
          </a:p>
          <a:p>
            <a:r>
              <a:rPr lang="en-GB" sz="2800" dirty="0" smtClean="0"/>
              <a:t>Paul Grace</a:t>
            </a:r>
          </a:p>
          <a:p>
            <a:r>
              <a:rPr lang="en-GB" sz="2400" dirty="0" smtClean="0"/>
              <a:t>Lancaster University, UK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Manually Solving Transport Differences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322388"/>
            <a:ext cx="8561388" cy="4464050"/>
          </a:xfrm>
        </p:spPr>
        <p:txBody>
          <a:bodyPr/>
          <a:lstStyle/>
          <a:p>
            <a:r>
              <a:rPr lang="en-GB" sz="2400" dirty="0" smtClean="0"/>
              <a:t>Transport protocol bridging can be easily performed using existing software libraries</a:t>
            </a:r>
          </a:p>
          <a:p>
            <a:pPr lvl="1"/>
            <a:r>
              <a:rPr lang="en-GB" sz="2000" dirty="0" smtClean="0"/>
              <a:t>E.g. Berkeley sockets API</a:t>
            </a:r>
          </a:p>
          <a:p>
            <a:pPr lvl="2"/>
            <a:r>
              <a:rPr lang="en-GB" sz="1800" dirty="0" smtClean="0"/>
              <a:t>accept(), listen(), connect(), send(), …</a:t>
            </a:r>
          </a:p>
          <a:p>
            <a:pPr lvl="2"/>
            <a:r>
              <a:rPr lang="en-GB" sz="1800" dirty="0" smtClean="0"/>
              <a:t>Translate </a:t>
            </a:r>
            <a:r>
              <a:rPr lang="en-GB" sz="1800" dirty="0" smtClean="0">
                <a:sym typeface="Wingdings" pitchFamily="2" charset="2"/>
              </a:rPr>
              <a:t> destination, packet</a:t>
            </a:r>
          </a:p>
          <a:p>
            <a:pPr lvl="1"/>
            <a:r>
              <a:rPr lang="en-GB" sz="2200" dirty="0" smtClean="0">
                <a:sym typeface="Wingdings" pitchFamily="2" charset="2"/>
              </a:rPr>
              <a:t>Simply writing translation logic co-ordinating APIs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286AF-754D-441E-ABA0-69FC056583F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9576" y="3714750"/>
            <a:ext cx="8267700" cy="2228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dirty="0" smtClean="0">
              <a:solidFill>
                <a:schemeClr val="tx1"/>
              </a:solidFill>
              <a:latin typeface="Courier" pitchFamily="49" charset="0"/>
            </a:endParaRPr>
          </a:p>
          <a:p>
            <a:r>
              <a:rPr lang="en-GB" sz="1400" dirty="0" err="1" smtClean="0">
                <a:solidFill>
                  <a:schemeClr val="tx1"/>
                </a:solidFill>
                <a:latin typeface="Courier" pitchFamily="49" charset="0"/>
              </a:rPr>
              <a:t>server_socket</a:t>
            </a:r>
            <a:r>
              <a:rPr lang="en-GB" sz="1400" dirty="0" smtClean="0">
                <a:solidFill>
                  <a:schemeClr val="tx1"/>
                </a:solidFill>
                <a:latin typeface="Courier" pitchFamily="49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Courier" pitchFamily="49" charset="0"/>
              </a:rPr>
              <a:t>= </a:t>
            </a:r>
            <a:r>
              <a:rPr lang="en-GB" sz="1400" dirty="0" err="1">
                <a:solidFill>
                  <a:schemeClr val="tx1"/>
                </a:solidFill>
                <a:latin typeface="Courier" pitchFamily="49" charset="0"/>
              </a:rPr>
              <a:t>socket.socket</a:t>
            </a:r>
            <a:r>
              <a:rPr lang="en-GB" sz="1400" dirty="0">
                <a:solidFill>
                  <a:schemeClr val="tx1"/>
                </a:solidFill>
                <a:latin typeface="Courier" pitchFamily="49" charset="0"/>
              </a:rPr>
              <a:t>(</a:t>
            </a:r>
            <a:r>
              <a:rPr lang="en-GB" sz="1400" dirty="0" err="1">
                <a:solidFill>
                  <a:schemeClr val="tx1"/>
                </a:solidFill>
                <a:latin typeface="Courier" pitchFamily="49" charset="0"/>
              </a:rPr>
              <a:t>socket.AF_INET</a:t>
            </a:r>
            <a:r>
              <a:rPr lang="en-GB" sz="1400" dirty="0">
                <a:solidFill>
                  <a:schemeClr val="tx1"/>
                </a:solidFill>
                <a:latin typeface="Courier" pitchFamily="49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latin typeface="Courier" pitchFamily="49" charset="0"/>
              </a:rPr>
              <a:t>socket.SOCK_STREAM</a:t>
            </a:r>
            <a:r>
              <a:rPr lang="en-GB" sz="1400" dirty="0">
                <a:solidFill>
                  <a:schemeClr val="tx1"/>
                </a:solidFill>
                <a:latin typeface="Courier" pitchFamily="49" charset="0"/>
              </a:rPr>
              <a:t>)</a:t>
            </a:r>
          </a:p>
          <a:p>
            <a:r>
              <a:rPr lang="en-GB" sz="1400" dirty="0" err="1">
                <a:solidFill>
                  <a:schemeClr val="tx1"/>
                </a:solidFill>
                <a:latin typeface="Courier" pitchFamily="49" charset="0"/>
              </a:rPr>
              <a:t>server_socket.bind</a:t>
            </a:r>
            <a:r>
              <a:rPr lang="en-GB" sz="1400" dirty="0">
                <a:solidFill>
                  <a:schemeClr val="tx1"/>
                </a:solidFill>
                <a:latin typeface="Courier" pitchFamily="49" charset="0"/>
              </a:rPr>
              <a:t>(("", 5000))</a:t>
            </a:r>
          </a:p>
          <a:p>
            <a:r>
              <a:rPr lang="en-GB" sz="1400" dirty="0" err="1">
                <a:solidFill>
                  <a:schemeClr val="tx1"/>
                </a:solidFill>
                <a:latin typeface="Courier" pitchFamily="49" charset="0"/>
              </a:rPr>
              <a:t>server_socket.listen</a:t>
            </a:r>
            <a:r>
              <a:rPr lang="en-GB" sz="1400" dirty="0">
                <a:solidFill>
                  <a:schemeClr val="tx1"/>
                </a:solidFill>
                <a:latin typeface="Courier" pitchFamily="49" charset="0"/>
              </a:rPr>
              <a:t>(5</a:t>
            </a:r>
            <a:r>
              <a:rPr lang="en-GB" sz="1400" dirty="0" smtClean="0">
                <a:solidFill>
                  <a:schemeClr val="tx1"/>
                </a:solidFill>
                <a:latin typeface="Courier" pitchFamily="49" charset="0"/>
              </a:rPr>
              <a:t>)</a:t>
            </a:r>
          </a:p>
          <a:p>
            <a:r>
              <a:rPr lang="en-GB" sz="1400" dirty="0" err="1">
                <a:solidFill>
                  <a:schemeClr val="tx1"/>
                </a:solidFill>
                <a:latin typeface="Courier" pitchFamily="49" charset="0"/>
              </a:rPr>
              <a:t>client_socket</a:t>
            </a:r>
            <a:r>
              <a:rPr lang="en-GB" sz="1400" dirty="0">
                <a:solidFill>
                  <a:schemeClr val="tx1"/>
                </a:solidFill>
                <a:latin typeface="Courier" pitchFamily="49" charset="0"/>
              </a:rPr>
              <a:t>, address = </a:t>
            </a:r>
            <a:r>
              <a:rPr lang="en-GB" sz="1400" dirty="0" err="1">
                <a:solidFill>
                  <a:schemeClr val="tx1"/>
                </a:solidFill>
                <a:latin typeface="Courier" pitchFamily="49" charset="0"/>
              </a:rPr>
              <a:t>server_socket.accept</a:t>
            </a:r>
            <a:r>
              <a:rPr lang="en-GB" sz="1400" dirty="0" smtClean="0">
                <a:solidFill>
                  <a:schemeClr val="tx1"/>
                </a:solidFill>
                <a:latin typeface="Courier" pitchFamily="49" charset="0"/>
              </a:rPr>
              <a:t>()</a:t>
            </a:r>
            <a:endParaRPr lang="en-GB" sz="1400" dirty="0">
              <a:solidFill>
                <a:schemeClr val="tx1"/>
              </a:solidFill>
              <a:latin typeface="Courier" pitchFamily="49" charset="0"/>
            </a:endParaRPr>
          </a:p>
          <a:p>
            <a:r>
              <a:rPr lang="en-GB" sz="1400" dirty="0" smtClean="0">
                <a:solidFill>
                  <a:schemeClr val="tx1"/>
                </a:solidFill>
                <a:latin typeface="Courier" pitchFamily="49" charset="0"/>
              </a:rPr>
              <a:t>data </a:t>
            </a:r>
            <a:r>
              <a:rPr lang="en-GB" sz="1400" dirty="0">
                <a:solidFill>
                  <a:schemeClr val="tx1"/>
                </a:solidFill>
                <a:latin typeface="Courier" pitchFamily="49" charset="0"/>
              </a:rPr>
              <a:t>= </a:t>
            </a:r>
            <a:r>
              <a:rPr lang="en-GB" sz="1400" dirty="0" err="1">
                <a:solidFill>
                  <a:schemeClr val="tx1"/>
                </a:solidFill>
                <a:latin typeface="Courier" pitchFamily="49" charset="0"/>
              </a:rPr>
              <a:t>client_socket.recv</a:t>
            </a:r>
            <a:r>
              <a:rPr lang="en-GB" sz="1400" dirty="0">
                <a:solidFill>
                  <a:schemeClr val="tx1"/>
                </a:solidFill>
                <a:latin typeface="Courier" pitchFamily="49" charset="0"/>
              </a:rPr>
              <a:t>(512)</a:t>
            </a:r>
          </a:p>
          <a:p>
            <a:pPr lvl="3"/>
            <a:r>
              <a:rPr lang="en-GB" sz="1400" dirty="0" err="1" smtClean="0">
                <a:solidFill>
                  <a:srgbClr val="C00000"/>
                </a:solidFill>
                <a:latin typeface="Courier" pitchFamily="49" charset="0"/>
              </a:rPr>
              <a:t>client_socket</a:t>
            </a:r>
            <a:r>
              <a:rPr lang="en-GB" sz="1400" dirty="0" smtClean="0">
                <a:solidFill>
                  <a:srgbClr val="C00000"/>
                </a:solidFill>
                <a:latin typeface="Courier" pitchFamily="49" charset="0"/>
              </a:rPr>
              <a:t> </a:t>
            </a:r>
            <a:r>
              <a:rPr lang="en-GB" sz="1400" dirty="0">
                <a:solidFill>
                  <a:srgbClr val="C00000"/>
                </a:solidFill>
                <a:latin typeface="Courier" pitchFamily="49" charset="0"/>
              </a:rPr>
              <a:t>= </a:t>
            </a:r>
            <a:r>
              <a:rPr lang="en-GB" sz="1400" dirty="0" err="1">
                <a:solidFill>
                  <a:srgbClr val="C00000"/>
                </a:solidFill>
                <a:latin typeface="Courier" pitchFamily="49" charset="0"/>
              </a:rPr>
              <a:t>socket.socket</a:t>
            </a:r>
            <a:r>
              <a:rPr lang="en-GB" sz="1400" dirty="0">
                <a:solidFill>
                  <a:srgbClr val="C00000"/>
                </a:solidFill>
                <a:latin typeface="Courier" pitchFamily="49" charset="0"/>
              </a:rPr>
              <a:t>(</a:t>
            </a:r>
            <a:r>
              <a:rPr lang="en-GB" sz="1400" dirty="0" err="1">
                <a:solidFill>
                  <a:srgbClr val="C00000"/>
                </a:solidFill>
                <a:latin typeface="Courier" pitchFamily="49" charset="0"/>
              </a:rPr>
              <a:t>socket.AF_INET</a:t>
            </a:r>
            <a:r>
              <a:rPr lang="en-GB" sz="1400" dirty="0">
                <a:solidFill>
                  <a:srgbClr val="C00000"/>
                </a:solidFill>
                <a:latin typeface="Courier" pitchFamily="49" charset="0"/>
              </a:rPr>
              <a:t>, </a:t>
            </a:r>
            <a:r>
              <a:rPr lang="en-GB" sz="1400" dirty="0" err="1">
                <a:solidFill>
                  <a:srgbClr val="C00000"/>
                </a:solidFill>
                <a:latin typeface="Courier" pitchFamily="49" charset="0"/>
              </a:rPr>
              <a:t>socket.SOCK_DGRAM</a:t>
            </a:r>
            <a:r>
              <a:rPr lang="en-GB" sz="1400" dirty="0" smtClean="0">
                <a:solidFill>
                  <a:srgbClr val="C00000"/>
                </a:solidFill>
                <a:latin typeface="Courier" pitchFamily="49" charset="0"/>
              </a:rPr>
              <a:t>)</a:t>
            </a:r>
          </a:p>
          <a:p>
            <a:pPr lvl="3"/>
            <a:r>
              <a:rPr lang="en-GB" sz="1400" dirty="0" err="1">
                <a:solidFill>
                  <a:srgbClr val="C00000"/>
                </a:solidFill>
                <a:latin typeface="Courier" pitchFamily="49" charset="0"/>
              </a:rPr>
              <a:t>client_socket.sendto</a:t>
            </a:r>
            <a:r>
              <a:rPr lang="en-GB" sz="1400" dirty="0">
                <a:solidFill>
                  <a:srgbClr val="C00000"/>
                </a:solidFill>
                <a:latin typeface="Courier" pitchFamily="49" charset="0"/>
              </a:rPr>
              <a:t>(data, </a:t>
            </a:r>
            <a:r>
              <a:rPr lang="en-GB" sz="1400" dirty="0" smtClean="0">
                <a:solidFill>
                  <a:srgbClr val="C00000"/>
                </a:solidFill>
                <a:latin typeface="Courier" pitchFamily="49" charset="0"/>
              </a:rPr>
              <a:t>(“address",</a:t>
            </a:r>
            <a:r>
              <a:rPr lang="en-GB" sz="1400" dirty="0">
                <a:solidFill>
                  <a:srgbClr val="C00000"/>
                </a:solidFill>
                <a:latin typeface="Courier" pitchFamily="49" charset="0"/>
              </a:rPr>
              <a:t>5000))	</a:t>
            </a:r>
            <a:endParaRPr lang="en-GB" sz="1400" dirty="0" smtClean="0">
              <a:solidFill>
                <a:srgbClr val="C00000"/>
              </a:solidFill>
              <a:latin typeface="Courier" pitchFamily="49" charset="0"/>
            </a:endParaRPr>
          </a:p>
          <a:p>
            <a:r>
              <a:rPr lang="en-GB" sz="1400" dirty="0" err="1" smtClean="0">
                <a:solidFill>
                  <a:schemeClr val="tx1"/>
                </a:solidFill>
                <a:latin typeface="Courier" pitchFamily="49" charset="0"/>
              </a:rPr>
              <a:t>client_socket.close</a:t>
            </a:r>
            <a:r>
              <a:rPr lang="en-GB" sz="1400" dirty="0">
                <a:solidFill>
                  <a:schemeClr val="tx1"/>
                </a:solidFill>
                <a:latin typeface="Courier" pitchFamily="49" charset="0"/>
              </a:rPr>
              <a:t>()</a:t>
            </a:r>
          </a:p>
          <a:p>
            <a:r>
              <a:rPr lang="en-GB" sz="1400" b="1" dirty="0">
                <a:solidFill>
                  <a:schemeClr val="tx1"/>
                </a:solidFill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xmlns="" val="21667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Effective in the long term …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23975"/>
            <a:ext cx="8351838" cy="4548188"/>
          </a:xfrm>
        </p:spPr>
        <p:txBody>
          <a:bodyPr/>
          <a:lstStyle/>
          <a:p>
            <a:r>
              <a:rPr lang="en-GB" sz="2400" dirty="0" smtClean="0"/>
              <a:t>Where bridging protocols based on UDP and TCP in infrastructure IP networks this method is sufficient</a:t>
            </a:r>
          </a:p>
          <a:p>
            <a:pPr lvl="1"/>
            <a:r>
              <a:rPr lang="en-GB" sz="2000" dirty="0" smtClean="0"/>
              <a:t>The OS on each device typically provides socket libraries to build bridges with</a:t>
            </a:r>
          </a:p>
          <a:p>
            <a:r>
              <a:rPr lang="en-GB" sz="2400" dirty="0" smtClean="0"/>
              <a:t>In Highly heterogeneous environments</a:t>
            </a:r>
          </a:p>
          <a:p>
            <a:pPr lvl="1"/>
            <a:r>
              <a:rPr lang="en-GB" sz="2000" dirty="0" smtClean="0"/>
              <a:t>Ad-hoc networks, VANETs, sensor networks, …</a:t>
            </a:r>
          </a:p>
          <a:p>
            <a:pPr lvl="1"/>
            <a:r>
              <a:rPr lang="en-GB" sz="2000" dirty="0" smtClean="0"/>
              <a:t>Different routing strategies and protocols</a:t>
            </a:r>
          </a:p>
          <a:p>
            <a:pPr lvl="1"/>
            <a:r>
              <a:rPr lang="en-GB" sz="2000" dirty="0" smtClean="0"/>
              <a:t>Simple approach is not sufficient</a:t>
            </a:r>
          </a:p>
          <a:p>
            <a:r>
              <a:rPr lang="en-GB" sz="2400" dirty="0" smtClean="0"/>
              <a:t>Apply richer interoperability solutions at the lower levels</a:t>
            </a:r>
          </a:p>
          <a:p>
            <a:pPr lvl="1"/>
            <a:r>
              <a:rPr lang="en-GB" sz="2000" dirty="0" smtClean="0"/>
              <a:t>See: </a:t>
            </a:r>
            <a:r>
              <a:rPr lang="en-GB" sz="2000" i="1" dirty="0" smtClean="0"/>
              <a:t>“The </a:t>
            </a:r>
            <a:r>
              <a:rPr lang="en-GB" sz="2000" i="1" dirty="0"/>
              <a:t>Role of Ontologies in Enabling Dynamic </a:t>
            </a:r>
            <a:r>
              <a:rPr lang="en-GB" sz="2000" i="1" dirty="0" smtClean="0"/>
              <a:t>Interoperability” (DAIS 2011)</a:t>
            </a:r>
            <a:endParaRPr lang="en-GB" sz="1600" i="1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286AF-754D-441E-ABA0-69FC056583F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5133975" y="5167311"/>
            <a:ext cx="3486150" cy="11144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For the remainder of this talk we assume the simple IP case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68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Protocol Heterogeneity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343025"/>
            <a:ext cx="8447088" cy="4567238"/>
          </a:xfrm>
        </p:spPr>
        <p:txBody>
          <a:bodyPr/>
          <a:lstStyle/>
          <a:p>
            <a:r>
              <a:rPr lang="en-GB" sz="2400" dirty="0" smtClean="0"/>
              <a:t>Middleware Protocols (Application Layer Protocols in IP layering)</a:t>
            </a:r>
          </a:p>
          <a:p>
            <a:pPr lvl="1"/>
            <a:r>
              <a:rPr lang="en-GB" sz="1800" dirty="0" smtClean="0"/>
              <a:t>RPC protocols: IIOP, SOAP, XML-RPC, Java RMI </a:t>
            </a:r>
          </a:p>
          <a:p>
            <a:pPr lvl="1"/>
            <a:r>
              <a:rPr lang="en-GB" sz="1800" dirty="0" smtClean="0"/>
              <a:t>Service Discovery: SLP, SSDP, Bonjour, … </a:t>
            </a:r>
          </a:p>
          <a:p>
            <a:r>
              <a:rPr lang="en-GB" sz="2200" dirty="0" smtClean="0"/>
              <a:t>Heterogeneous Message Formats</a:t>
            </a:r>
          </a:p>
          <a:p>
            <a:pPr lvl="1"/>
            <a:r>
              <a:rPr lang="en-GB" sz="1800" dirty="0" smtClean="0"/>
              <a:t>Binary messages</a:t>
            </a:r>
          </a:p>
          <a:p>
            <a:pPr lvl="1"/>
            <a:r>
              <a:rPr lang="en-GB" sz="1800" dirty="0" smtClean="0"/>
              <a:t>Text messages</a:t>
            </a:r>
          </a:p>
          <a:p>
            <a:pPr lvl="1"/>
            <a:r>
              <a:rPr lang="en-GB" sz="1800" dirty="0" smtClean="0"/>
              <a:t>XML messages</a:t>
            </a:r>
          </a:p>
          <a:p>
            <a:r>
              <a:rPr lang="en-GB" sz="2200" dirty="0" smtClean="0"/>
              <a:t>Heterogeneous Data Types</a:t>
            </a:r>
          </a:p>
          <a:p>
            <a:pPr lvl="1"/>
            <a:r>
              <a:rPr lang="en-GB" sz="1800" dirty="0" smtClean="0"/>
              <a:t>Different encodings of types e.g. integer, String, lists, …</a:t>
            </a:r>
          </a:p>
          <a:p>
            <a:r>
              <a:rPr lang="en-GB" sz="2200" dirty="0" smtClean="0"/>
              <a:t>Heterogeneous Message Exchange Sequences</a:t>
            </a:r>
          </a:p>
          <a:p>
            <a:r>
              <a:rPr lang="en-GB" sz="2200" dirty="0" smtClean="0"/>
              <a:t>Heterogeneous Addressing</a:t>
            </a:r>
          </a:p>
          <a:p>
            <a:endParaRPr lang="en-GB" sz="2200" dirty="0" smtClean="0"/>
          </a:p>
          <a:p>
            <a:pPr lvl="1"/>
            <a:endParaRPr lang="en-GB" sz="1800" dirty="0" smtClean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286AF-754D-441E-ABA0-69FC056583F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29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Heterogeneous Message Formats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300" y="1375122"/>
            <a:ext cx="4457700" cy="4464050"/>
          </a:xfrm>
        </p:spPr>
        <p:txBody>
          <a:bodyPr/>
          <a:lstStyle/>
          <a:p>
            <a:r>
              <a:rPr lang="en-GB" sz="2400" dirty="0" smtClean="0"/>
              <a:t>A message is a set of fields</a:t>
            </a:r>
          </a:p>
          <a:p>
            <a:r>
              <a:rPr lang="en-GB" sz="2400" dirty="0" smtClean="0"/>
              <a:t>Composed in different formats</a:t>
            </a:r>
          </a:p>
          <a:p>
            <a:pPr lvl="1"/>
            <a:r>
              <a:rPr lang="en-GB" sz="2000" dirty="0" smtClean="0"/>
              <a:t>Text, binary, xml ...</a:t>
            </a:r>
          </a:p>
          <a:p>
            <a:r>
              <a:rPr lang="en-GB" sz="2400" dirty="0" smtClean="0"/>
              <a:t>Fields are split using different methods</a:t>
            </a:r>
          </a:p>
          <a:p>
            <a:pPr lvl="1"/>
            <a:r>
              <a:rPr lang="en-GB" sz="2000" dirty="0" smtClean="0"/>
              <a:t>Fixed length, null-termination</a:t>
            </a:r>
          </a:p>
          <a:p>
            <a:pPr lvl="1"/>
            <a:r>
              <a:rPr lang="en-GB" sz="2000" dirty="0" smtClean="0"/>
              <a:t>Newline</a:t>
            </a:r>
          </a:p>
          <a:p>
            <a:pPr lvl="1"/>
            <a:r>
              <a:rPr lang="en-GB" sz="2000" dirty="0" smtClean="0"/>
              <a:t>Tags</a:t>
            </a:r>
          </a:p>
          <a:p>
            <a:r>
              <a:rPr lang="en-GB" sz="2400" dirty="0" smtClean="0"/>
              <a:t>Protocol dependent tricks</a:t>
            </a:r>
          </a:p>
          <a:p>
            <a:pPr lvl="1"/>
            <a:r>
              <a:rPr lang="en-GB" sz="2000" dirty="0" smtClean="0"/>
              <a:t>Byte pointer to a repeated field value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286AF-754D-441E-ABA0-69FC056583F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099" y="1339982"/>
            <a:ext cx="3812382" cy="129734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31093" y="2809874"/>
            <a:ext cx="3481388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HTTP/1.1 200 OK </a:t>
            </a:r>
            <a:endParaRPr lang="en-GB" sz="1200" dirty="0" smtClean="0"/>
          </a:p>
          <a:p>
            <a:r>
              <a:rPr lang="en-GB" sz="1200" dirty="0" smtClean="0"/>
              <a:t>Date</a:t>
            </a:r>
            <a:r>
              <a:rPr lang="en-GB" sz="1200" dirty="0"/>
              <a:t>: Mon, 23 May 2005 22:38:34 GMT </a:t>
            </a:r>
            <a:endParaRPr lang="en-GB" sz="1200" dirty="0" smtClean="0"/>
          </a:p>
          <a:p>
            <a:r>
              <a:rPr lang="en-GB" sz="1200" dirty="0" smtClean="0"/>
              <a:t>Server</a:t>
            </a:r>
            <a:r>
              <a:rPr lang="en-GB" sz="1200" dirty="0"/>
              <a:t>: Apache/1.3.3.7 (Unix) (Red-Hat/Linux) </a:t>
            </a:r>
            <a:endParaRPr lang="en-GB" sz="1200" dirty="0" smtClean="0"/>
          </a:p>
          <a:p>
            <a:r>
              <a:rPr lang="en-GB" sz="1200" dirty="0" smtClean="0"/>
              <a:t>Last-Modified</a:t>
            </a:r>
            <a:r>
              <a:rPr lang="en-GB" sz="1200" dirty="0"/>
              <a:t>: Wed, 08 Jan 2003 23:11:55 GMT </a:t>
            </a:r>
            <a:endParaRPr lang="en-GB" sz="1200" dirty="0" smtClean="0"/>
          </a:p>
          <a:p>
            <a:r>
              <a:rPr lang="en-GB" sz="1200" dirty="0" smtClean="0"/>
              <a:t>Content-Length</a:t>
            </a:r>
            <a:r>
              <a:rPr lang="en-GB" sz="1200" dirty="0"/>
              <a:t>: 438 </a:t>
            </a:r>
            <a:endParaRPr lang="en-GB" sz="1200" dirty="0" smtClean="0"/>
          </a:p>
          <a:p>
            <a:r>
              <a:rPr lang="en-GB" sz="1200" dirty="0" smtClean="0"/>
              <a:t>Connection</a:t>
            </a:r>
            <a:r>
              <a:rPr lang="en-GB" sz="1200" dirty="0"/>
              <a:t>: close </a:t>
            </a:r>
            <a:endParaRPr lang="en-GB" sz="1200" dirty="0" smtClean="0"/>
          </a:p>
          <a:p>
            <a:r>
              <a:rPr lang="en-GB" sz="1200" dirty="0" smtClean="0"/>
              <a:t>Content-Type</a:t>
            </a:r>
            <a:r>
              <a:rPr lang="en-GB" sz="1200" dirty="0"/>
              <a:t>: text/html;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4844" y="4331821"/>
            <a:ext cx="395763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&lt;?xml version="1.0" encoding="ISO-8859-1"?&gt; </a:t>
            </a:r>
            <a:endParaRPr lang="en-GB" sz="1200" dirty="0" smtClean="0"/>
          </a:p>
          <a:p>
            <a:r>
              <a:rPr lang="en-GB" sz="1200" dirty="0" smtClean="0"/>
              <a:t>&lt;</a:t>
            </a:r>
            <a:r>
              <a:rPr lang="en-GB" sz="1200" dirty="0" err="1"/>
              <a:t>methodCall</a:t>
            </a:r>
            <a:r>
              <a:rPr lang="en-GB" sz="1200" dirty="0" smtClean="0"/>
              <a:t>&gt;   </a:t>
            </a:r>
          </a:p>
          <a:p>
            <a:r>
              <a:rPr lang="en-GB" sz="1200" dirty="0" smtClean="0"/>
              <a:t>      &lt;</a:t>
            </a:r>
            <a:r>
              <a:rPr lang="en-GB" sz="1200" dirty="0" err="1"/>
              <a:t>methodName</a:t>
            </a:r>
            <a:r>
              <a:rPr lang="en-GB" sz="1200" dirty="0"/>
              <a:t>&gt;</a:t>
            </a:r>
            <a:r>
              <a:rPr lang="en-GB" sz="1200" dirty="0" err="1"/>
              <a:t>sample.sum</a:t>
            </a:r>
            <a:r>
              <a:rPr lang="en-GB" sz="1200" dirty="0"/>
              <a:t>&lt;/</a:t>
            </a:r>
            <a:r>
              <a:rPr lang="en-GB" sz="1200" dirty="0" err="1"/>
              <a:t>methodName</a:t>
            </a:r>
            <a:r>
              <a:rPr lang="en-GB" sz="1200" dirty="0"/>
              <a:t>&gt; </a:t>
            </a:r>
            <a:endParaRPr lang="en-GB" sz="1200" dirty="0" smtClean="0"/>
          </a:p>
          <a:p>
            <a:r>
              <a:rPr lang="en-GB" sz="1200" dirty="0" smtClean="0"/>
              <a:t>      &lt;</a:t>
            </a:r>
            <a:r>
              <a:rPr lang="en-GB" sz="1200" dirty="0" err="1"/>
              <a:t>params</a:t>
            </a:r>
            <a:r>
              <a:rPr lang="en-GB" sz="1200" dirty="0" smtClean="0"/>
              <a:t>&gt;</a:t>
            </a:r>
          </a:p>
          <a:p>
            <a:r>
              <a:rPr lang="en-GB" sz="1200" dirty="0"/>
              <a:t> </a:t>
            </a:r>
            <a:r>
              <a:rPr lang="en-GB" sz="1200" dirty="0" smtClean="0"/>
              <a:t>          &lt;</a:t>
            </a:r>
            <a:r>
              <a:rPr lang="en-GB" sz="1200" dirty="0" err="1"/>
              <a:t>param</a:t>
            </a:r>
            <a:r>
              <a:rPr lang="en-GB" sz="1200" dirty="0" smtClean="0"/>
              <a:t>&gt;&lt;</a:t>
            </a:r>
            <a:r>
              <a:rPr lang="en-GB" sz="1200" dirty="0"/>
              <a:t>value&gt;&lt;</a:t>
            </a:r>
            <a:r>
              <a:rPr lang="en-GB" sz="1200" dirty="0" err="1"/>
              <a:t>int</a:t>
            </a:r>
            <a:r>
              <a:rPr lang="en-GB" sz="1200" dirty="0"/>
              <a:t>&gt;17&lt;/</a:t>
            </a:r>
            <a:r>
              <a:rPr lang="en-GB" sz="1200" dirty="0" err="1"/>
              <a:t>int</a:t>
            </a:r>
            <a:r>
              <a:rPr lang="en-GB" sz="1200" dirty="0"/>
              <a:t>&gt;&lt;/value</a:t>
            </a:r>
            <a:r>
              <a:rPr lang="en-GB" sz="1200" dirty="0" smtClean="0"/>
              <a:t>&gt;&lt;/</a:t>
            </a:r>
            <a:r>
              <a:rPr lang="en-GB" sz="1200" dirty="0" err="1"/>
              <a:t>param</a:t>
            </a:r>
            <a:r>
              <a:rPr lang="en-GB" sz="1200" dirty="0"/>
              <a:t>&gt; </a:t>
            </a:r>
            <a:endParaRPr lang="en-GB" sz="1200" dirty="0" smtClean="0"/>
          </a:p>
          <a:p>
            <a:r>
              <a:rPr lang="en-GB" sz="1200" dirty="0"/>
              <a:t> </a:t>
            </a:r>
            <a:r>
              <a:rPr lang="en-GB" sz="1200" dirty="0" smtClean="0"/>
              <a:t>          &lt;</a:t>
            </a:r>
            <a:r>
              <a:rPr lang="en-GB" sz="1200" dirty="0" err="1"/>
              <a:t>param</a:t>
            </a:r>
            <a:r>
              <a:rPr lang="en-GB" sz="1200" dirty="0" smtClean="0"/>
              <a:t>&gt;&lt;</a:t>
            </a:r>
            <a:r>
              <a:rPr lang="en-GB" sz="1200" dirty="0"/>
              <a:t>value&gt;&lt;</a:t>
            </a:r>
            <a:r>
              <a:rPr lang="en-GB" sz="1200" dirty="0" err="1"/>
              <a:t>int</a:t>
            </a:r>
            <a:r>
              <a:rPr lang="en-GB" sz="1200" dirty="0"/>
              <a:t>&gt;13&lt;/</a:t>
            </a:r>
            <a:r>
              <a:rPr lang="en-GB" sz="1200" dirty="0" err="1"/>
              <a:t>int</a:t>
            </a:r>
            <a:r>
              <a:rPr lang="en-GB" sz="1200" dirty="0"/>
              <a:t>&gt;&lt;/value</a:t>
            </a:r>
            <a:r>
              <a:rPr lang="en-GB" sz="1200" dirty="0" smtClean="0"/>
              <a:t>&gt;&lt;/</a:t>
            </a:r>
            <a:r>
              <a:rPr lang="en-GB" sz="1200" dirty="0" err="1"/>
              <a:t>param</a:t>
            </a:r>
            <a:r>
              <a:rPr lang="en-GB" sz="1200" dirty="0"/>
              <a:t>&gt; </a:t>
            </a:r>
            <a:endParaRPr lang="en-GB" sz="1200" dirty="0" smtClean="0"/>
          </a:p>
          <a:p>
            <a:r>
              <a:rPr lang="en-GB" sz="1200" dirty="0" smtClean="0"/>
              <a:t>      &lt;/</a:t>
            </a:r>
            <a:r>
              <a:rPr lang="en-GB" sz="1200" dirty="0" err="1"/>
              <a:t>params</a:t>
            </a:r>
            <a:r>
              <a:rPr lang="en-GB" sz="1200" dirty="0" smtClean="0"/>
              <a:t>&gt;</a:t>
            </a:r>
          </a:p>
          <a:p>
            <a:r>
              <a:rPr lang="en-GB" sz="1200" dirty="0" smtClean="0"/>
              <a:t>&lt;/</a:t>
            </a:r>
            <a:r>
              <a:rPr lang="en-GB" sz="1200" dirty="0" err="1"/>
              <a:t>methodCall</a:t>
            </a:r>
            <a:r>
              <a:rPr lang="en-GB" sz="1200" dirty="0"/>
              <a:t>&gt;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19324"/>
            <a:ext cx="162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Binary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-11907" y="3317706"/>
            <a:ext cx="162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Text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-11906" y="5029378"/>
            <a:ext cx="162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723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Heterogeneous Data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360488"/>
            <a:ext cx="8774113" cy="4735512"/>
          </a:xfrm>
        </p:spPr>
        <p:txBody>
          <a:bodyPr/>
          <a:lstStyle/>
          <a:p>
            <a:r>
              <a:rPr lang="en-GB" sz="2400" dirty="0" smtClean="0"/>
              <a:t>Protocols encode and decode data type values differently</a:t>
            </a:r>
          </a:p>
          <a:p>
            <a:pPr lvl="1"/>
            <a:r>
              <a:rPr lang="en-GB" sz="2000" dirty="0" smtClean="0"/>
              <a:t>String</a:t>
            </a:r>
          </a:p>
          <a:p>
            <a:pPr lvl="2"/>
            <a:r>
              <a:rPr lang="en-GB" sz="1800" dirty="0" smtClean="0"/>
              <a:t>First 2 bytes – length, then string byte values</a:t>
            </a:r>
          </a:p>
          <a:p>
            <a:pPr lvl="2"/>
            <a:r>
              <a:rPr lang="en-GB" sz="1800" dirty="0" smtClean="0"/>
              <a:t>String byte values terminated by a null 0x00</a:t>
            </a:r>
          </a:p>
          <a:p>
            <a:r>
              <a:rPr lang="en-GB" sz="2400" dirty="0" smtClean="0"/>
              <a:t>Protocol Specific Types</a:t>
            </a:r>
          </a:p>
          <a:p>
            <a:pPr lvl="1"/>
            <a:r>
              <a:rPr lang="en-GB" sz="2000" dirty="0" smtClean="0"/>
              <a:t>FQDN (string domain name)</a:t>
            </a:r>
          </a:p>
          <a:p>
            <a:pPr lvl="2"/>
            <a:r>
              <a:rPr lang="en-GB" sz="1800" dirty="0" smtClean="0">
                <a:hlinkClick r:id="rId2"/>
              </a:rPr>
              <a:t>www.lancs.ac.uk</a:t>
            </a:r>
            <a:r>
              <a:rPr lang="en-GB" sz="1800" dirty="0" smtClean="0"/>
              <a:t> </a:t>
            </a:r>
            <a:r>
              <a:rPr lang="en-GB" sz="1800" dirty="0" smtClean="0">
                <a:sym typeface="Wingdings" pitchFamily="2" charset="2"/>
              </a:rPr>
              <a:t> | 3 | w | w | w | 4 | l | a | n| c | s| 2 | a | c | 2 | u | k |</a:t>
            </a:r>
          </a:p>
          <a:p>
            <a:r>
              <a:rPr lang="en-GB" sz="2600" dirty="0"/>
              <a:t>Similarities</a:t>
            </a:r>
          </a:p>
          <a:p>
            <a:pPr lvl="1"/>
            <a:r>
              <a:rPr lang="en-GB" sz="2200" dirty="0"/>
              <a:t>Similar formats for integers, </a:t>
            </a:r>
            <a:r>
              <a:rPr lang="en-GB" sz="2200" dirty="0" err="1"/>
              <a:t>boolean</a:t>
            </a:r>
            <a:r>
              <a:rPr lang="en-GB" sz="2200" dirty="0"/>
              <a:t>, etc. across binary protocols</a:t>
            </a:r>
          </a:p>
          <a:p>
            <a:pPr lvl="1"/>
            <a:r>
              <a:rPr lang="en-GB" sz="2200" dirty="0" smtClean="0"/>
              <a:t>Potential for reusable serialisation methods</a:t>
            </a:r>
          </a:p>
          <a:p>
            <a:pPr lvl="1"/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286AF-754D-441E-ABA0-69FC056583F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861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6250" y="93663"/>
            <a:ext cx="8229600" cy="1143000"/>
          </a:xfrm>
        </p:spPr>
        <p:txBody>
          <a:bodyPr/>
          <a:lstStyle/>
          <a:p>
            <a:r>
              <a:rPr lang="en-GB" dirty="0" smtClean="0"/>
              <a:t>Heterogeneous Behaviour </a:t>
            </a:r>
            <a:br>
              <a:rPr lang="en-GB" dirty="0" smtClean="0"/>
            </a:br>
            <a:r>
              <a:rPr lang="en-GB" sz="2800" dirty="0" smtClean="0"/>
              <a:t>(Message Exchange Sequence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RPC Client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1800" dirty="0" smtClean="0"/>
              <a:t>Client sends a request and receive a synchronous response from the server</a:t>
            </a:r>
            <a:endParaRPr lang="en-GB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Publish – Subscribe Client</a:t>
            </a:r>
            <a:endParaRPr lang="en-GB" dirty="0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75150" cy="3951288"/>
          </a:xfrm>
        </p:spPr>
        <p:txBody>
          <a:bodyPr/>
          <a:lstStyle/>
          <a:p>
            <a:r>
              <a:rPr lang="en-GB" sz="1800" dirty="0" smtClean="0"/>
              <a:t>Client sends a subscribe filter message to a publisher or broker and later asynchronously receives messages that match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286AF-754D-441E-ABA0-69FC056583F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128712" y="4322202"/>
            <a:ext cx="561975" cy="485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C</a:t>
            </a:r>
            <a:endParaRPr lang="en-GB" b="1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690687" y="4455552"/>
            <a:ext cx="107632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757487" y="4322201"/>
            <a:ext cx="561975" cy="485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S</a:t>
            </a:r>
            <a:endParaRPr lang="en-GB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690687" y="4722252"/>
            <a:ext cx="107632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90687" y="4022164"/>
            <a:ext cx="115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Request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690686" y="4907989"/>
            <a:ext cx="1223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Response</a:t>
            </a:r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5453058" y="3895724"/>
            <a:ext cx="561975" cy="485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C</a:t>
            </a:r>
            <a:endParaRPr lang="en-GB" b="1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015033" y="4029074"/>
            <a:ext cx="107632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081833" y="3895723"/>
            <a:ext cx="561975" cy="485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S</a:t>
            </a:r>
            <a:endParaRPr lang="en-GB" b="1" dirty="0">
              <a:solidFill>
                <a:srgbClr val="C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015033" y="4295774"/>
            <a:ext cx="107632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41214" y="3595686"/>
            <a:ext cx="122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Subscribe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6224581" y="4381498"/>
            <a:ext cx="1223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Ack</a:t>
            </a:r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5536400" y="4992644"/>
            <a:ext cx="561975" cy="485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105517" y="5235531"/>
            <a:ext cx="107632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165175" y="4992643"/>
            <a:ext cx="561975" cy="485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C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41249" y="4807977"/>
            <a:ext cx="122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Notify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697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Heterogeneous Addressing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76225" y="1447800"/>
            <a:ext cx="4391025" cy="4464050"/>
          </a:xfrm>
        </p:spPr>
        <p:txBody>
          <a:bodyPr/>
          <a:lstStyle/>
          <a:p>
            <a:r>
              <a:rPr lang="en-GB" sz="2400" dirty="0" smtClean="0"/>
              <a:t>Addressing defines a participants within a protocol identify one another</a:t>
            </a:r>
          </a:p>
          <a:p>
            <a:r>
              <a:rPr lang="en-GB" sz="2400" dirty="0" smtClean="0"/>
              <a:t>SOAP versus CORBA</a:t>
            </a:r>
          </a:p>
          <a:p>
            <a:pPr lvl="1"/>
            <a:r>
              <a:rPr lang="en-GB" sz="2000" dirty="0" smtClean="0"/>
              <a:t>SOAP uses URLs</a:t>
            </a:r>
          </a:p>
          <a:p>
            <a:pPr lvl="2"/>
            <a:r>
              <a:rPr lang="en-GB" sz="1800" dirty="0"/>
              <a:t>http://api.flickr.com/services/soap/</a:t>
            </a:r>
            <a:endParaRPr lang="en-GB" sz="1800" dirty="0" smtClean="0"/>
          </a:p>
          <a:p>
            <a:pPr lvl="1"/>
            <a:r>
              <a:rPr lang="en-GB" sz="2000" dirty="0" smtClean="0"/>
              <a:t>CORBA uses IORs</a:t>
            </a:r>
          </a:p>
          <a:p>
            <a:pPr lvl="2"/>
            <a:r>
              <a:rPr lang="en-GB" sz="1800" dirty="0" smtClean="0"/>
              <a:t>Hex encoded String</a:t>
            </a:r>
          </a:p>
          <a:p>
            <a:r>
              <a:rPr lang="en-GB" sz="2400" i="1" dirty="0" smtClean="0"/>
              <a:t>Crucial for interoperability to address using native method</a:t>
            </a:r>
            <a:endParaRPr lang="en-GB" sz="24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C5F4A-618E-4340-90E5-B784DECC6FF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57750" y="1457325"/>
            <a:ext cx="4095750" cy="4476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chemeClr val="tx1"/>
                </a:solidFill>
              </a:rPr>
              <a:t>IOR:000000000000001749444c3a48656c6c6f4170702f48656c6c6f3a312e30000000000001000000000000008a000102000000000f3134382e38382e3232372e3133340000da16000000000031afabcb0000000020c9e7aadb00000001000000000000000100000008526f6f74504f410000000008000000010000000014000000000000020000000100000020000000000001000100000002050100010001002000010109000000010001010000000026000000020002</a:t>
            </a:r>
            <a:endParaRPr lang="en-GB" sz="1400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dirty="0" err="1" smtClean="0">
                <a:solidFill>
                  <a:schemeClr val="tx1"/>
                </a:solidFill>
              </a:rPr>
              <a:t>byteorder</a:t>
            </a:r>
            <a:r>
              <a:rPr lang="en-GB" sz="1400" dirty="0">
                <a:solidFill>
                  <a:schemeClr val="tx1"/>
                </a:solidFill>
              </a:rPr>
              <a:t>: big endian</a:t>
            </a:r>
          </a:p>
          <a:p>
            <a:r>
              <a:rPr lang="en-GB" sz="1400" dirty="0" err="1">
                <a:solidFill>
                  <a:schemeClr val="tx1"/>
                </a:solidFill>
              </a:rPr>
              <a:t>type_id</a:t>
            </a:r>
            <a:r>
              <a:rPr lang="en-GB" sz="1400" dirty="0">
                <a:solidFill>
                  <a:schemeClr val="tx1"/>
                </a:solidFill>
              </a:rPr>
              <a:t>: </a:t>
            </a:r>
            <a:r>
              <a:rPr lang="en-GB" sz="1400" dirty="0" err="1">
                <a:solidFill>
                  <a:schemeClr val="tx1"/>
                </a:solidFill>
              </a:rPr>
              <a:t>IDL:corbasem</a:t>
            </a:r>
            <a:r>
              <a:rPr lang="en-GB" sz="1400" dirty="0">
                <a:solidFill>
                  <a:schemeClr val="tx1"/>
                </a:solidFill>
              </a:rPr>
              <a:t>/gen/</a:t>
            </a:r>
            <a:r>
              <a:rPr lang="en-GB" sz="1400" dirty="0" err="1">
                <a:solidFill>
                  <a:schemeClr val="tx1"/>
                </a:solidFill>
              </a:rPr>
              <a:t>calcsimpl</a:t>
            </a:r>
            <a:r>
              <a:rPr lang="en-GB" sz="1400" dirty="0">
                <a:solidFill>
                  <a:schemeClr val="tx1"/>
                </a:solidFill>
              </a:rPr>
              <a:t>/calculator:1.0</a:t>
            </a:r>
          </a:p>
          <a:p>
            <a:r>
              <a:rPr lang="en-GB" sz="1400" dirty="0" err="1" smtClean="0">
                <a:solidFill>
                  <a:schemeClr val="tx1"/>
                </a:solidFill>
              </a:rPr>
              <a:t>iiop_version</a:t>
            </a:r>
            <a:r>
              <a:rPr lang="en-GB" sz="1400" dirty="0">
                <a:solidFill>
                  <a:schemeClr val="tx1"/>
                </a:solidFill>
              </a:rPr>
              <a:t>: 1.2</a:t>
            </a:r>
          </a:p>
          <a:p>
            <a:r>
              <a:rPr lang="en-GB" sz="1400" dirty="0">
                <a:solidFill>
                  <a:schemeClr val="tx1"/>
                </a:solidFill>
              </a:rPr>
              <a:t>host: 192.168.0.10</a:t>
            </a:r>
          </a:p>
          <a:p>
            <a:r>
              <a:rPr lang="en-GB" sz="1400" dirty="0">
                <a:solidFill>
                  <a:schemeClr val="tx1"/>
                </a:solidFill>
              </a:rPr>
              <a:t>port: 4545</a:t>
            </a:r>
          </a:p>
          <a:p>
            <a:r>
              <a:rPr lang="en-GB" sz="1400" dirty="0" err="1">
                <a:solidFill>
                  <a:schemeClr val="tx1"/>
                </a:solidFill>
              </a:rPr>
              <a:t>object_key</a:t>
            </a:r>
            <a:r>
              <a:rPr lang="en-GB" sz="1400" dirty="0">
                <a:solidFill>
                  <a:schemeClr val="tx1"/>
                </a:solidFill>
              </a:rPr>
              <a:t>: (36)</a:t>
            </a:r>
          </a:p>
          <a:p>
            <a:r>
              <a:rPr lang="en-GB" sz="1400" dirty="0">
                <a:solidFill>
                  <a:schemeClr val="tx1"/>
                </a:solidFill>
              </a:rPr>
              <a:t>171 172 171  49  57 54   49  48 </a:t>
            </a:r>
            <a:r>
              <a:rPr lang="en-GB" sz="1400" dirty="0" smtClean="0">
                <a:solidFill>
                  <a:schemeClr val="tx1"/>
                </a:solidFill>
              </a:rPr>
              <a:t> 48  </a:t>
            </a:r>
            <a:r>
              <a:rPr lang="en-GB" sz="1400" dirty="0">
                <a:solidFill>
                  <a:schemeClr val="tx1"/>
                </a:solidFill>
              </a:rPr>
              <a:t>53  56  49  54  0   95  82 </a:t>
            </a:r>
            <a:r>
              <a:rPr lang="en-GB" sz="1400" dirty="0" smtClean="0">
                <a:solidFill>
                  <a:schemeClr val="tx1"/>
                </a:solidFill>
              </a:rPr>
              <a:t>111 </a:t>
            </a:r>
            <a:r>
              <a:rPr lang="en-GB" sz="1400" dirty="0">
                <a:solidFill>
                  <a:schemeClr val="tx1"/>
                </a:solidFill>
              </a:rPr>
              <a:t>111 116  80  79  65   0   0 </a:t>
            </a:r>
            <a:r>
              <a:rPr lang="en-GB" sz="1400" dirty="0" smtClean="0">
                <a:solidFill>
                  <a:schemeClr val="tx1"/>
                </a:solidFill>
              </a:rPr>
              <a:t>202 </a:t>
            </a:r>
            <a:r>
              <a:rPr lang="en-GB" sz="1400" dirty="0">
                <a:solidFill>
                  <a:schemeClr val="tx1"/>
                </a:solidFill>
              </a:rPr>
              <a:t>254 186 190  57  71 200 248 </a:t>
            </a:r>
            <a:r>
              <a:rPr lang="en-GB" sz="1400" dirty="0" smtClean="0">
                <a:solidFill>
                  <a:schemeClr val="tx1"/>
                </a:solidFill>
              </a:rPr>
              <a:t> 0   </a:t>
            </a:r>
            <a:r>
              <a:rPr lang="en-GB" sz="1400" dirty="0">
                <a:solidFill>
                  <a:schemeClr val="tx1"/>
                </a:solidFill>
              </a:rPr>
              <a:t>0   0   0 </a:t>
            </a:r>
          </a:p>
        </p:txBody>
      </p:sp>
    </p:spTree>
    <p:extLst>
      <p:ext uri="{BB962C8B-B14F-4D97-AF65-F5344CB8AC3E}">
        <p14:creationId xmlns:p14="http://schemas.microsoft.com/office/powerpoint/2010/main" xmlns="" val="27305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Revisiting C</a:t>
            </a:r>
            <a:r>
              <a:rPr lang="en-GB" cap="small" dirty="0" smtClean="0"/>
              <a:t>onnect</a:t>
            </a:r>
            <a:r>
              <a:rPr lang="en-GB" dirty="0" smtClean="0"/>
              <a:t>: Protocol Heterogeneity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381125"/>
            <a:ext cx="8447088" cy="4529138"/>
          </a:xfrm>
        </p:spPr>
        <p:txBody>
          <a:bodyPr/>
          <a:lstStyle/>
          <a:p>
            <a:r>
              <a:rPr lang="en-GB" sz="2400" dirty="0"/>
              <a:t>You have previously heard about the heterogeneity between Networked Systems</a:t>
            </a:r>
          </a:p>
          <a:p>
            <a:pPr lvl="1"/>
            <a:r>
              <a:rPr lang="en-GB" sz="1800" i="1" dirty="0"/>
              <a:t>Application</a:t>
            </a:r>
            <a:r>
              <a:rPr lang="en-GB" sz="1800" dirty="0"/>
              <a:t> data and behaviour heterogeneity</a:t>
            </a:r>
          </a:p>
          <a:p>
            <a:pPr lvl="1"/>
            <a:r>
              <a:rPr lang="en-GB" sz="1800" i="1" dirty="0"/>
              <a:t>Middleware</a:t>
            </a:r>
            <a:r>
              <a:rPr lang="en-GB" sz="1800" dirty="0"/>
              <a:t> data and behaviour heterogeneity</a:t>
            </a:r>
          </a:p>
          <a:p>
            <a:pPr lvl="1"/>
            <a:r>
              <a:rPr lang="en-GB" sz="1800" i="1" dirty="0"/>
              <a:t>Non-functional</a:t>
            </a:r>
            <a:r>
              <a:rPr lang="en-GB" sz="1800" dirty="0"/>
              <a:t> properties heterogeneity</a:t>
            </a:r>
          </a:p>
          <a:p>
            <a:r>
              <a:rPr lang="en-GB" sz="2400" dirty="0"/>
              <a:t>This heterogeneity is </a:t>
            </a:r>
            <a:r>
              <a:rPr lang="en-GB" sz="2400" b="1" i="1" dirty="0"/>
              <a:t>realised within the </a:t>
            </a:r>
            <a:r>
              <a:rPr lang="en-GB" sz="2400" b="1" i="1" dirty="0" smtClean="0"/>
              <a:t>protocols</a:t>
            </a:r>
          </a:p>
          <a:p>
            <a:r>
              <a:rPr lang="en-GB" sz="2400" dirty="0" smtClean="0"/>
              <a:t>To solve interoperability you must </a:t>
            </a:r>
            <a:r>
              <a:rPr lang="en-GB" sz="2400" i="1" dirty="0" smtClean="0"/>
              <a:t>bridge</a:t>
            </a:r>
            <a:r>
              <a:rPr lang="en-GB" sz="2400" dirty="0" smtClean="0"/>
              <a:t> between Protocols of the networked systems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286AF-754D-441E-ABA0-69FC056583F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8675" y="4791071"/>
            <a:ext cx="1771650" cy="695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Networked System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9425" y="4857742"/>
            <a:ext cx="1771650" cy="695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Networked System</a:t>
            </a:r>
          </a:p>
        </p:txBody>
      </p:sp>
      <p:sp>
        <p:nvSpPr>
          <p:cNvPr id="7" name="Lightning Bolt 6"/>
          <p:cNvSpPr/>
          <p:nvPr/>
        </p:nvSpPr>
        <p:spPr>
          <a:xfrm>
            <a:off x="2466975" y="4952997"/>
            <a:ext cx="1323975" cy="533399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ightning Bolt 7"/>
          <p:cNvSpPr/>
          <p:nvPr/>
        </p:nvSpPr>
        <p:spPr>
          <a:xfrm>
            <a:off x="5729287" y="4952997"/>
            <a:ext cx="1323975" cy="533399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loud Callout 8"/>
          <p:cNvSpPr/>
          <p:nvPr/>
        </p:nvSpPr>
        <p:spPr>
          <a:xfrm>
            <a:off x="3790950" y="4333870"/>
            <a:ext cx="1852613" cy="1609725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Solution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8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Revisiting C</a:t>
            </a:r>
            <a:r>
              <a:rPr lang="en-GB" cap="small" dirty="0" smtClean="0"/>
              <a:t>onnect: Connectors</a:t>
            </a:r>
            <a:endParaRPr lang="en-GB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286AF-754D-441E-ABA0-69FC056583F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1255713"/>
            <a:ext cx="9017000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7591425" y="4800600"/>
            <a:ext cx="1552575" cy="801688"/>
          </a:xfrm>
          <a:prstGeom prst="borderCallout1">
            <a:avLst>
              <a:gd name="adj1" fmla="val 48453"/>
              <a:gd name="adj2" fmla="val -1584"/>
              <a:gd name="adj3" fmla="val 50718"/>
              <a:gd name="adj4" fmla="val -55511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Solving Transport Heterogeneity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7419975" y="1419225"/>
            <a:ext cx="1552575" cy="954088"/>
          </a:xfrm>
          <a:prstGeom prst="borderCallout1">
            <a:avLst>
              <a:gd name="adj1" fmla="val 48453"/>
              <a:gd name="adj2" fmla="val -1584"/>
              <a:gd name="adj3" fmla="val 187963"/>
              <a:gd name="adj4" fmla="val -46922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Solving Message Format &amp; Type Heterogeneity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190500" y="4124325"/>
            <a:ext cx="1552575" cy="954088"/>
          </a:xfrm>
          <a:prstGeom prst="borderCallout1">
            <a:avLst>
              <a:gd name="adj1" fmla="val 50450"/>
              <a:gd name="adj2" fmla="val 101483"/>
              <a:gd name="adj3" fmla="val -76596"/>
              <a:gd name="adj4" fmla="val 272096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Solving Behaviour &amp; Addressing Heterogeneity</a:t>
            </a:r>
            <a:endParaRPr lang="en-GB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3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Solving Message Heterogeneity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19" y="1284288"/>
            <a:ext cx="8229600" cy="4464050"/>
          </a:xfrm>
        </p:spPr>
        <p:txBody>
          <a:bodyPr/>
          <a:lstStyle/>
          <a:p>
            <a:r>
              <a:rPr lang="en-GB" dirty="0" smtClean="0"/>
              <a:t>Common Intermediary Language/Format</a:t>
            </a:r>
          </a:p>
          <a:p>
            <a:pPr lvl="1"/>
            <a:r>
              <a:rPr lang="en-GB" sz="2400" dirty="0" smtClean="0"/>
              <a:t>Parse messages into this representation</a:t>
            </a:r>
          </a:p>
          <a:p>
            <a:pPr lvl="1"/>
            <a:r>
              <a:rPr lang="en-GB" sz="2400" dirty="0" smtClean="0"/>
              <a:t>Requires routines to read/write data values from each specific protocols</a:t>
            </a:r>
          </a:p>
          <a:p>
            <a:pPr lvl="2"/>
            <a:r>
              <a:rPr lang="en-GB" sz="2000" dirty="0" smtClean="0"/>
              <a:t>In different formats and different types </a:t>
            </a:r>
          </a:p>
          <a:p>
            <a:pPr lvl="1"/>
            <a:r>
              <a:rPr lang="en-GB" sz="2400" dirty="0" smtClean="0"/>
              <a:t>Listeners and Actuators provide these routines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286AF-754D-441E-ABA0-69FC056583F1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81891" y="4456606"/>
            <a:ext cx="3685309" cy="886691"/>
            <a:chOff x="235527" y="2175163"/>
            <a:chExt cx="3685309" cy="886691"/>
          </a:xfrm>
        </p:grpSpPr>
        <p:sp>
          <p:nvSpPr>
            <p:cNvPr id="7" name="Flowchart: Document 6"/>
            <p:cNvSpPr/>
            <p:nvPr/>
          </p:nvSpPr>
          <p:spPr>
            <a:xfrm>
              <a:off x="235527" y="2175163"/>
              <a:ext cx="1011382" cy="886691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Network</a:t>
              </a:r>
            </a:p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Msg</a:t>
              </a:r>
              <a:r>
                <a:rPr lang="en-GB" dirty="0" smtClean="0">
                  <a:solidFill>
                    <a:schemeClr val="tx1"/>
                  </a:solidFill>
                </a:rPr>
                <a:t>.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Connecteur droit avec flèche 39"/>
            <p:cNvCxnSpPr>
              <a:stCxn id="7" idx="3"/>
              <a:endCxn id="9" idx="1"/>
            </p:cNvCxnSpPr>
            <p:nvPr/>
          </p:nvCxnSpPr>
          <p:spPr>
            <a:xfrm flipV="1">
              <a:off x="1246909" y="2611581"/>
              <a:ext cx="346364" cy="69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9" name="Flowchart: Process 8"/>
            <p:cNvSpPr/>
            <p:nvPr/>
          </p:nvSpPr>
          <p:spPr>
            <a:xfrm>
              <a:off x="1593273" y="2285999"/>
              <a:ext cx="1094508" cy="651163"/>
            </a:xfrm>
            <a:prstGeom prst="flowChartProcess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Listener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Connecteur droit avec flèche 39"/>
            <p:cNvCxnSpPr/>
            <p:nvPr/>
          </p:nvCxnSpPr>
          <p:spPr>
            <a:xfrm flipV="1">
              <a:off x="2646218" y="2618509"/>
              <a:ext cx="318655" cy="138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Flowchart: Document 10"/>
            <p:cNvSpPr/>
            <p:nvPr/>
          </p:nvSpPr>
          <p:spPr>
            <a:xfrm>
              <a:off x="2923309" y="2175163"/>
              <a:ext cx="997527" cy="858983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Abstract</a:t>
              </a:r>
            </a:p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Msg.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56910" y="4401188"/>
            <a:ext cx="3685309" cy="886691"/>
            <a:chOff x="235527" y="2175163"/>
            <a:chExt cx="3685309" cy="886691"/>
          </a:xfrm>
        </p:grpSpPr>
        <p:sp>
          <p:nvSpPr>
            <p:cNvPr id="13" name="Flowchart: Document 12"/>
            <p:cNvSpPr/>
            <p:nvPr/>
          </p:nvSpPr>
          <p:spPr>
            <a:xfrm>
              <a:off x="235527" y="2175163"/>
              <a:ext cx="1011382" cy="886691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Abstract</a:t>
              </a:r>
            </a:p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Msg</a:t>
              </a:r>
              <a:r>
                <a:rPr lang="en-GB" dirty="0" smtClean="0">
                  <a:solidFill>
                    <a:schemeClr val="tx1"/>
                  </a:solidFill>
                </a:rPr>
                <a:t>.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Connecteur droit avec flèche 39"/>
            <p:cNvCxnSpPr>
              <a:stCxn id="13" idx="3"/>
              <a:endCxn id="15" idx="1"/>
            </p:cNvCxnSpPr>
            <p:nvPr/>
          </p:nvCxnSpPr>
          <p:spPr>
            <a:xfrm flipV="1">
              <a:off x="1246909" y="2611581"/>
              <a:ext cx="290945" cy="69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Flowchart: Process 14"/>
            <p:cNvSpPr/>
            <p:nvPr/>
          </p:nvSpPr>
          <p:spPr>
            <a:xfrm>
              <a:off x="1537854" y="2285999"/>
              <a:ext cx="1149927" cy="651163"/>
            </a:xfrm>
            <a:prstGeom prst="flowChartProcess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Actuator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Connecteur droit avec flèche 39"/>
            <p:cNvCxnSpPr/>
            <p:nvPr/>
          </p:nvCxnSpPr>
          <p:spPr>
            <a:xfrm flipV="1">
              <a:off x="2646218" y="2618509"/>
              <a:ext cx="318655" cy="138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Flowchart: Document 16"/>
            <p:cNvSpPr/>
            <p:nvPr/>
          </p:nvSpPr>
          <p:spPr>
            <a:xfrm>
              <a:off x="2923309" y="2175163"/>
              <a:ext cx="997527" cy="858983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Network</a:t>
              </a:r>
            </a:p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Msg.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84765" y="5456549"/>
            <a:ext cx="6359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urier New" pitchFamily="49" charset="0"/>
                <a:cs typeface="Courier New" pitchFamily="49" charset="0"/>
              </a:rPr>
              <a:t>byte[]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MessageCompose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AbstractMessage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msg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332" y="4031856"/>
            <a:ext cx="8091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AbstractMessage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MessageParse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(byte[]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dataPacket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3375" y="1400175"/>
            <a:ext cx="8606729" cy="45481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/>
              <a:t>Investigate the Problems of Protocol Interoperation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Network Protocol Heterogeneity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How to solve concrete Interoperability problems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Highlight the effort required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Connect Architecture &amp; the Starlink Framework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Architecture of connectors between networked systems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Starlink Domain Specific Models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Generate Interoperability software</a:t>
            </a:r>
          </a:p>
          <a:p>
            <a:pPr marL="914400" lvl="2" indent="0">
              <a:lnSpc>
                <a:spcPct val="80000"/>
              </a:lnSpc>
              <a:buNone/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Case-Study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XML-RPC to CORBA Protocol Interoperation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Starlink Demonstration</a:t>
            </a:r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8B95911-F974-4BFC-9BF4-8D2D0BC0774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Abstract Messages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" y="1339707"/>
            <a:ext cx="4419600" cy="4464050"/>
          </a:xfrm>
        </p:spPr>
        <p:txBody>
          <a:bodyPr/>
          <a:lstStyle/>
          <a:p>
            <a:r>
              <a:rPr lang="en-GB" sz="2400" dirty="0" smtClean="0"/>
              <a:t>Data structure composed of:</a:t>
            </a:r>
          </a:p>
          <a:p>
            <a:pPr lvl="1"/>
            <a:r>
              <a:rPr lang="en-GB" sz="2000" dirty="0" smtClean="0"/>
              <a:t>Primitive Fields</a:t>
            </a:r>
          </a:p>
          <a:p>
            <a:pPr lvl="1"/>
            <a:r>
              <a:rPr lang="en-GB" sz="2000" dirty="0" smtClean="0"/>
              <a:t>Structured Fields</a:t>
            </a:r>
          </a:p>
          <a:p>
            <a:pPr lvl="2"/>
            <a:r>
              <a:rPr lang="en-GB" sz="1800" dirty="0" smtClean="0"/>
              <a:t>Data structure of Primitive Fields</a:t>
            </a:r>
          </a:p>
          <a:p>
            <a:pPr lvl="2"/>
            <a:r>
              <a:rPr lang="en-GB" sz="1800" dirty="0" smtClean="0"/>
              <a:t>URL – Protocol field + Hostname field</a:t>
            </a:r>
            <a:r>
              <a:rPr lang="en-GB" sz="1800" dirty="0"/>
              <a:t> </a:t>
            </a:r>
            <a:r>
              <a:rPr lang="en-GB" sz="1800" dirty="0" smtClean="0"/>
              <a:t>+ Port Field</a:t>
            </a:r>
          </a:p>
          <a:p>
            <a:r>
              <a:rPr lang="en-GB" sz="2400" dirty="0" smtClean="0"/>
              <a:t>Manipulate Field Values to support message translation</a:t>
            </a:r>
          </a:p>
          <a:p>
            <a:pPr lvl="1"/>
            <a:r>
              <a:rPr lang="en-GB" sz="2200" b="1" dirty="0" smtClean="0"/>
              <a:t>GIOP </a:t>
            </a:r>
            <a:r>
              <a:rPr lang="en-GB" sz="2200" b="1" dirty="0" err="1" smtClean="0"/>
              <a:t>Request</a:t>
            </a:r>
            <a:r>
              <a:rPr lang="en-GB" sz="2200" dirty="0" err="1" smtClean="0"/>
              <a:t>.</a:t>
            </a:r>
            <a:r>
              <a:rPr lang="en-GB" sz="2200" i="1" dirty="0" err="1" smtClean="0"/>
              <a:t>operation</a:t>
            </a:r>
            <a:r>
              <a:rPr lang="en-GB" sz="2200" dirty="0" smtClean="0"/>
              <a:t> = </a:t>
            </a:r>
            <a:r>
              <a:rPr lang="en-GB" sz="2200" b="1" dirty="0" smtClean="0"/>
              <a:t>XML </a:t>
            </a:r>
            <a:r>
              <a:rPr lang="en-GB" sz="2200" b="1" dirty="0" err="1" smtClean="0"/>
              <a:t>RPC</a:t>
            </a:r>
            <a:r>
              <a:rPr lang="en-GB" sz="2200" dirty="0" err="1" smtClean="0"/>
              <a:t>.</a:t>
            </a:r>
            <a:r>
              <a:rPr lang="en-GB" sz="2200" i="1" dirty="0" err="1" smtClean="0"/>
              <a:t>methodName</a:t>
            </a:r>
            <a:endParaRPr lang="en-GB" sz="2200" i="1" dirty="0" smtClean="0"/>
          </a:p>
          <a:p>
            <a:pPr lvl="1"/>
            <a:r>
              <a:rPr lang="en-GB" sz="2200" dirty="0" smtClean="0"/>
              <a:t>Bold is abstract </a:t>
            </a:r>
            <a:r>
              <a:rPr lang="en-GB" sz="2200" dirty="0" err="1" smtClean="0"/>
              <a:t>msg</a:t>
            </a:r>
            <a:r>
              <a:rPr lang="en-GB" sz="2200" dirty="0" smtClean="0"/>
              <a:t>, italic is the field label</a:t>
            </a:r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286AF-754D-441E-ABA0-69FC056583F1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1017055"/>
              </p:ext>
            </p:extLst>
          </p:nvPr>
        </p:nvGraphicFramePr>
        <p:xfrm>
          <a:off x="4708814" y="1740477"/>
          <a:ext cx="4364181" cy="195072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08514"/>
                <a:gridCol w="2355667"/>
              </a:tblGrid>
              <a:tr h="539437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Primitive</a:t>
                      </a:r>
                      <a:r>
                        <a:rPr lang="en-GB" baseline="0" dirty="0" smtClean="0"/>
                        <a:t> Field </a:t>
                      </a:r>
                      <a:r>
                        <a:rPr lang="en-GB" dirty="0" smtClean="0"/>
                        <a:t>Composition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282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Label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Identifier</a:t>
                      </a:r>
                      <a:endParaRPr lang="en-GB" sz="1600" dirty="0"/>
                    </a:p>
                  </a:txBody>
                  <a:tcPr/>
                </a:tc>
              </a:tr>
              <a:tr h="35282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Value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Content</a:t>
                      </a:r>
                      <a:endParaRPr lang="en-GB" sz="1600" dirty="0"/>
                    </a:p>
                  </a:txBody>
                  <a:tcPr/>
                </a:tc>
              </a:tr>
              <a:tr h="35282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Type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Data type</a:t>
                      </a:r>
                      <a:endParaRPr lang="en-GB" sz="1600" dirty="0"/>
                    </a:p>
                  </a:txBody>
                  <a:tcPr/>
                </a:tc>
              </a:tr>
              <a:tr h="35282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Length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Length in bits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563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Implementing Listeners and Actuators: Three Approaches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9382" y="1335376"/>
            <a:ext cx="8589818" cy="44640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 smtClean="0"/>
              <a:t>Third Party Middleware Wrappers</a:t>
            </a:r>
          </a:p>
          <a:p>
            <a:pPr marL="914400" lvl="1" indent="-514350"/>
            <a:r>
              <a:rPr lang="en-GB" sz="2400" b="1" dirty="0" smtClean="0"/>
              <a:t>Take a 3</a:t>
            </a:r>
            <a:r>
              <a:rPr lang="en-GB" sz="2400" b="1" baseline="30000" dirty="0" smtClean="0"/>
              <a:t>rd</a:t>
            </a:r>
            <a:r>
              <a:rPr lang="en-GB" sz="2400" b="1" dirty="0" smtClean="0"/>
              <a:t> party middleware binary or library and wrap it within the listener and actuators </a:t>
            </a:r>
          </a:p>
          <a:p>
            <a:pPr marL="914400" lvl="1" indent="-514350"/>
            <a:r>
              <a:rPr lang="en-GB" sz="2400" b="1" dirty="0" smtClean="0"/>
              <a:t>Similar to Transport Heterogeneity Approaches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 smtClean="0"/>
              <a:t>Manually Coded</a:t>
            </a:r>
          </a:p>
          <a:p>
            <a:pPr marL="914400" lvl="1" indent="-514350"/>
            <a:r>
              <a:rPr lang="en-GB" sz="2400" b="1" dirty="0" smtClean="0"/>
              <a:t>Listeners and actuators are implemented by Connect developers for every protocol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 smtClean="0"/>
              <a:t>Automatically Generated</a:t>
            </a:r>
          </a:p>
          <a:p>
            <a:pPr marL="914400" lvl="1" indent="-514350"/>
            <a:r>
              <a:rPr lang="en-GB" sz="2400" b="1" dirty="0" smtClean="0"/>
              <a:t>Listeners and actuators are generated and deployed automatically from higher level models of every protocol</a:t>
            </a:r>
            <a:endParaRPr lang="en-GB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53294-AFD1-464B-BED3-1D03371E273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51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/>
              <a:t>Contrasting the Approaches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286AF-754D-441E-ABA0-69FC056583F1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696195"/>
              </p:ext>
            </p:extLst>
          </p:nvPr>
        </p:nvGraphicFramePr>
        <p:xfrm>
          <a:off x="733425" y="1372741"/>
          <a:ext cx="7772399" cy="44946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9487"/>
                <a:gridCol w="2174304"/>
                <a:gridCol w="2174304"/>
                <a:gridCol w="2174304"/>
              </a:tblGrid>
              <a:tr h="79703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r>
                        <a:rPr lang="en-GB" baseline="30000" dirty="0" smtClean="0"/>
                        <a:t>rd</a:t>
                      </a:r>
                      <a:r>
                        <a:rPr lang="en-GB" dirty="0" smtClean="0"/>
                        <a:t> Party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Manual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Generated</a:t>
                      </a:r>
                      <a:endParaRPr lang="en-GB" dirty="0"/>
                    </a:p>
                  </a:txBody>
                  <a:tcPr/>
                </a:tc>
              </a:tr>
              <a:tr h="184881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For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Minimise development effort – don’t need to implement</a:t>
                      </a:r>
                      <a:r>
                        <a:rPr lang="en-GB" sz="1400" baseline="0" dirty="0" smtClean="0"/>
                        <a:t> protocols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GB" sz="1400" dirty="0" smtClean="0"/>
                        <a:t>Required functionality only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400" dirty="0" smtClean="0"/>
                        <a:t>Simplified</a:t>
                      </a:r>
                      <a:r>
                        <a:rPr lang="en-GB" sz="1400" baseline="0" dirty="0" smtClean="0"/>
                        <a:t> integration and configuration</a:t>
                      </a:r>
                      <a:endParaRPr lang="en-GB" sz="1400" dirty="0" smtClean="0"/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GB" sz="1400" dirty="0" smtClean="0"/>
                        <a:t>Minimise development effort – only specify </a:t>
                      </a:r>
                      <a:r>
                        <a:rPr lang="en-GB" sz="1400" baseline="0" dirty="0" smtClean="0"/>
                        <a:t>protocols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GB" sz="1400" baseline="0" dirty="0" smtClean="0"/>
                        <a:t>Maximise re-use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GB" sz="1400" baseline="0" dirty="0" smtClean="0"/>
                        <a:t>Potential to be machine-learned</a:t>
                      </a:r>
                      <a:endParaRPr lang="en-GB" sz="1400" dirty="0" smtClean="0"/>
                    </a:p>
                    <a:p>
                      <a:endParaRPr lang="en-GB" sz="1400" dirty="0"/>
                    </a:p>
                  </a:txBody>
                  <a:tcPr/>
                </a:tc>
              </a:tr>
              <a:tr h="184881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Against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GB" sz="1400" dirty="0" smtClean="0"/>
                        <a:t>Duplication of serialisation</a:t>
                      </a:r>
                      <a:r>
                        <a:rPr lang="en-GB" sz="1400" baseline="0" dirty="0" smtClean="0"/>
                        <a:t> transport code, etc.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400" baseline="0" dirty="0" smtClean="0"/>
                        <a:t>Unnecessary functionality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400" dirty="0" smtClean="0"/>
                        <a:t>Complex configuration and integration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GB" sz="1400" dirty="0" smtClean="0"/>
                        <a:t>Significant development</a:t>
                      </a:r>
                      <a:r>
                        <a:rPr lang="en-GB" sz="1400" baseline="0" dirty="0" smtClean="0"/>
                        <a:t> cost for every protocol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1400" baseline="0" dirty="0" smtClean="0"/>
                        <a:t>Understand and implement each protocol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 Potential</a:t>
                      </a:r>
                      <a:r>
                        <a:rPr lang="en-GB" sz="1400" baseline="0" dirty="0" smtClean="0"/>
                        <a:t> performance costs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333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Dynamic Generation of Protocol Specific Listeners and Actuators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6623" y="6170180"/>
            <a:ext cx="576263" cy="288925"/>
          </a:xfrm>
        </p:spPr>
        <p:txBody>
          <a:bodyPr/>
          <a:lstStyle/>
          <a:p>
            <a:fld id="{31A53294-AFD1-464B-BED3-1D03371E273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1674" y="1363086"/>
            <a:ext cx="8756072" cy="2239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1F559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553605" y="6087052"/>
            <a:ext cx="5762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A53294-AFD1-464B-BED3-1D03371E273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0436" y="2798616"/>
            <a:ext cx="2092035" cy="692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Generic Binary Composer/Parser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9709" y="1427017"/>
            <a:ext cx="2105892" cy="692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Message Description DSL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1939636"/>
            <a:ext cx="2479963" cy="858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Protocol Specific Listener/Actuator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867892" y="2369126"/>
            <a:ext cx="429492" cy="1939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/>
          <p:nvPr/>
        </p:nvCxnSpPr>
        <p:spPr>
          <a:xfrm rot="16200000" flipH="1">
            <a:off x="865909" y="2445329"/>
            <a:ext cx="720438" cy="138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43892" y="2230581"/>
            <a:ext cx="155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Specialises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3951553" y="2856407"/>
            <a:ext cx="4998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Listener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BuildListener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MDLSpec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Actuator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BuildActuator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MDLSpec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GB" sz="1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8451" y="3934691"/>
            <a:ext cx="4885549" cy="166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166255" y="3816928"/>
            <a:ext cx="4191000" cy="206210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 smtClean="0"/>
              <a:t>&lt;</a:t>
            </a:r>
            <a:r>
              <a:rPr lang="en-GB" sz="1600" dirty="0" err="1" smtClean="0"/>
              <a:t>Header:SLP</a:t>
            </a:r>
            <a:r>
              <a:rPr lang="en-GB" sz="1600" dirty="0" smtClean="0"/>
              <a:t>&gt;</a:t>
            </a:r>
          </a:p>
          <a:p>
            <a:r>
              <a:rPr lang="en-GB" sz="1600" dirty="0" smtClean="0"/>
              <a:t>&lt;Version:8:int&gt;&lt;FunctionID:8:int&gt;</a:t>
            </a:r>
          </a:p>
          <a:p>
            <a:r>
              <a:rPr lang="en-GB" sz="1600" dirty="0" smtClean="0"/>
              <a:t>&lt;MessageLength:24:int&gt;&lt;O:1:bool&gt;</a:t>
            </a:r>
          </a:p>
          <a:p>
            <a:r>
              <a:rPr lang="en-GB" sz="1600" dirty="0" smtClean="0"/>
              <a:t>&lt;F:1:bool&gt;&lt;R:1:bool&gt;</a:t>
            </a:r>
          </a:p>
          <a:p>
            <a:r>
              <a:rPr lang="en-GB" sz="1600" dirty="0" smtClean="0"/>
              <a:t>&lt;reserved:13:null&gt;&lt;Next-Ext-Offset:24:int&gt;</a:t>
            </a:r>
          </a:p>
          <a:p>
            <a:r>
              <a:rPr lang="en-GB" sz="1600" dirty="0" smtClean="0"/>
              <a:t>&lt;XID:16:int&gt;&lt;LanguageTagLen:16:int&gt;</a:t>
            </a:r>
          </a:p>
          <a:p>
            <a:r>
              <a:rPr lang="en-GB" sz="1600" dirty="0" smtClean="0"/>
              <a:t>&lt;Language-</a:t>
            </a:r>
            <a:r>
              <a:rPr lang="en-GB" sz="1600" dirty="0" err="1" smtClean="0"/>
              <a:t>Tag:LanguageTagLen:String</a:t>
            </a:r>
            <a:r>
              <a:rPr lang="en-GB" sz="1600" dirty="0" smtClean="0"/>
              <a:t>&gt;</a:t>
            </a:r>
          </a:p>
          <a:p>
            <a:r>
              <a:rPr lang="en-GB" sz="1600" dirty="0" smtClean="0"/>
              <a:t>&lt;</a:t>
            </a:r>
            <a:r>
              <a:rPr lang="en-GB" sz="1600" dirty="0" err="1" smtClean="0"/>
              <a:t>End:Header</a:t>
            </a:r>
            <a:r>
              <a:rPr lang="en-GB" sz="1600" dirty="0" smtClean="0"/>
              <a:t>&gt;</a:t>
            </a:r>
            <a:endParaRPr lang="en-GB" sz="1600" dirty="0"/>
          </a:p>
        </p:txBody>
      </p:sp>
      <p:sp>
        <p:nvSpPr>
          <p:cNvPr id="3" name="Oval Callout 2"/>
          <p:cNvSpPr/>
          <p:nvPr/>
        </p:nvSpPr>
        <p:spPr>
          <a:xfrm>
            <a:off x="6558350" y="1363086"/>
            <a:ext cx="2499925" cy="1297133"/>
          </a:xfrm>
          <a:prstGeom prst="wedgeEllipseCallout">
            <a:avLst>
              <a:gd name="adj1" fmla="val -76842"/>
              <a:gd name="adj2" fmla="val 31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Interprets Incoming byte[] arrays into abstract messages</a:t>
            </a:r>
            <a:endParaRPr lang="en-GB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39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Message Description Language for Binary Protocols (</a:t>
            </a:r>
            <a:r>
              <a:rPr lang="en-GB" sz="2000" i="1" dirty="0" smtClean="0"/>
              <a:t>There isn’t one Message DSL </a:t>
            </a:r>
            <a:r>
              <a:rPr lang="en-GB" i="1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79958"/>
            <a:ext cx="8963892" cy="4871459"/>
          </a:xfrm>
        </p:spPr>
        <p:txBody>
          <a:bodyPr/>
          <a:lstStyle/>
          <a:p>
            <a:r>
              <a:rPr lang="en-GB" sz="2000" dirty="0" smtClean="0"/>
              <a:t>Message Based</a:t>
            </a:r>
          </a:p>
          <a:p>
            <a:pPr lvl="1"/>
            <a:r>
              <a:rPr lang="en-GB" sz="2000" dirty="0" smtClean="0"/>
              <a:t>Specify a header</a:t>
            </a:r>
          </a:p>
          <a:p>
            <a:pPr lvl="1"/>
            <a:r>
              <a:rPr lang="en-GB" sz="2000" dirty="0" smtClean="0"/>
              <a:t>Specify one or more </a:t>
            </a:r>
            <a:r>
              <a:rPr lang="en-GB" sz="2000" dirty="0" err="1" smtClean="0"/>
              <a:t>msg</a:t>
            </a:r>
            <a:r>
              <a:rPr lang="en-GB" sz="2000" dirty="0" smtClean="0"/>
              <a:t> bodies</a:t>
            </a:r>
          </a:p>
          <a:p>
            <a:pPr lvl="2"/>
            <a:r>
              <a:rPr lang="en-GB" sz="1600" dirty="0" smtClean="0"/>
              <a:t>For protocols with more than one message type</a:t>
            </a:r>
            <a:endParaRPr lang="en-GB" dirty="0" smtClean="0"/>
          </a:p>
          <a:p>
            <a:r>
              <a:rPr lang="en-GB" sz="2000" dirty="0" err="1"/>
              <a:t>Msg</a:t>
            </a:r>
            <a:r>
              <a:rPr lang="en-GB" sz="2000" dirty="0"/>
              <a:t>-Header rules (which body to use?)</a:t>
            </a:r>
          </a:p>
          <a:p>
            <a:pPr lvl="1"/>
            <a:r>
              <a:rPr lang="en-GB" sz="2000" dirty="0"/>
              <a:t>&lt;</a:t>
            </a:r>
            <a:r>
              <a:rPr lang="en-GB" sz="2000" dirty="0" err="1"/>
              <a:t>Rule:header.field</a:t>
            </a:r>
            <a:r>
              <a:rPr lang="en-GB" sz="2000" dirty="0"/>
              <a:t>=value</a:t>
            </a:r>
            <a:r>
              <a:rPr lang="en-GB" sz="2000" dirty="0" smtClean="0"/>
              <a:t>&gt;</a:t>
            </a:r>
            <a:endParaRPr lang="en-GB" sz="2200" dirty="0" smtClean="0"/>
          </a:p>
          <a:p>
            <a:r>
              <a:rPr lang="en-GB" sz="2000" dirty="0"/>
              <a:t>Specify </a:t>
            </a:r>
            <a:r>
              <a:rPr lang="en-GB" sz="2000" dirty="0" smtClean="0"/>
              <a:t>Primitive Fields </a:t>
            </a:r>
            <a:r>
              <a:rPr lang="en-GB" sz="1600" dirty="0">
                <a:latin typeface="Courier" pitchFamily="49" charset="0"/>
              </a:rPr>
              <a:t>&lt;</a:t>
            </a:r>
            <a:r>
              <a:rPr lang="en-GB" sz="1600" dirty="0" err="1" smtClean="0">
                <a:latin typeface="Courier" pitchFamily="49" charset="0"/>
              </a:rPr>
              <a:t>label:length:type</a:t>
            </a:r>
            <a:r>
              <a:rPr lang="en-GB" sz="1600" dirty="0" smtClean="0">
                <a:latin typeface="Courier" pitchFamily="49" charset="0"/>
              </a:rPr>
              <a:t>&gt;</a:t>
            </a:r>
          </a:p>
          <a:p>
            <a:r>
              <a:rPr lang="en-GB" sz="2000" dirty="0" smtClean="0"/>
              <a:t>Specify Structure Fields</a:t>
            </a:r>
            <a:endParaRPr lang="en-GB" sz="2000" dirty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Byte alignment</a:t>
            </a:r>
          </a:p>
          <a:p>
            <a:pPr lvl="1"/>
            <a:r>
              <a:rPr lang="en-GB" sz="1800" dirty="0" smtClean="0"/>
              <a:t>Next field doesn’t start until a particular byte boundary</a:t>
            </a:r>
          </a:p>
          <a:p>
            <a:pPr lvl="2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2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53294-AFD1-464B-BED3-1D03371E273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5715000" y="1307383"/>
            <a:ext cx="3429000" cy="39272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55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55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Header:GIOP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55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55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&lt;Protocol:32:String&gt;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55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&lt;versionMajor:8:int&gt;&lt;VersionMinor:8:int&gt;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55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55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55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End:Header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55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55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55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Message:GIOPRequest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55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55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55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Rule:MessageType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55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=0&gt;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55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&lt;RequestID:32:int&gt;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55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&lt;TargetAddress:16:int&gt;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55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&lt;align:32&gt;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55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&lt;ObjectKeyLength:32:int&gt;</a:t>
            </a:r>
          </a:p>
          <a:p>
            <a:pPr marL="342900" lvl="0" indent="-342900">
              <a:spcBef>
                <a:spcPct val="20000"/>
              </a:spcBef>
              <a:buClr>
                <a:srgbClr val="709DC7"/>
              </a:buClr>
            </a:pPr>
            <a:r>
              <a:rPr lang="en-GB" sz="1400" kern="0" dirty="0" smtClean="0">
                <a:solidFill>
                  <a:srgbClr val="1F5595"/>
                </a:solidFill>
                <a:latin typeface="+mn-lt"/>
              </a:rPr>
              <a:t>&lt;</a:t>
            </a:r>
            <a:r>
              <a:rPr lang="en-GB" sz="1400" kern="0" dirty="0" err="1" smtClean="0">
                <a:solidFill>
                  <a:srgbClr val="1F5595"/>
                </a:solidFill>
                <a:latin typeface="+mn-lt"/>
              </a:rPr>
              <a:t>ObjectKey:ObjectKeyLength:Octets</a:t>
            </a:r>
            <a:r>
              <a:rPr lang="en-GB" sz="1400" kern="0" dirty="0" smtClean="0">
                <a:solidFill>
                  <a:srgbClr val="1F5595"/>
                </a:solidFill>
                <a:latin typeface="+mn-lt"/>
              </a:rPr>
              <a:t>&gt;</a:t>
            </a:r>
          </a:p>
          <a:p>
            <a:pPr marL="342900" lvl="0" indent="-342900">
              <a:spcBef>
                <a:spcPct val="20000"/>
              </a:spcBef>
              <a:buClr>
                <a:srgbClr val="709DC7"/>
              </a:buClr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55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55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55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Parameters:eof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55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55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55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End:Message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F55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1F559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1101" y="4171950"/>
            <a:ext cx="3390900" cy="1062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sz="1600" b="1" dirty="0">
                <a:solidFill>
                  <a:schemeClr val="tx1"/>
                </a:solidFill>
                <a:latin typeface="Courier" pitchFamily="49" charset="0"/>
              </a:rPr>
              <a:t>&lt;</a:t>
            </a:r>
            <a:r>
              <a:rPr lang="en-GB" sz="1600" b="1" dirty="0" err="1">
                <a:solidFill>
                  <a:schemeClr val="tx1"/>
                </a:solidFill>
                <a:latin typeface="Courier" pitchFamily="49" charset="0"/>
              </a:rPr>
              <a:t>Struct:label</a:t>
            </a:r>
            <a:r>
              <a:rPr lang="en-GB" sz="1600" b="1" dirty="0">
                <a:solidFill>
                  <a:schemeClr val="tx1"/>
                </a:solidFill>
                <a:latin typeface="Courier" pitchFamily="49" charset="0"/>
              </a:rPr>
              <a:t>&gt;</a:t>
            </a:r>
          </a:p>
          <a:p>
            <a:pPr marL="0" indent="0">
              <a:buNone/>
            </a:pPr>
            <a:r>
              <a:rPr lang="en-GB" sz="1600" b="1" dirty="0">
                <a:solidFill>
                  <a:schemeClr val="tx1"/>
                </a:solidFill>
                <a:latin typeface="Courier" pitchFamily="49" charset="0"/>
              </a:rPr>
              <a:t> </a:t>
            </a:r>
            <a:r>
              <a:rPr lang="en-GB" sz="1600" b="1" dirty="0" smtClean="0">
                <a:solidFill>
                  <a:schemeClr val="tx1"/>
                </a:solidFill>
                <a:latin typeface="Courier" pitchFamily="49" charset="0"/>
              </a:rPr>
              <a:t>     &lt;</a:t>
            </a:r>
            <a:r>
              <a:rPr lang="en-GB" sz="1600" b="1" dirty="0" err="1">
                <a:solidFill>
                  <a:schemeClr val="tx1"/>
                </a:solidFill>
                <a:latin typeface="Courier" pitchFamily="49" charset="0"/>
              </a:rPr>
              <a:t>Label:length:type</a:t>
            </a:r>
            <a:r>
              <a:rPr lang="en-GB" sz="1600" b="1" dirty="0">
                <a:solidFill>
                  <a:schemeClr val="tx1"/>
                </a:solidFill>
                <a:latin typeface="Courier" pitchFamily="49" charset="0"/>
              </a:rPr>
              <a:t>&gt;</a:t>
            </a:r>
          </a:p>
          <a:p>
            <a:pPr marL="0" indent="0">
              <a:buNone/>
            </a:pPr>
            <a:r>
              <a:rPr lang="en-GB" sz="1600" b="1" dirty="0" smtClean="0">
                <a:solidFill>
                  <a:schemeClr val="tx1"/>
                </a:solidFill>
                <a:latin typeface="Courier" pitchFamily="49" charset="0"/>
              </a:rPr>
              <a:t>      &lt;</a:t>
            </a:r>
            <a:r>
              <a:rPr lang="en-GB" sz="1600" b="1" dirty="0" err="1">
                <a:solidFill>
                  <a:schemeClr val="tx1"/>
                </a:solidFill>
                <a:latin typeface="Courier" pitchFamily="49" charset="0"/>
              </a:rPr>
              <a:t>Label:length:type</a:t>
            </a:r>
            <a:r>
              <a:rPr lang="en-GB" sz="1600" b="1" dirty="0">
                <a:solidFill>
                  <a:schemeClr val="tx1"/>
                </a:solidFill>
                <a:latin typeface="Courier" pitchFamily="49" charset="0"/>
              </a:rPr>
              <a:t>&gt;</a:t>
            </a:r>
          </a:p>
          <a:p>
            <a:pPr marL="0" indent="0">
              <a:buNone/>
            </a:pPr>
            <a:r>
              <a:rPr lang="en-GB" sz="1600" b="1" dirty="0" smtClean="0">
                <a:solidFill>
                  <a:schemeClr val="tx1"/>
                </a:solidFill>
                <a:latin typeface="Courier" pitchFamily="49" charset="0"/>
              </a:rPr>
              <a:t>&lt;</a:t>
            </a:r>
            <a:r>
              <a:rPr lang="en-GB" sz="1600" b="1" dirty="0" err="1">
                <a:solidFill>
                  <a:schemeClr val="tx1"/>
                </a:solidFill>
                <a:latin typeface="Courier" pitchFamily="49" charset="0"/>
              </a:rPr>
              <a:t>end:label</a:t>
            </a:r>
            <a:r>
              <a:rPr lang="en-GB" sz="1600" b="1" dirty="0">
                <a:solidFill>
                  <a:schemeClr val="tx1"/>
                </a:solidFill>
                <a:latin typeface="Courier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xmlns="" val="389252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Message Description Language for Binary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038" y="1389063"/>
            <a:ext cx="8393112" cy="4464050"/>
          </a:xfrm>
        </p:spPr>
        <p:txBody>
          <a:bodyPr/>
          <a:lstStyle/>
          <a:p>
            <a:r>
              <a:rPr lang="en-GB" dirty="0" smtClean="0"/>
              <a:t>Extend the language types</a:t>
            </a:r>
          </a:p>
          <a:p>
            <a:pPr lvl="1"/>
            <a:r>
              <a:rPr lang="en-GB" dirty="0" smtClean="0"/>
              <a:t>Plug-in per type parse or compose methods</a:t>
            </a:r>
          </a:p>
          <a:p>
            <a:pPr lvl="2"/>
            <a:r>
              <a:rPr lang="en-GB" dirty="0" err="1" smtClean="0"/>
              <a:t>inXXX</a:t>
            </a:r>
            <a:r>
              <a:rPr lang="en-GB" dirty="0" smtClean="0"/>
              <a:t>, </a:t>
            </a:r>
            <a:r>
              <a:rPr lang="en-GB" dirty="0" err="1" smtClean="0"/>
              <a:t>outXXX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sz="2000" dirty="0"/>
              <a:t>Runtime extensions of MDL</a:t>
            </a:r>
          </a:p>
          <a:p>
            <a:pPr lvl="1"/>
            <a:r>
              <a:rPr lang="en-GB" sz="2000" dirty="0"/>
              <a:t>&lt;Parameters:&gt; - unknown structured </a:t>
            </a:r>
            <a:r>
              <a:rPr lang="en-GB" sz="2000" dirty="0" smtClean="0"/>
              <a:t>field</a:t>
            </a:r>
          </a:p>
          <a:p>
            <a:pPr lvl="2"/>
            <a:r>
              <a:rPr lang="en-GB" sz="1800" dirty="0" smtClean="0"/>
              <a:t>Sub fields unknown until runtime</a:t>
            </a:r>
            <a:endParaRPr lang="en-GB" sz="1800" dirty="0"/>
          </a:p>
          <a:p>
            <a:pPr lvl="1"/>
            <a:r>
              <a:rPr lang="en-GB" sz="2000" dirty="0"/>
              <a:t>Create a &lt;</a:t>
            </a:r>
            <a:r>
              <a:rPr lang="en-GB" sz="2000" dirty="0" err="1"/>
              <a:t>struct:Parameters</a:t>
            </a:r>
            <a:r>
              <a:rPr lang="en-GB" sz="2000" dirty="0"/>
              <a:t>&gt; from </a:t>
            </a:r>
            <a:r>
              <a:rPr lang="en-GB" sz="2000" dirty="0" smtClean="0"/>
              <a:t>runtime information </a:t>
            </a:r>
            <a:r>
              <a:rPr lang="en-GB" sz="2000" dirty="0"/>
              <a:t>e.g. (</a:t>
            </a:r>
            <a:r>
              <a:rPr lang="en-GB" sz="2000" dirty="0" err="1"/>
              <a:t>int</a:t>
            </a:r>
            <a:r>
              <a:rPr lang="en-GB" sz="2000" dirty="0"/>
              <a:t>, </a:t>
            </a:r>
            <a:r>
              <a:rPr lang="en-GB" sz="2000" dirty="0" err="1"/>
              <a:t>int</a:t>
            </a:r>
            <a:r>
              <a:rPr lang="en-GB" sz="2000" dirty="0" smtClean="0"/>
              <a:t>) and add it to the MDL</a:t>
            </a:r>
            <a:endParaRPr lang="en-GB" sz="2000" dirty="0"/>
          </a:p>
          <a:p>
            <a:pPr lvl="1"/>
            <a:endParaRPr lang="en-GB" sz="2000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53294-AFD1-464B-BED3-1D03371E273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70144" y="2332625"/>
            <a:ext cx="5430981" cy="132343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addOperation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dataType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,    </a:t>
            </a:r>
          </a:p>
          <a:p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    Class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HostClass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, Object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HostObject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in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byte[] bytes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){...};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byte[]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out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value,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Size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){..};</a:t>
            </a:r>
            <a:endParaRPr lang="en-GB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9591" y="5422733"/>
            <a:ext cx="3764172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ExtendParser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newMDL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3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Message Description Language for Text Protocols (</a:t>
            </a:r>
            <a:r>
              <a:rPr lang="en-GB" sz="2000" i="1" dirty="0" smtClean="0"/>
              <a:t>There isn’t one Message DSL </a:t>
            </a:r>
            <a:r>
              <a:rPr lang="en-GB" i="1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6213"/>
            <a:ext cx="6109855" cy="4464050"/>
          </a:xfrm>
        </p:spPr>
        <p:txBody>
          <a:bodyPr/>
          <a:lstStyle/>
          <a:p>
            <a:r>
              <a:rPr lang="en-GB" sz="2400" dirty="0" smtClean="0"/>
              <a:t>Specify Field Boundaries</a:t>
            </a:r>
          </a:p>
          <a:p>
            <a:pPr lvl="1"/>
            <a:r>
              <a:rPr lang="en-GB" sz="2000" i="1" dirty="0" smtClean="0"/>
              <a:t>&lt;Named </a:t>
            </a:r>
            <a:r>
              <a:rPr lang="en-GB" sz="2000" i="1" dirty="0" err="1" smtClean="0"/>
              <a:t>Field:End</a:t>
            </a:r>
            <a:r>
              <a:rPr lang="en-GB" sz="2000" i="1" dirty="0" smtClean="0"/>
              <a:t> Chars&gt;</a:t>
            </a:r>
          </a:p>
          <a:p>
            <a:pPr lvl="2"/>
            <a:r>
              <a:rPr lang="en-GB" i="1" dirty="0" smtClean="0"/>
              <a:t>Fixed field e.g. “Get” with “space char 32”</a:t>
            </a:r>
          </a:p>
          <a:p>
            <a:pPr lvl="1"/>
            <a:r>
              <a:rPr lang="en-GB" sz="2000" i="1" dirty="0" smtClean="0"/>
              <a:t>&lt;</a:t>
            </a:r>
            <a:r>
              <a:rPr lang="en-GB" sz="2000" i="1" dirty="0" err="1" smtClean="0"/>
              <a:t>Fields:End</a:t>
            </a:r>
            <a:r>
              <a:rPr lang="en-GB" sz="2000" i="1" dirty="0" smtClean="0"/>
              <a:t> Chars: Inner separator Chars&gt;</a:t>
            </a:r>
          </a:p>
          <a:p>
            <a:pPr lvl="2"/>
            <a:r>
              <a:rPr lang="en-GB" sz="1800" i="1" dirty="0" smtClean="0"/>
              <a:t>List of unknown fields “</a:t>
            </a:r>
            <a:r>
              <a:rPr lang="en-GB" sz="1800" i="1" dirty="0" err="1" smtClean="0"/>
              <a:t>label:value</a:t>
            </a:r>
            <a:r>
              <a:rPr lang="en-GB" sz="1800" i="1" dirty="0" smtClean="0"/>
              <a:t>” separated by inner char</a:t>
            </a:r>
          </a:p>
          <a:p>
            <a:pPr lvl="2"/>
            <a:r>
              <a:rPr lang="en-GB" sz="1800" i="1" dirty="0" err="1" smtClean="0"/>
              <a:t>E.g</a:t>
            </a:r>
            <a:r>
              <a:rPr lang="en-GB" sz="1800" i="1" dirty="0" smtClean="0"/>
              <a:t> “</a:t>
            </a:r>
            <a:r>
              <a:rPr lang="en-GB" sz="1800" dirty="0" smtClean="0"/>
              <a:t>Cache-Control: no-cache” inner char=58</a:t>
            </a:r>
          </a:p>
          <a:p>
            <a:r>
              <a:rPr lang="en-GB" sz="2600" i="1" dirty="0" err="1" smtClean="0"/>
              <a:t>Msg</a:t>
            </a:r>
            <a:r>
              <a:rPr lang="en-GB" sz="2600" i="1" dirty="0" smtClean="0"/>
              <a:t>-Header Rules</a:t>
            </a:r>
          </a:p>
          <a:p>
            <a:pPr lvl="1">
              <a:buNone/>
            </a:pPr>
            <a:r>
              <a:rPr lang="en-GB" sz="2200" i="1" dirty="0" smtClean="0"/>
              <a:t>&lt;</a:t>
            </a:r>
            <a:r>
              <a:rPr lang="en-GB" sz="2200" i="1" dirty="0" err="1" smtClean="0"/>
              <a:t>Message:SSDP_Search</a:t>
            </a:r>
            <a:r>
              <a:rPr lang="en-GB" sz="2200" i="1" dirty="0" smtClean="0"/>
              <a:t>&gt;</a:t>
            </a:r>
          </a:p>
          <a:p>
            <a:pPr lvl="1">
              <a:buNone/>
            </a:pPr>
            <a:r>
              <a:rPr lang="en-GB" sz="2200" i="1" dirty="0" smtClean="0"/>
              <a:t>&lt;</a:t>
            </a:r>
            <a:r>
              <a:rPr lang="en-GB" sz="2200" i="1" dirty="0" err="1" smtClean="0"/>
              <a:t>Rule:Method</a:t>
            </a:r>
            <a:r>
              <a:rPr lang="en-GB" sz="2200" i="1" dirty="0" smtClean="0"/>
              <a:t>=M-SEARCH&gt;</a:t>
            </a:r>
          </a:p>
          <a:p>
            <a:pPr lvl="1">
              <a:buNone/>
            </a:pPr>
            <a:r>
              <a:rPr lang="en-GB" sz="2200" i="1" dirty="0" smtClean="0"/>
              <a:t>&lt;</a:t>
            </a:r>
            <a:r>
              <a:rPr lang="en-GB" sz="2200" i="1" dirty="0" err="1" smtClean="0"/>
              <a:t>End:Message</a:t>
            </a:r>
            <a:r>
              <a:rPr lang="en-GB" sz="2200" i="1" dirty="0" smtClean="0"/>
              <a:t>&gt;</a:t>
            </a:r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53294-AFD1-464B-BED3-1D03371E273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2"/>
          </p:nvPr>
        </p:nvSpPr>
        <p:spPr>
          <a:xfrm>
            <a:off x="6255472" y="1316182"/>
            <a:ext cx="2888528" cy="4580227"/>
          </a:xfrm>
          <a:solidFill>
            <a:schemeClr val="lt1"/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sz="1800" dirty="0" smtClean="0"/>
              <a:t>&lt;Types&gt;</a:t>
            </a:r>
          </a:p>
          <a:p>
            <a:pPr>
              <a:buNone/>
            </a:pPr>
            <a:r>
              <a:rPr lang="en-GB" sz="1800" dirty="0" smtClean="0"/>
              <a:t>&lt;</a:t>
            </a:r>
            <a:r>
              <a:rPr lang="en-GB" sz="1800" dirty="0" err="1" smtClean="0"/>
              <a:t>Method:String</a:t>
            </a:r>
            <a:r>
              <a:rPr lang="en-GB" sz="1800" dirty="0" smtClean="0"/>
              <a:t>&gt;</a:t>
            </a:r>
          </a:p>
          <a:p>
            <a:pPr>
              <a:buNone/>
            </a:pPr>
            <a:r>
              <a:rPr lang="en-GB" sz="1800" dirty="0" smtClean="0"/>
              <a:t>&lt;</a:t>
            </a:r>
            <a:r>
              <a:rPr lang="en-GB" sz="1800" dirty="0" err="1" smtClean="0"/>
              <a:t>URI:String</a:t>
            </a:r>
            <a:r>
              <a:rPr lang="en-GB" sz="1800" dirty="0" smtClean="0"/>
              <a:t>&gt;</a:t>
            </a:r>
          </a:p>
          <a:p>
            <a:pPr>
              <a:buNone/>
            </a:pPr>
            <a:r>
              <a:rPr lang="en-GB" sz="1800" dirty="0" smtClean="0"/>
              <a:t>&lt;</a:t>
            </a:r>
            <a:r>
              <a:rPr lang="en-GB" sz="1800" dirty="0" err="1" smtClean="0"/>
              <a:t>Version:String</a:t>
            </a:r>
            <a:r>
              <a:rPr lang="en-GB" sz="1800" dirty="0" smtClean="0"/>
              <a:t>&gt;</a:t>
            </a:r>
          </a:p>
          <a:p>
            <a:pPr>
              <a:buNone/>
            </a:pPr>
            <a:r>
              <a:rPr lang="en-GB" sz="1800" dirty="0" smtClean="0"/>
              <a:t>&lt;Cache-</a:t>
            </a:r>
            <a:r>
              <a:rPr lang="en-GB" sz="1800" dirty="0" err="1" smtClean="0"/>
              <a:t>Control:String</a:t>
            </a:r>
            <a:r>
              <a:rPr lang="en-GB" sz="1800" dirty="0" smtClean="0"/>
              <a:t>&gt;</a:t>
            </a:r>
          </a:p>
          <a:p>
            <a:pPr>
              <a:buNone/>
            </a:pPr>
            <a:r>
              <a:rPr lang="en-GB" sz="1800" dirty="0" smtClean="0"/>
              <a:t>&lt;</a:t>
            </a:r>
            <a:r>
              <a:rPr lang="en-GB" sz="1800" dirty="0" err="1" smtClean="0"/>
              <a:t>Host:String</a:t>
            </a:r>
            <a:r>
              <a:rPr lang="en-GB" sz="1800" dirty="0" smtClean="0"/>
              <a:t>&gt;</a:t>
            </a:r>
          </a:p>
          <a:p>
            <a:pPr>
              <a:buNone/>
            </a:pPr>
            <a:r>
              <a:rPr lang="en-GB" sz="1800" dirty="0" smtClean="0"/>
              <a:t>&lt;User-</a:t>
            </a:r>
            <a:r>
              <a:rPr lang="en-GB" sz="1800" dirty="0" err="1" smtClean="0"/>
              <a:t>Agent:String</a:t>
            </a:r>
            <a:r>
              <a:rPr lang="en-GB" sz="1800" dirty="0" smtClean="0"/>
              <a:t>&gt;</a:t>
            </a:r>
          </a:p>
          <a:p>
            <a:pPr>
              <a:buNone/>
            </a:pPr>
            <a:r>
              <a:rPr lang="en-GB" sz="1800" dirty="0" smtClean="0"/>
              <a:t>...</a:t>
            </a:r>
          </a:p>
          <a:p>
            <a:pPr>
              <a:buNone/>
            </a:pPr>
            <a:r>
              <a:rPr lang="en-GB" sz="1800" dirty="0" smtClean="0"/>
              <a:t>&lt;</a:t>
            </a:r>
            <a:r>
              <a:rPr lang="en-GB" sz="1800" dirty="0" err="1" smtClean="0"/>
              <a:t>EndTypes</a:t>
            </a:r>
            <a:r>
              <a:rPr lang="en-GB" sz="1800" dirty="0" smtClean="0"/>
              <a:t>&gt;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&lt;</a:t>
            </a:r>
            <a:r>
              <a:rPr lang="en-GB" sz="1800" dirty="0" err="1" smtClean="0"/>
              <a:t>Header:HTTP</a:t>
            </a:r>
            <a:r>
              <a:rPr lang="en-GB" sz="1800" dirty="0" smtClean="0"/>
              <a:t>&gt;</a:t>
            </a:r>
          </a:p>
          <a:p>
            <a:pPr>
              <a:buNone/>
            </a:pPr>
            <a:r>
              <a:rPr lang="en-GB" sz="1800" dirty="0" smtClean="0"/>
              <a:t>&lt;Method:32&gt;&lt;URI:32&gt;</a:t>
            </a:r>
          </a:p>
          <a:p>
            <a:pPr>
              <a:buNone/>
            </a:pPr>
            <a:r>
              <a:rPr lang="en-GB" sz="1800" dirty="0" smtClean="0"/>
              <a:t>&lt;Version:13,10&gt;</a:t>
            </a:r>
          </a:p>
          <a:p>
            <a:pPr>
              <a:buNone/>
            </a:pPr>
            <a:r>
              <a:rPr lang="en-GB" sz="1800" dirty="0" smtClean="0"/>
              <a:t>&lt;Fields:13,10:58&gt;</a:t>
            </a:r>
          </a:p>
          <a:p>
            <a:pPr>
              <a:buNone/>
            </a:pPr>
            <a:r>
              <a:rPr lang="en-GB" sz="1800" dirty="0" smtClean="0"/>
              <a:t>&lt;</a:t>
            </a:r>
            <a:r>
              <a:rPr lang="en-GB" sz="1800" dirty="0" err="1" smtClean="0"/>
              <a:t>End:Message</a:t>
            </a:r>
            <a:r>
              <a:rPr lang="en-GB" sz="1800" dirty="0" smtClean="0"/>
              <a:t>&gt;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&lt;</a:t>
            </a:r>
            <a:r>
              <a:rPr lang="en-GB" sz="1800" dirty="0" err="1" smtClean="0"/>
              <a:t>Message:SSDP_Search</a:t>
            </a:r>
            <a:r>
              <a:rPr lang="en-GB" sz="1800" dirty="0" smtClean="0"/>
              <a:t>&gt;</a:t>
            </a:r>
          </a:p>
          <a:p>
            <a:pPr>
              <a:buNone/>
            </a:pPr>
            <a:r>
              <a:rPr lang="en-GB" sz="1800" dirty="0" smtClean="0"/>
              <a:t>&lt;</a:t>
            </a:r>
            <a:r>
              <a:rPr lang="en-GB" sz="1800" dirty="0" err="1" smtClean="0"/>
              <a:t>Rule:Method</a:t>
            </a:r>
            <a:r>
              <a:rPr lang="en-GB" sz="1800" dirty="0" smtClean="0"/>
              <a:t>=M-SEARCH&gt;</a:t>
            </a:r>
          </a:p>
          <a:p>
            <a:pPr>
              <a:buNone/>
            </a:pPr>
            <a:r>
              <a:rPr lang="en-GB" sz="1800" dirty="0" smtClean="0"/>
              <a:t>&lt;</a:t>
            </a:r>
            <a:r>
              <a:rPr lang="en-GB" sz="1800" dirty="0" err="1" smtClean="0"/>
              <a:t>End:Message</a:t>
            </a:r>
            <a:r>
              <a:rPr lang="en-GB" sz="1800" dirty="0" smtClean="0"/>
              <a:t>&gt;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xmlns="" val="35055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Solving Message Behaviour </a:t>
            </a:r>
            <a:r>
              <a:rPr lang="en-GB" dirty="0" smtClean="0"/>
              <a:t>Heterogeneity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6088" y="1312863"/>
            <a:ext cx="8229600" cy="4464050"/>
          </a:xfrm>
        </p:spPr>
        <p:txBody>
          <a:bodyPr/>
          <a:lstStyle/>
          <a:p>
            <a:r>
              <a:rPr lang="en-GB" dirty="0" smtClean="0"/>
              <a:t>Specify the behaviour of each protocol</a:t>
            </a:r>
          </a:p>
          <a:p>
            <a:pPr lvl="1"/>
            <a:r>
              <a:rPr lang="en-GB" sz="2400" dirty="0" smtClean="0"/>
              <a:t>Exchange of messages</a:t>
            </a:r>
          </a:p>
          <a:p>
            <a:pPr lvl="1"/>
            <a:r>
              <a:rPr lang="en-GB" sz="2400" dirty="0" smtClean="0"/>
              <a:t>Message Types</a:t>
            </a:r>
          </a:p>
          <a:p>
            <a:pPr lvl="1"/>
            <a:r>
              <a:rPr lang="en-GB" sz="2400" dirty="0" smtClean="0"/>
              <a:t>Listeners and Actuators for messages</a:t>
            </a:r>
          </a:p>
          <a:p>
            <a:pPr lvl="1"/>
            <a:r>
              <a:rPr lang="en-GB" sz="2400" dirty="0" smtClean="0"/>
              <a:t>Network transport semantics</a:t>
            </a:r>
          </a:p>
          <a:p>
            <a:r>
              <a:rPr lang="en-GB" dirty="0" smtClean="0"/>
              <a:t>Merge Protocols where the behaviour matches</a:t>
            </a:r>
          </a:p>
          <a:p>
            <a:pPr lvl="1"/>
            <a:r>
              <a:rPr lang="en-GB" sz="2400" dirty="0" smtClean="0"/>
              <a:t>Specify the merge points</a:t>
            </a:r>
          </a:p>
          <a:p>
            <a:pPr lvl="1"/>
            <a:r>
              <a:rPr lang="en-GB" sz="2400" dirty="0" smtClean="0"/>
              <a:t>Specify the translation of message content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53294-AFD1-464B-BED3-1D03371E273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79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K-Coloured Automata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70218" y="1385455"/>
            <a:ext cx="4973782" cy="4524808"/>
          </a:xfrm>
        </p:spPr>
        <p:txBody>
          <a:bodyPr/>
          <a:lstStyle/>
          <a:p>
            <a:r>
              <a:rPr lang="en-GB" sz="2400" dirty="0" smtClean="0"/>
              <a:t>Execute the message sequences of protocols</a:t>
            </a:r>
          </a:p>
          <a:p>
            <a:r>
              <a:rPr lang="en-GB" sz="2400" dirty="0" smtClean="0"/>
              <a:t>Transition</a:t>
            </a:r>
          </a:p>
          <a:p>
            <a:pPr lvl="1"/>
            <a:r>
              <a:rPr lang="en-GB" sz="2000" dirty="0" smtClean="0"/>
              <a:t>Receive or Send a Message</a:t>
            </a:r>
          </a:p>
          <a:p>
            <a:pPr lvl="1"/>
            <a:r>
              <a:rPr lang="en-GB" sz="2000" dirty="0" smtClean="0"/>
              <a:t>Message is a set of fields corresponding to the Message DSL</a:t>
            </a:r>
          </a:p>
          <a:p>
            <a:r>
              <a:rPr lang="en-GB" sz="2400" dirty="0" smtClean="0"/>
              <a:t>Colours define network semantics</a:t>
            </a:r>
          </a:p>
          <a:p>
            <a:pPr lvl="1"/>
            <a:r>
              <a:rPr lang="en-GB" sz="2000" dirty="0" smtClean="0"/>
              <a:t>Each protocol has a different colour</a:t>
            </a:r>
          </a:p>
          <a:p>
            <a:pPr lvl="1"/>
            <a:r>
              <a:rPr lang="en-GB" sz="2000" dirty="0" smtClean="0"/>
              <a:t>A colour corresponds to the semantics of sending/receiving a message on the network</a:t>
            </a:r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286AF-754D-441E-ABA0-69FC056583F1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581" y="1377245"/>
            <a:ext cx="3173702" cy="451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693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K-Coloured </a:t>
            </a:r>
            <a:r>
              <a:rPr lang="en-GB" dirty="0" smtClean="0"/>
              <a:t>Automata Realised in XML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286AF-754D-441E-ABA0-69FC056583F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13064" y="1346632"/>
            <a:ext cx="4246563" cy="5425643"/>
          </a:xfrm>
          <a:prstGeom prst="rect">
            <a:avLst/>
          </a:prstGeom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Font typeface="Wingdings" pitchFamily="2" charset="2"/>
              <a:buChar char="§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GB" sz="1400" dirty="0" smtClean="0"/>
              <a:t>&lt;protocol&gt;</a:t>
            </a:r>
          </a:p>
          <a:p>
            <a:pPr>
              <a:buFont typeface="Wingdings" pitchFamily="2" charset="2"/>
              <a:buNone/>
            </a:pPr>
            <a:r>
              <a:rPr lang="en-GB" sz="1400" dirty="0" smtClean="0"/>
              <a:t>  &lt;</a:t>
            </a:r>
            <a:r>
              <a:rPr lang="en-GB" sz="1400" dirty="0" err="1" smtClean="0"/>
              <a:t>ProtocolName</a:t>
            </a:r>
            <a:r>
              <a:rPr lang="en-GB" sz="1400" dirty="0" smtClean="0"/>
              <a:t>&gt;SLP&lt;/</a:t>
            </a:r>
            <a:r>
              <a:rPr lang="en-GB" sz="1400" dirty="0" err="1" smtClean="0"/>
              <a:t>ProtocolName</a:t>
            </a:r>
            <a:r>
              <a:rPr lang="en-GB" sz="1400" dirty="0" smtClean="0"/>
              <a:t>&gt;</a:t>
            </a:r>
          </a:p>
          <a:p>
            <a:pPr>
              <a:buFont typeface="Wingdings" pitchFamily="2" charset="2"/>
              <a:buNone/>
            </a:pPr>
            <a:r>
              <a:rPr lang="en-GB" sz="1400" dirty="0" smtClean="0"/>
              <a:t>  &lt;attributes&gt;</a:t>
            </a:r>
          </a:p>
          <a:p>
            <a:pPr>
              <a:buFont typeface="Wingdings" pitchFamily="2" charset="2"/>
              <a:buNone/>
            </a:pPr>
            <a:r>
              <a:rPr lang="fr-FR" sz="1400" dirty="0" smtClean="0"/>
              <a:t>    &lt;transport proto="</a:t>
            </a:r>
            <a:r>
              <a:rPr lang="fr-FR" sz="1400" dirty="0" err="1" smtClean="0"/>
              <a:t>udp</a:t>
            </a:r>
            <a:r>
              <a:rPr lang="fr-FR" sz="1400" dirty="0" smtClean="0"/>
              <a:t>" port="427"/&gt;</a:t>
            </a:r>
          </a:p>
          <a:p>
            <a:pPr>
              <a:buFont typeface="Wingdings" pitchFamily="2" charset="2"/>
              <a:buNone/>
            </a:pPr>
            <a:r>
              <a:rPr lang="fr-FR" sz="1400" dirty="0" smtClean="0"/>
              <a:t>    &lt;mode mode="</a:t>
            </a:r>
            <a:r>
              <a:rPr lang="fr-FR" sz="1400" dirty="0" err="1" smtClean="0"/>
              <a:t>async</a:t>
            </a:r>
            <a:r>
              <a:rPr lang="fr-FR" sz="1400" dirty="0" smtClean="0"/>
              <a:t>" multicast="multicast"/&gt;</a:t>
            </a:r>
          </a:p>
          <a:p>
            <a:pPr>
              <a:buFont typeface="Wingdings" pitchFamily="2" charset="2"/>
              <a:buNone/>
            </a:pPr>
            <a:r>
              <a:rPr lang="en-GB" sz="1400" dirty="0" smtClean="0"/>
              <a:t>    &lt;group&gt;239.255.255.253&lt;/group&gt;</a:t>
            </a:r>
          </a:p>
          <a:p>
            <a:pPr>
              <a:buFont typeface="Wingdings" pitchFamily="2" charset="2"/>
              <a:buNone/>
            </a:pPr>
            <a:r>
              <a:rPr lang="en-GB" sz="1400" dirty="0"/>
              <a:t> </a:t>
            </a:r>
            <a:r>
              <a:rPr lang="en-GB" sz="1400" dirty="0" smtClean="0"/>
              <a:t>   &lt;mdl&gt;slp.txt&lt;/mdl&gt;</a:t>
            </a:r>
          </a:p>
          <a:p>
            <a:pPr>
              <a:buFont typeface="Wingdings" pitchFamily="2" charset="2"/>
              <a:buNone/>
            </a:pPr>
            <a:r>
              <a:rPr lang="en-GB" sz="1400" dirty="0" smtClean="0"/>
              <a:t>  &lt;/attributes&gt;</a:t>
            </a:r>
          </a:p>
          <a:p>
            <a:pPr>
              <a:buFont typeface="Wingdings" pitchFamily="2" charset="2"/>
              <a:buNone/>
            </a:pPr>
            <a:r>
              <a:rPr lang="en-GB" sz="1400" dirty="0" smtClean="0"/>
              <a:t>&lt;automaton&gt;</a:t>
            </a:r>
          </a:p>
          <a:p>
            <a:pPr>
              <a:buFont typeface="Wingdings" pitchFamily="2" charset="2"/>
              <a:buNone/>
            </a:pPr>
            <a:r>
              <a:rPr lang="en-GB" sz="1400" dirty="0" smtClean="0"/>
              <a:t>    &lt;start&gt;A1&lt;/start&gt;</a:t>
            </a:r>
          </a:p>
          <a:p>
            <a:pPr>
              <a:buFont typeface="Wingdings" pitchFamily="2" charset="2"/>
              <a:buNone/>
            </a:pPr>
            <a:r>
              <a:rPr lang="en-GB" sz="1400" dirty="0" smtClean="0"/>
              <a:t>    &lt;state&gt;</a:t>
            </a:r>
          </a:p>
          <a:p>
            <a:pPr>
              <a:buFont typeface="Wingdings" pitchFamily="2" charset="2"/>
              <a:buNone/>
            </a:pPr>
            <a:r>
              <a:rPr lang="en-GB" sz="1400" dirty="0" smtClean="0"/>
              <a:t>      &lt;label&gt;A1&lt;/label&gt;</a:t>
            </a:r>
          </a:p>
          <a:p>
            <a:pPr>
              <a:buFont typeface="Wingdings" pitchFamily="2" charset="2"/>
              <a:buNone/>
            </a:pPr>
            <a:r>
              <a:rPr lang="en-GB" sz="1400" dirty="0" smtClean="0"/>
              <a:t>      &lt;transition&gt;</a:t>
            </a:r>
          </a:p>
          <a:p>
            <a:pPr>
              <a:buFont typeface="Wingdings" pitchFamily="2" charset="2"/>
              <a:buNone/>
            </a:pPr>
            <a:r>
              <a:rPr lang="en-GB" sz="1400" dirty="0" smtClean="0"/>
              <a:t>        &lt;operation&gt;</a:t>
            </a:r>
            <a:r>
              <a:rPr lang="en-GB" sz="1400" dirty="0" err="1" smtClean="0"/>
              <a:t>recv</a:t>
            </a:r>
            <a:r>
              <a:rPr lang="en-GB" sz="1400" dirty="0" smtClean="0"/>
              <a:t>&lt;/operation&gt;</a:t>
            </a:r>
          </a:p>
          <a:p>
            <a:pPr>
              <a:buFont typeface="Wingdings" pitchFamily="2" charset="2"/>
              <a:buNone/>
            </a:pPr>
            <a:r>
              <a:rPr lang="en-GB" sz="1400" dirty="0" smtClean="0"/>
              <a:t>        &lt;Message&gt;</a:t>
            </a:r>
            <a:r>
              <a:rPr lang="en-GB" sz="1400" dirty="0" err="1" smtClean="0"/>
              <a:t>SrvReq</a:t>
            </a:r>
            <a:r>
              <a:rPr lang="en-GB" sz="1400" dirty="0" smtClean="0"/>
              <a:t>&lt;/Message&gt;</a:t>
            </a:r>
          </a:p>
          <a:p>
            <a:pPr>
              <a:buFont typeface="Wingdings" pitchFamily="2" charset="2"/>
              <a:buNone/>
            </a:pPr>
            <a:r>
              <a:rPr lang="en-GB" sz="1400" dirty="0" smtClean="0"/>
              <a:t>        &lt;</a:t>
            </a:r>
            <a:r>
              <a:rPr lang="en-GB" sz="1400" dirty="0" err="1" smtClean="0"/>
              <a:t>toState</a:t>
            </a:r>
            <a:r>
              <a:rPr lang="en-GB" sz="1400" dirty="0" smtClean="0"/>
              <a:t>&gt;A2&lt;/</a:t>
            </a:r>
            <a:r>
              <a:rPr lang="en-GB" sz="1400" dirty="0" err="1" smtClean="0"/>
              <a:t>toState</a:t>
            </a:r>
            <a:r>
              <a:rPr lang="en-GB" sz="1400" dirty="0" smtClean="0"/>
              <a:t>&gt;</a:t>
            </a:r>
          </a:p>
          <a:p>
            <a:pPr>
              <a:buFont typeface="Wingdings" pitchFamily="2" charset="2"/>
              <a:buNone/>
            </a:pPr>
            <a:r>
              <a:rPr lang="en-GB" sz="1400" dirty="0" smtClean="0"/>
              <a:t>      &lt;/transition&gt;</a:t>
            </a:r>
          </a:p>
          <a:p>
            <a:pPr>
              <a:buFont typeface="Wingdings" pitchFamily="2" charset="2"/>
              <a:buNone/>
            </a:pPr>
            <a:r>
              <a:rPr lang="en-GB" sz="1400" dirty="0" smtClean="0"/>
              <a:t>    &lt;/state&gt;</a:t>
            </a:r>
          </a:p>
          <a:p>
            <a:pPr>
              <a:buFont typeface="Wingdings" pitchFamily="2" charset="2"/>
              <a:buNone/>
            </a:pPr>
            <a:r>
              <a:rPr lang="en-GB" sz="1400" dirty="0" smtClean="0"/>
              <a:t> ...</a:t>
            </a:r>
          </a:p>
          <a:p>
            <a:pPr>
              <a:buFont typeface="Wingdings" pitchFamily="2" charset="2"/>
              <a:buNone/>
            </a:pPr>
            <a:r>
              <a:rPr lang="en-GB" sz="1400" dirty="0" smtClean="0"/>
              <a:t>&lt;/automaton&gt;</a:t>
            </a:r>
          </a:p>
          <a:p>
            <a:pPr>
              <a:buFont typeface="Wingdings" pitchFamily="2" charset="2"/>
              <a:buNone/>
            </a:pPr>
            <a:r>
              <a:rPr lang="en-GB" sz="1400" dirty="0" smtClean="0"/>
              <a:t>&lt;/protocol&gt;</a:t>
            </a:r>
            <a:endParaRPr lang="en-GB" sz="1400" dirty="0"/>
          </a:p>
        </p:txBody>
      </p:sp>
      <p:sp>
        <p:nvSpPr>
          <p:cNvPr id="6" name="Right Brace 5"/>
          <p:cNvSpPr/>
          <p:nvPr/>
        </p:nvSpPr>
        <p:spPr>
          <a:xfrm>
            <a:off x="4943475" y="1819275"/>
            <a:ext cx="523875" cy="1819275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Brace 6"/>
          <p:cNvSpPr/>
          <p:nvPr/>
        </p:nvSpPr>
        <p:spPr>
          <a:xfrm>
            <a:off x="4943475" y="3876675"/>
            <a:ext cx="523875" cy="1819275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467350" y="2544246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Protocol Colour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619750" y="4601646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Protocol Transitions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8686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Networked Systems &amp; Protocols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38" y="4619622"/>
            <a:ext cx="8229600" cy="738188"/>
          </a:xfrm>
        </p:spPr>
        <p:txBody>
          <a:bodyPr/>
          <a:lstStyle/>
          <a:p>
            <a:r>
              <a:rPr lang="en-GB" dirty="0" smtClean="0"/>
              <a:t>The only way to communicate with A and B is using Protocol P and Q respectively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286AF-754D-441E-ABA0-69FC056583F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00225" y="1795461"/>
            <a:ext cx="1257300" cy="904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System</a:t>
            </a:r>
          </a:p>
          <a:p>
            <a:pPr algn="ctr"/>
            <a:r>
              <a:rPr lang="en-GB" dirty="0"/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2952750" y="1995485"/>
            <a:ext cx="447674" cy="1619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952749" y="2309810"/>
            <a:ext cx="447675" cy="161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76637" y="2076448"/>
            <a:ext cx="13811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48073" y="4214805"/>
            <a:ext cx="13811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495674" y="2409821"/>
            <a:ext cx="13811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067300" y="1769267"/>
            <a:ext cx="723900" cy="452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Msg</a:t>
            </a:r>
            <a:r>
              <a:rPr lang="en-GB" baseline="-25000" dirty="0" smtClean="0">
                <a:solidFill>
                  <a:schemeClr val="tx1"/>
                </a:solidFill>
              </a:rPr>
              <a:t>1</a:t>
            </a:r>
            <a:endParaRPr lang="en-GB" baseline="-25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3600" y="1769267"/>
            <a:ext cx="723900" cy="452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Msg</a:t>
            </a:r>
            <a:r>
              <a:rPr lang="en-GB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43600" y="2309810"/>
            <a:ext cx="723900" cy="452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Msg</a:t>
            </a:r>
            <a:r>
              <a:rPr lang="en-GB" baseline="-25000" dirty="0" smtClean="0">
                <a:solidFill>
                  <a:schemeClr val="tx1"/>
                </a:solidFill>
              </a:rPr>
              <a:t>4</a:t>
            </a:r>
            <a:endParaRPr lang="en-GB" baseline="-25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67300" y="2309810"/>
            <a:ext cx="723900" cy="452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Msg</a:t>
            </a:r>
            <a:r>
              <a:rPr lang="en-GB" baseline="-25000" dirty="0" smtClean="0">
                <a:solidFill>
                  <a:schemeClr val="tx1"/>
                </a:solidFill>
              </a:rPr>
              <a:t>3</a:t>
            </a:r>
            <a:endParaRPr lang="en-GB" baseline="-25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14524" y="3407567"/>
            <a:ext cx="723900" cy="452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Msg</a:t>
            </a:r>
            <a:r>
              <a:rPr lang="en-GB" baseline="-25000" dirty="0" smtClean="0">
                <a:solidFill>
                  <a:schemeClr val="tx1"/>
                </a:solidFill>
              </a:rPr>
              <a:t>1</a:t>
            </a:r>
            <a:endParaRPr lang="en-GB" baseline="-25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90824" y="3407567"/>
            <a:ext cx="723900" cy="452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Msg</a:t>
            </a:r>
            <a:r>
              <a:rPr lang="en-GB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90824" y="3948110"/>
            <a:ext cx="723900" cy="452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Msg</a:t>
            </a:r>
            <a:r>
              <a:rPr lang="en-GB" baseline="-25000" dirty="0" smtClean="0">
                <a:solidFill>
                  <a:schemeClr val="tx1"/>
                </a:solidFill>
              </a:rPr>
              <a:t>4</a:t>
            </a:r>
            <a:endParaRPr lang="en-GB" baseline="-25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14524" y="3948110"/>
            <a:ext cx="723900" cy="452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Msg</a:t>
            </a:r>
            <a:r>
              <a:rPr lang="en-GB" baseline="-25000" dirty="0" smtClean="0">
                <a:solidFill>
                  <a:schemeClr val="tx1"/>
                </a:solidFill>
              </a:rPr>
              <a:t>3</a:t>
            </a:r>
            <a:endParaRPr lang="en-GB" baseline="-250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576637" y="3640929"/>
            <a:ext cx="13811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314950" y="3440904"/>
            <a:ext cx="1257300" cy="904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System</a:t>
            </a:r>
          </a:p>
          <a:p>
            <a:pPr algn="ctr"/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5067300" y="3559967"/>
            <a:ext cx="438150" cy="161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5067300" y="4117177"/>
            <a:ext cx="438150" cy="161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662360" y="1498876"/>
            <a:ext cx="2733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Protocol P</a:t>
            </a:r>
            <a:endParaRPr lang="en-GB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957637" y="3038235"/>
            <a:ext cx="2733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Protocol Q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34370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Merging k-coloured Automata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53294-AFD1-464B-BED3-1D03371E2731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29491" y="1537854"/>
            <a:ext cx="8298873" cy="4255943"/>
            <a:chOff x="429491" y="1537854"/>
            <a:chExt cx="8298873" cy="4255943"/>
          </a:xfrm>
        </p:grpSpPr>
        <p:pic>
          <p:nvPicPr>
            <p:cNvPr id="686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9491" y="1537854"/>
              <a:ext cx="8190946" cy="4255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331528" y="4890654"/>
              <a:ext cx="2396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Translation Logic</a:t>
              </a:r>
              <a:endParaRPr lang="en-GB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43746" y="2673928"/>
              <a:ext cx="2396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Bridging State</a:t>
              </a:r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9529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Specifying the Split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3" y="1341438"/>
            <a:ext cx="4038600" cy="4464050"/>
          </a:xfrm>
        </p:spPr>
        <p:txBody>
          <a:bodyPr/>
          <a:lstStyle/>
          <a:p>
            <a:r>
              <a:rPr lang="en-GB" dirty="0" smtClean="0"/>
              <a:t>Create two new states</a:t>
            </a:r>
          </a:p>
          <a:p>
            <a:pPr lvl="1"/>
            <a:r>
              <a:rPr lang="en-GB" dirty="0" smtClean="0"/>
              <a:t>A2 -&gt; A21 and A22</a:t>
            </a:r>
          </a:p>
          <a:p>
            <a:pPr lvl="2"/>
            <a:r>
              <a:rPr lang="en-GB" dirty="0" smtClean="0"/>
              <a:t>A21 bridges to SSDP</a:t>
            </a:r>
          </a:p>
          <a:p>
            <a:pPr lvl="2"/>
            <a:r>
              <a:rPr lang="en-GB" dirty="0" smtClean="0"/>
              <a:t>A22 bridges from SSDP</a:t>
            </a:r>
          </a:p>
          <a:p>
            <a:r>
              <a:rPr lang="en-GB" dirty="0" smtClean="0"/>
              <a:t>Specify field and behaviour logic at these bridge nodes</a:t>
            </a:r>
          </a:p>
          <a:p>
            <a:pPr lvl="1"/>
            <a:r>
              <a:rPr lang="en-GB" dirty="0" smtClean="0"/>
              <a:t>(where addressing heterogeneity can be resolved)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53294-AFD1-464B-BED3-1D03371E273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5750" y="1047749"/>
            <a:ext cx="4324350" cy="29146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100" dirty="0"/>
              <a:t>&lt;?xml version="1.0"?&gt;</a:t>
            </a:r>
          </a:p>
          <a:p>
            <a:r>
              <a:rPr lang="en-GB" sz="1100" dirty="0"/>
              <a:t>&lt;translation </a:t>
            </a:r>
            <a:r>
              <a:rPr lang="en-GB" sz="1100" dirty="0" err="1"/>
              <a:t>xmlns:xsi</a:t>
            </a:r>
            <a:r>
              <a:rPr lang="en-GB" sz="1100" dirty="0"/>
              <a:t>="http://www.w3.org/2001/XMLSchema-instance" </a:t>
            </a:r>
            <a:r>
              <a:rPr lang="en-GB" sz="1100" dirty="0" err="1"/>
              <a:t>xsi:noNamespaceSchemaLocation</a:t>
            </a:r>
            <a:r>
              <a:rPr lang="en-GB" sz="1100" dirty="0"/>
              <a:t>="Automata.xsd"&gt;</a:t>
            </a:r>
          </a:p>
          <a:p>
            <a:r>
              <a:rPr lang="en-GB" sz="1100" dirty="0"/>
              <a:t>  &lt;label&gt;SLP2UPnP&lt;/label&gt;</a:t>
            </a:r>
          </a:p>
          <a:p>
            <a:r>
              <a:rPr lang="en-GB" sz="1100" dirty="0"/>
              <a:t>  &lt;start&gt;</a:t>
            </a:r>
          </a:p>
          <a:p>
            <a:r>
              <a:rPr lang="en-GB" sz="1100" dirty="0"/>
              <a:t>    &lt;node&gt;</a:t>
            </a:r>
          </a:p>
          <a:p>
            <a:r>
              <a:rPr lang="en-GB" sz="1100" dirty="0"/>
              <a:t>      &lt;protocol&gt;SLP&lt;/protocol&gt;</a:t>
            </a:r>
          </a:p>
          <a:p>
            <a:r>
              <a:rPr lang="en-GB" sz="1100" dirty="0"/>
              <a:t>      &lt;label&gt;A1&lt;/label&gt;</a:t>
            </a:r>
          </a:p>
          <a:p>
            <a:r>
              <a:rPr lang="en-GB" sz="1100" dirty="0"/>
              <a:t>    &lt;/node&gt;</a:t>
            </a:r>
          </a:p>
          <a:p>
            <a:r>
              <a:rPr lang="en-GB" sz="1100" dirty="0"/>
              <a:t>  &lt;/start&gt;</a:t>
            </a:r>
          </a:p>
          <a:p>
            <a:r>
              <a:rPr lang="en-GB" sz="1100" dirty="0"/>
              <a:t>  &lt;split&gt;</a:t>
            </a:r>
          </a:p>
          <a:p>
            <a:r>
              <a:rPr lang="en-GB" sz="1100" dirty="0"/>
              <a:t>    &lt;node&gt;</a:t>
            </a:r>
          </a:p>
          <a:p>
            <a:r>
              <a:rPr lang="en-GB" sz="1100" dirty="0"/>
              <a:t>      &lt;protocol&gt;SLP&lt;/protocol&gt;</a:t>
            </a:r>
          </a:p>
          <a:p>
            <a:r>
              <a:rPr lang="en-GB" sz="1100" dirty="0"/>
              <a:t>      &lt;label&gt;A2&lt;/label&gt;</a:t>
            </a:r>
          </a:p>
          <a:p>
            <a:r>
              <a:rPr lang="en-GB" sz="1100" dirty="0"/>
              <a:t>    &lt;/node&gt;</a:t>
            </a:r>
          </a:p>
          <a:p>
            <a:r>
              <a:rPr lang="en-GB" sz="1100" dirty="0"/>
              <a:t>  &lt;/split</a:t>
            </a:r>
            <a:r>
              <a:rPr lang="en-GB" sz="1100" dirty="0" smtClean="0"/>
              <a:t>&gt;</a:t>
            </a:r>
            <a:endParaRPr lang="en-GB" sz="1100" dirty="0"/>
          </a:p>
        </p:txBody>
      </p:sp>
      <p:sp>
        <p:nvSpPr>
          <p:cNvPr id="7" name="Rectangle 6"/>
          <p:cNvSpPr/>
          <p:nvPr/>
        </p:nvSpPr>
        <p:spPr>
          <a:xfrm>
            <a:off x="285750" y="4076702"/>
            <a:ext cx="4324350" cy="27336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100" dirty="0"/>
              <a:t>&lt;bridge&gt;</a:t>
            </a:r>
          </a:p>
          <a:p>
            <a:r>
              <a:rPr lang="en-GB" sz="1100" dirty="0"/>
              <a:t>    &lt;from&gt;</a:t>
            </a:r>
          </a:p>
          <a:p>
            <a:r>
              <a:rPr lang="en-GB" sz="1100" dirty="0"/>
              <a:t>      &lt;node&gt;</a:t>
            </a:r>
          </a:p>
          <a:p>
            <a:r>
              <a:rPr lang="en-GB" sz="1100" dirty="0"/>
              <a:t>        &lt;protocol&gt;SLP&lt;/protocol&gt;</a:t>
            </a:r>
          </a:p>
          <a:p>
            <a:r>
              <a:rPr lang="en-GB" sz="1100" dirty="0"/>
              <a:t>        &lt;label&gt;A2&lt;/label&gt;</a:t>
            </a:r>
          </a:p>
          <a:p>
            <a:r>
              <a:rPr lang="en-GB" sz="1100" dirty="0"/>
              <a:t>        &lt;branch&gt;1&lt;/branch&gt;</a:t>
            </a:r>
          </a:p>
          <a:p>
            <a:r>
              <a:rPr lang="en-GB" sz="1100" dirty="0"/>
              <a:t>      &lt;/node&gt;</a:t>
            </a:r>
          </a:p>
          <a:p>
            <a:r>
              <a:rPr lang="en-GB" sz="1100" dirty="0"/>
              <a:t>    &lt;/from&gt;</a:t>
            </a:r>
          </a:p>
          <a:p>
            <a:r>
              <a:rPr lang="en-GB" sz="1100" dirty="0"/>
              <a:t>    &lt;to&gt;</a:t>
            </a:r>
          </a:p>
          <a:p>
            <a:r>
              <a:rPr lang="en-GB" sz="1100" dirty="0"/>
              <a:t>      &lt;node&gt;</a:t>
            </a:r>
          </a:p>
          <a:p>
            <a:r>
              <a:rPr lang="en-GB" sz="1100" dirty="0"/>
              <a:t>        &lt;protocol&gt;SSDP&lt;/protocol&gt;</a:t>
            </a:r>
          </a:p>
          <a:p>
            <a:r>
              <a:rPr lang="en-GB" sz="1100" dirty="0"/>
              <a:t>        &lt;label&gt;B1&lt;/label&gt;</a:t>
            </a:r>
          </a:p>
          <a:p>
            <a:r>
              <a:rPr lang="en-GB" sz="1100" dirty="0"/>
              <a:t>      &lt;/node&gt;</a:t>
            </a:r>
          </a:p>
          <a:p>
            <a:r>
              <a:rPr lang="en-GB" sz="1100" dirty="0"/>
              <a:t>    &lt;/to</a:t>
            </a:r>
            <a:r>
              <a:rPr lang="en-GB" sz="1100" dirty="0" smtClean="0"/>
              <a:t>&gt;</a:t>
            </a:r>
          </a:p>
          <a:p>
            <a:r>
              <a:rPr lang="en-GB" sz="1100" b="1" dirty="0" smtClean="0"/>
              <a:t>    &lt;translation logic&gt; ….. &lt;/translation logic&gt;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xmlns="" val="239579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Message Translation Language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109" y="1307668"/>
            <a:ext cx="4364181" cy="4464050"/>
          </a:xfrm>
        </p:spPr>
        <p:txBody>
          <a:bodyPr/>
          <a:lstStyle/>
          <a:p>
            <a:r>
              <a:rPr lang="en-GB" sz="2000" dirty="0" smtClean="0"/>
              <a:t>Executed at bridge nodes </a:t>
            </a:r>
          </a:p>
          <a:p>
            <a:pPr lvl="1"/>
            <a:r>
              <a:rPr lang="en-GB" sz="1800" dirty="0" smtClean="0"/>
              <a:t>Read fields from incoming message</a:t>
            </a:r>
          </a:p>
          <a:p>
            <a:pPr lvl="2"/>
            <a:r>
              <a:rPr lang="en-GB" sz="1400" dirty="0" err="1" smtClean="0"/>
              <a:t>XPath</a:t>
            </a:r>
            <a:r>
              <a:rPr lang="en-GB" sz="1400" dirty="0" smtClean="0"/>
              <a:t> expression that corresponds to the abstract message description </a:t>
            </a:r>
          </a:p>
          <a:p>
            <a:pPr lvl="1"/>
            <a:r>
              <a:rPr lang="en-GB" sz="1800" dirty="0" smtClean="0"/>
              <a:t>Translate the data to a different format</a:t>
            </a:r>
          </a:p>
          <a:p>
            <a:pPr lvl="1"/>
            <a:r>
              <a:rPr lang="en-GB" sz="1800" dirty="0" smtClean="0"/>
              <a:t>Write field values to outgoing messages using </a:t>
            </a:r>
            <a:r>
              <a:rPr lang="en-GB" sz="1800" dirty="0" err="1" smtClean="0"/>
              <a:t>XPath</a:t>
            </a:r>
            <a:endParaRPr lang="en-GB" sz="1800" dirty="0" smtClean="0"/>
          </a:p>
          <a:p>
            <a:r>
              <a:rPr lang="en-GB" sz="2000" dirty="0" smtClean="0"/>
              <a:t>Additional XML in the automata</a:t>
            </a:r>
          </a:p>
          <a:p>
            <a:pPr lvl="1"/>
            <a:r>
              <a:rPr lang="en-GB" sz="1800" dirty="0" smtClean="0"/>
              <a:t>Added to merged automata at states labelled &lt;bridge&gt;</a:t>
            </a:r>
          </a:p>
          <a:p>
            <a:r>
              <a:rPr lang="en-GB" sz="2400" dirty="0" smtClean="0"/>
              <a:t>Examples </a:t>
            </a:r>
          </a:p>
          <a:p>
            <a:pPr lvl="1"/>
            <a:r>
              <a:rPr lang="en-GB" sz="1800" dirty="0" smtClean="0"/>
              <a:t>Get SSDP service field</a:t>
            </a:r>
          </a:p>
          <a:p>
            <a:pPr lvl="1"/>
            <a:r>
              <a:rPr lang="en-GB" sz="1800" dirty="0" smtClean="0"/>
              <a:t>Write the SLP </a:t>
            </a:r>
            <a:r>
              <a:rPr lang="en-GB" sz="1800" dirty="0" err="1" smtClean="0"/>
              <a:t>ServiceType</a:t>
            </a:r>
            <a:endParaRPr lang="en-GB" sz="1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8454" y="1066800"/>
            <a:ext cx="4038600" cy="49876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GB" sz="1400" dirty="0" smtClean="0"/>
              <a:t>&lt;</a:t>
            </a:r>
            <a:r>
              <a:rPr lang="en-GB" sz="1400" dirty="0" err="1" smtClean="0"/>
              <a:t>translationlogic</a:t>
            </a:r>
            <a:r>
              <a:rPr lang="en-GB" sz="1400" dirty="0" smtClean="0"/>
              <a:t>&gt;</a:t>
            </a:r>
          </a:p>
          <a:p>
            <a:pPr>
              <a:buNone/>
            </a:pPr>
            <a:r>
              <a:rPr lang="en-GB" sz="1400" dirty="0" smtClean="0"/>
              <a:t>      &lt;assignment&gt;</a:t>
            </a:r>
          </a:p>
          <a:p>
            <a:pPr>
              <a:buNone/>
            </a:pPr>
            <a:r>
              <a:rPr lang="en-GB" sz="1400" dirty="0" smtClean="0"/>
              <a:t>        &lt;field&gt;</a:t>
            </a:r>
          </a:p>
          <a:p>
            <a:pPr>
              <a:buNone/>
            </a:pPr>
            <a:r>
              <a:rPr lang="en-GB" sz="1400" dirty="0" smtClean="0"/>
              <a:t>          &lt;node&gt;</a:t>
            </a:r>
          </a:p>
          <a:p>
            <a:pPr>
              <a:buNone/>
            </a:pPr>
            <a:r>
              <a:rPr lang="en-GB" sz="1400" dirty="0" smtClean="0"/>
              <a:t>            &lt;protocol&gt;SSDP&lt;/protocol&gt;</a:t>
            </a:r>
          </a:p>
          <a:p>
            <a:pPr>
              <a:buNone/>
            </a:pPr>
            <a:r>
              <a:rPr lang="en-GB" sz="1400" dirty="0" smtClean="0"/>
              <a:t>            &lt;label&gt;B1&lt;/label&gt;</a:t>
            </a:r>
          </a:p>
          <a:p>
            <a:pPr>
              <a:buNone/>
            </a:pPr>
            <a:r>
              <a:rPr lang="en-GB" sz="1400" dirty="0" smtClean="0"/>
              <a:t>          &lt;/node&gt;</a:t>
            </a:r>
          </a:p>
          <a:p>
            <a:pPr>
              <a:buNone/>
            </a:pPr>
            <a:r>
              <a:rPr lang="en-GB" sz="1400" dirty="0" smtClean="0"/>
              <a:t>          &lt;</a:t>
            </a:r>
            <a:r>
              <a:rPr lang="en-GB" sz="1400" dirty="0" err="1" smtClean="0"/>
              <a:t>xpath</a:t>
            </a:r>
            <a:r>
              <a:rPr lang="en-GB" sz="1400" dirty="0" smtClean="0"/>
              <a:t>&gt;/*/Service&lt;/</a:t>
            </a:r>
            <a:r>
              <a:rPr lang="en-GB" sz="1400" dirty="0" err="1" smtClean="0"/>
              <a:t>xpath</a:t>
            </a:r>
            <a:r>
              <a:rPr lang="en-GB" sz="1400" dirty="0" smtClean="0"/>
              <a:t>&gt;</a:t>
            </a:r>
          </a:p>
          <a:p>
            <a:pPr>
              <a:buNone/>
            </a:pPr>
            <a:r>
              <a:rPr lang="en-GB" sz="1400" dirty="0" smtClean="0"/>
              <a:t>        &lt;/field&gt;</a:t>
            </a:r>
          </a:p>
          <a:p>
            <a:pPr>
              <a:buNone/>
            </a:pPr>
            <a:r>
              <a:rPr lang="en-GB" sz="1400" dirty="0" smtClean="0"/>
              <a:t>        &lt;field&gt;</a:t>
            </a:r>
          </a:p>
          <a:p>
            <a:pPr>
              <a:buNone/>
            </a:pPr>
            <a:r>
              <a:rPr lang="en-GB" sz="1400" dirty="0" smtClean="0"/>
              <a:t>          &lt;node&gt;</a:t>
            </a:r>
          </a:p>
          <a:p>
            <a:pPr>
              <a:buNone/>
            </a:pPr>
            <a:r>
              <a:rPr lang="en-GB" sz="1400" dirty="0" smtClean="0"/>
              <a:t>            &lt;protocol&gt;SLP&lt;/protocol&gt;</a:t>
            </a:r>
          </a:p>
          <a:p>
            <a:pPr>
              <a:buNone/>
            </a:pPr>
            <a:r>
              <a:rPr lang="en-GB" sz="1400" dirty="0" smtClean="0"/>
              <a:t>            &lt;label&gt;A2&lt;/label&gt;</a:t>
            </a:r>
          </a:p>
          <a:p>
            <a:pPr>
              <a:buNone/>
            </a:pPr>
            <a:r>
              <a:rPr lang="en-GB" sz="1400" dirty="0" smtClean="0"/>
              <a:t>            &lt;branch&gt;1&lt;/branch&gt;</a:t>
            </a:r>
          </a:p>
          <a:p>
            <a:pPr>
              <a:buNone/>
            </a:pPr>
            <a:r>
              <a:rPr lang="en-GB" sz="1400" dirty="0" smtClean="0"/>
              <a:t>          &lt;/node&gt;</a:t>
            </a:r>
          </a:p>
          <a:p>
            <a:pPr>
              <a:buNone/>
            </a:pPr>
            <a:r>
              <a:rPr lang="en-GB" sz="1400" dirty="0" smtClean="0"/>
              <a:t>          &lt;</a:t>
            </a:r>
            <a:r>
              <a:rPr lang="en-GB" sz="1400" dirty="0" err="1" smtClean="0"/>
              <a:t>xpath</a:t>
            </a:r>
            <a:r>
              <a:rPr lang="en-GB" sz="1400" dirty="0" smtClean="0"/>
              <a:t>&gt;/</a:t>
            </a:r>
            <a:r>
              <a:rPr lang="en-GB" sz="1400" dirty="0" err="1" smtClean="0"/>
              <a:t>ServiceType</a:t>
            </a:r>
            <a:r>
              <a:rPr lang="en-GB" sz="1400" dirty="0" smtClean="0"/>
              <a:t>&lt;/</a:t>
            </a:r>
            <a:r>
              <a:rPr lang="en-GB" sz="1400" dirty="0" err="1" smtClean="0"/>
              <a:t>xpath</a:t>
            </a:r>
            <a:r>
              <a:rPr lang="en-GB" sz="1400" dirty="0" smtClean="0"/>
              <a:t>&gt;</a:t>
            </a:r>
          </a:p>
          <a:p>
            <a:pPr>
              <a:buNone/>
            </a:pPr>
            <a:r>
              <a:rPr lang="en-GB" sz="1400" dirty="0" smtClean="0"/>
              <a:t>        &lt;/field&gt;</a:t>
            </a:r>
          </a:p>
          <a:p>
            <a:pPr>
              <a:buNone/>
            </a:pPr>
            <a:r>
              <a:rPr lang="en-GB" sz="1400" dirty="0" smtClean="0"/>
              <a:t>      &lt;/assignment&gt;</a:t>
            </a:r>
          </a:p>
          <a:p>
            <a:pPr>
              <a:buNone/>
            </a:pPr>
            <a:r>
              <a:rPr lang="en-GB" sz="1400" dirty="0" smtClean="0"/>
              <a:t>    &lt;/</a:t>
            </a:r>
            <a:r>
              <a:rPr lang="en-GB" sz="1400" dirty="0" err="1" smtClean="0"/>
              <a:t>translationlogic</a:t>
            </a:r>
            <a:r>
              <a:rPr lang="en-GB" sz="1400" dirty="0" smtClean="0"/>
              <a:t>&gt;</a:t>
            </a:r>
            <a:endParaRPr lang="en-GB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53294-AFD1-464B-BED3-1D03371E2731}" type="slidenum">
              <a:rPr lang="en-US" smtClean="0"/>
              <a:pPr/>
              <a:t>32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262745" y="3415145"/>
            <a:ext cx="2479964" cy="17179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796145" y="5112327"/>
            <a:ext cx="1440873" cy="5541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83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Starlink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487" y="3400425"/>
            <a:ext cx="8002588" cy="2133600"/>
          </a:xfrm>
        </p:spPr>
        <p:txBody>
          <a:bodyPr/>
          <a:lstStyle/>
          <a:p>
            <a:r>
              <a:rPr lang="en-GB" sz="2400" dirty="0" smtClean="0"/>
              <a:t>Software Framework that realises the C</a:t>
            </a:r>
            <a:r>
              <a:rPr lang="en-GB" sz="2400" cap="small" dirty="0" smtClean="0"/>
              <a:t>onnector</a:t>
            </a:r>
            <a:r>
              <a:rPr lang="en-GB" sz="2400" dirty="0" smtClean="0"/>
              <a:t> vision</a:t>
            </a:r>
          </a:p>
          <a:p>
            <a:pPr lvl="1"/>
            <a:r>
              <a:rPr lang="en-GB" sz="2000" dirty="0" smtClean="0"/>
              <a:t>Message Languages</a:t>
            </a:r>
          </a:p>
          <a:p>
            <a:pPr lvl="1"/>
            <a:r>
              <a:rPr lang="en-GB" sz="2000" dirty="0" smtClean="0"/>
              <a:t>K-Coloured automata and merge specifications</a:t>
            </a:r>
          </a:p>
          <a:p>
            <a:pPr lvl="1"/>
            <a:r>
              <a:rPr lang="en-GB" sz="2000" dirty="0" smtClean="0"/>
              <a:t>Framework to execute protocol interoperability</a:t>
            </a:r>
          </a:p>
          <a:p>
            <a:r>
              <a:rPr lang="en-GB" sz="2400" dirty="0" smtClean="0"/>
              <a:t>http://starlink.sourceforge.net</a:t>
            </a:r>
            <a:endParaRPr lang="en-GB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3181" y="1287093"/>
            <a:ext cx="5259458" cy="199903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53294-AFD1-464B-BED3-1D03371E273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937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62" y="1303338"/>
            <a:ext cx="8478838" cy="4464050"/>
          </a:xfrm>
        </p:spPr>
        <p:txBody>
          <a:bodyPr/>
          <a:lstStyle/>
          <a:p>
            <a:r>
              <a:rPr lang="en-GB" sz="2400" dirty="0" smtClean="0"/>
              <a:t>Significant Challenges to interoperability</a:t>
            </a:r>
          </a:p>
          <a:p>
            <a:pPr lvl="1"/>
            <a:r>
              <a:rPr lang="en-GB" sz="2000" dirty="0" smtClean="0"/>
              <a:t>Message, behaviour, network semantics</a:t>
            </a:r>
          </a:p>
          <a:p>
            <a:r>
              <a:rPr lang="en-GB" sz="2400" dirty="0" smtClean="0"/>
              <a:t>Utilise Domain Specific Language solutions to generate interoperability code</a:t>
            </a:r>
          </a:p>
          <a:p>
            <a:pPr lvl="1"/>
            <a:r>
              <a:rPr lang="en-GB" sz="2000" dirty="0" smtClean="0"/>
              <a:t>Reduce the effort employed compared to manually coded solutions</a:t>
            </a:r>
          </a:p>
          <a:p>
            <a:pPr lvl="1"/>
            <a:r>
              <a:rPr lang="en-GB" sz="2000" dirty="0" smtClean="0"/>
              <a:t>Potential to realise the vision of learning interoperability solutions</a:t>
            </a:r>
          </a:p>
          <a:p>
            <a:r>
              <a:rPr lang="en-GB" sz="2400" dirty="0" smtClean="0"/>
              <a:t>But</a:t>
            </a:r>
          </a:p>
          <a:p>
            <a:pPr lvl="1"/>
            <a:r>
              <a:rPr lang="en-GB" sz="2000" dirty="0" smtClean="0"/>
              <a:t>This is only part of the solution …</a:t>
            </a:r>
          </a:p>
          <a:p>
            <a:pPr lvl="1"/>
            <a:r>
              <a:rPr lang="en-GB" sz="2000" dirty="0" smtClean="0"/>
              <a:t>… big assumption that applications are fixed e.g. for RPC apps we are interoperating between common interface signatures: </a:t>
            </a:r>
            <a:r>
              <a:rPr lang="en-GB" sz="2000" dirty="0" err="1" smtClean="0">
                <a:latin typeface="Courier" pitchFamily="49" charset="0"/>
              </a:rPr>
              <a:t>int</a:t>
            </a:r>
            <a:r>
              <a:rPr lang="en-GB" sz="2000" dirty="0" smtClean="0">
                <a:latin typeface="Courier" pitchFamily="49" charset="0"/>
              </a:rPr>
              <a:t> add(</a:t>
            </a:r>
            <a:r>
              <a:rPr lang="en-GB" sz="2000" dirty="0" err="1" smtClean="0">
                <a:latin typeface="Courier" pitchFamily="49" charset="0"/>
              </a:rPr>
              <a:t>int</a:t>
            </a:r>
            <a:r>
              <a:rPr lang="en-GB" sz="2000" dirty="0" smtClean="0">
                <a:latin typeface="Courier" pitchFamily="49" charset="0"/>
              </a:rPr>
              <a:t>, </a:t>
            </a:r>
            <a:r>
              <a:rPr lang="en-GB" sz="2000" dirty="0" err="1" smtClean="0">
                <a:latin typeface="Courier" pitchFamily="49" charset="0"/>
              </a:rPr>
              <a:t>int</a:t>
            </a:r>
            <a:r>
              <a:rPr lang="en-GB" sz="2000" dirty="0" smtClean="0">
                <a:latin typeface="Courier" pitchFamily="49" charset="0"/>
              </a:rPr>
              <a:t>);</a:t>
            </a:r>
          </a:p>
          <a:p>
            <a:pPr lvl="2"/>
            <a:r>
              <a:rPr lang="en-GB" sz="1600" dirty="0" smtClean="0"/>
              <a:t>Day 3: Collection of talks about Synthesis …</a:t>
            </a:r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53294-AFD1-464B-BED3-1D03371E2731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685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8001" y="2276475"/>
            <a:ext cx="822912" cy="19923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286AF-754D-441E-ABA0-69FC056583F1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068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Starlink Case Study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22400" y="3302000"/>
            <a:ext cx="6400800" cy="1752600"/>
          </a:xfrm>
        </p:spPr>
        <p:txBody>
          <a:bodyPr/>
          <a:lstStyle/>
          <a:p>
            <a:r>
              <a:rPr lang="en-GB" dirty="0" smtClean="0"/>
              <a:t>CORBA to XML RPC &amp; Vice Versa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08725"/>
            <a:ext cx="576263" cy="288925"/>
          </a:xfrm>
        </p:spPr>
        <p:txBody>
          <a:bodyPr/>
          <a:lstStyle/>
          <a:p>
            <a:fld id="{93E286AF-754D-441E-ABA0-69FC056583F1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580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Introducing XML – RPC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2763" y="1446213"/>
            <a:ext cx="3576686" cy="4464050"/>
          </a:xfrm>
        </p:spPr>
        <p:txBody>
          <a:bodyPr/>
          <a:lstStyle/>
          <a:p>
            <a:r>
              <a:rPr lang="en-GB" sz="2000" dirty="0" smtClean="0"/>
              <a:t>K-coloured automaton for XML-RPC</a:t>
            </a:r>
          </a:p>
          <a:p>
            <a:pPr lvl="1"/>
            <a:r>
              <a:rPr lang="en-GB" sz="1600" dirty="0" smtClean="0"/>
              <a:t>XML message composed within HTTP body field</a:t>
            </a:r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286AF-754D-441E-ABA0-69FC056583F1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30" y="2962274"/>
            <a:ext cx="3988119" cy="12776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9449" y="1566477"/>
            <a:ext cx="5054551" cy="420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18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Introducing CORBA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7175" y="1446213"/>
            <a:ext cx="4495800" cy="4464050"/>
          </a:xfrm>
        </p:spPr>
        <p:txBody>
          <a:bodyPr/>
          <a:lstStyle/>
          <a:p>
            <a:r>
              <a:rPr lang="en-GB" sz="2000" dirty="0" smtClean="0"/>
              <a:t>K-coloured automaton for IIOP (Internet Inter-ORB Protocol)</a:t>
            </a:r>
            <a:endParaRPr lang="en-GB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60938" y="1362121"/>
            <a:ext cx="4038600" cy="446405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sz="1200" dirty="0" err="1" smtClean="0"/>
              <a:t>struct</a:t>
            </a:r>
            <a:r>
              <a:rPr lang="en-GB" sz="1200" dirty="0" smtClean="0"/>
              <a:t> </a:t>
            </a:r>
            <a:r>
              <a:rPr lang="en-GB" sz="1200" dirty="0"/>
              <a:t>MessageHeader_1_1 { </a:t>
            </a:r>
            <a:endParaRPr lang="en-GB" sz="1200" dirty="0" smtClean="0"/>
          </a:p>
          <a:p>
            <a:pPr marL="400050" lvl="1" indent="0">
              <a:buNone/>
            </a:pPr>
            <a:r>
              <a:rPr lang="en-GB" sz="1200" dirty="0" smtClean="0"/>
              <a:t>char </a:t>
            </a:r>
            <a:r>
              <a:rPr lang="en-GB" sz="1200" dirty="0"/>
              <a:t>magic [4]; </a:t>
            </a:r>
            <a:endParaRPr lang="en-GB" sz="1200" dirty="0" smtClean="0"/>
          </a:p>
          <a:p>
            <a:pPr marL="400050" lvl="1" indent="0">
              <a:buNone/>
            </a:pPr>
            <a:r>
              <a:rPr lang="en-GB" sz="1200" dirty="0" smtClean="0"/>
              <a:t>Version </a:t>
            </a:r>
            <a:r>
              <a:rPr lang="en-GB" sz="1200" dirty="0" err="1"/>
              <a:t>GIOP_version</a:t>
            </a:r>
            <a:r>
              <a:rPr lang="en-GB" sz="1200" dirty="0"/>
              <a:t>; </a:t>
            </a:r>
            <a:endParaRPr lang="en-GB" sz="1200" dirty="0" smtClean="0"/>
          </a:p>
          <a:p>
            <a:pPr marL="400050" lvl="1" indent="0">
              <a:buNone/>
            </a:pPr>
            <a:r>
              <a:rPr lang="en-GB" sz="1200" dirty="0" smtClean="0"/>
              <a:t>octet flags</a:t>
            </a:r>
          </a:p>
          <a:p>
            <a:pPr marL="400050" lvl="1" indent="0">
              <a:buNone/>
            </a:pPr>
            <a:r>
              <a:rPr lang="en-GB" sz="1200" dirty="0" smtClean="0"/>
              <a:t>unsigned </a:t>
            </a:r>
            <a:r>
              <a:rPr lang="en-GB" sz="1200" dirty="0"/>
              <a:t>long </a:t>
            </a:r>
            <a:r>
              <a:rPr lang="en-GB" sz="1200" dirty="0" err="1"/>
              <a:t>message_size</a:t>
            </a:r>
            <a:r>
              <a:rPr lang="en-GB" sz="1200" dirty="0"/>
              <a:t>; </a:t>
            </a:r>
            <a:endParaRPr lang="en-GB" sz="1200" dirty="0" smtClean="0"/>
          </a:p>
          <a:p>
            <a:pPr marL="0" indent="0">
              <a:buNone/>
            </a:pPr>
            <a:r>
              <a:rPr lang="en-GB" sz="1200" dirty="0" smtClean="0"/>
              <a:t>};</a:t>
            </a:r>
          </a:p>
          <a:p>
            <a:pPr marL="0" indent="0">
              <a:buNone/>
            </a:pPr>
            <a:r>
              <a:rPr lang="en-GB" sz="1200" dirty="0" err="1"/>
              <a:t>struct</a:t>
            </a:r>
            <a:r>
              <a:rPr lang="en-GB" sz="1200" dirty="0"/>
              <a:t> RequestHeader_1_1 { </a:t>
            </a:r>
            <a:endParaRPr lang="en-GB" sz="1200" dirty="0" smtClean="0"/>
          </a:p>
          <a:p>
            <a:pPr marL="400050" lvl="1" indent="0">
              <a:buNone/>
            </a:pPr>
            <a:r>
              <a:rPr lang="en-GB" sz="1200" dirty="0" smtClean="0"/>
              <a:t>IOP</a:t>
            </a:r>
            <a:r>
              <a:rPr lang="en-GB" sz="1200" dirty="0"/>
              <a:t>::</a:t>
            </a:r>
            <a:r>
              <a:rPr lang="en-GB" sz="1200" dirty="0" err="1"/>
              <a:t>ServiceContextList</a:t>
            </a:r>
            <a:r>
              <a:rPr lang="en-GB" sz="1200" dirty="0"/>
              <a:t> </a:t>
            </a:r>
            <a:r>
              <a:rPr lang="en-GB" sz="1200" dirty="0" err="1"/>
              <a:t>service_context</a:t>
            </a:r>
            <a:r>
              <a:rPr lang="en-GB" sz="1200" dirty="0"/>
              <a:t>; unsigned long </a:t>
            </a:r>
            <a:r>
              <a:rPr lang="en-GB" sz="1200" dirty="0" err="1"/>
              <a:t>request_id</a:t>
            </a:r>
            <a:r>
              <a:rPr lang="en-GB" sz="1200" dirty="0"/>
              <a:t>; </a:t>
            </a:r>
            <a:endParaRPr lang="en-GB" sz="1200" dirty="0" smtClean="0"/>
          </a:p>
          <a:p>
            <a:pPr marL="400050" lvl="1" indent="0">
              <a:buNone/>
            </a:pPr>
            <a:r>
              <a:rPr lang="en-GB" sz="1200" dirty="0" err="1" smtClean="0"/>
              <a:t>boolean</a:t>
            </a:r>
            <a:r>
              <a:rPr lang="en-GB" sz="1200" dirty="0" smtClean="0"/>
              <a:t> </a:t>
            </a:r>
            <a:r>
              <a:rPr lang="en-GB" sz="1200" dirty="0" err="1"/>
              <a:t>response_expected</a:t>
            </a:r>
            <a:r>
              <a:rPr lang="en-GB" sz="1200" dirty="0"/>
              <a:t>; </a:t>
            </a:r>
            <a:endParaRPr lang="en-GB" sz="1200" dirty="0" smtClean="0"/>
          </a:p>
          <a:p>
            <a:pPr marL="400050" lvl="1" indent="0">
              <a:buNone/>
            </a:pPr>
            <a:r>
              <a:rPr lang="en-GB" sz="1200" dirty="0" smtClean="0"/>
              <a:t>octet </a:t>
            </a:r>
            <a:r>
              <a:rPr lang="en-GB" sz="1200" dirty="0"/>
              <a:t>reserved[3]; </a:t>
            </a:r>
            <a:endParaRPr lang="en-GB" sz="1200" dirty="0" smtClean="0"/>
          </a:p>
          <a:p>
            <a:pPr marL="400050" lvl="1" indent="0">
              <a:buNone/>
            </a:pPr>
            <a:r>
              <a:rPr lang="en-GB" sz="1200" dirty="0" smtClean="0"/>
              <a:t>sequence </a:t>
            </a:r>
            <a:r>
              <a:rPr lang="en-GB" sz="1200" dirty="0"/>
              <a:t>&lt;octet&gt; </a:t>
            </a:r>
            <a:r>
              <a:rPr lang="en-GB" sz="1200" dirty="0" err="1"/>
              <a:t>object_key</a:t>
            </a:r>
            <a:r>
              <a:rPr lang="en-GB" sz="1200" dirty="0" smtClean="0"/>
              <a:t>;</a:t>
            </a:r>
          </a:p>
          <a:p>
            <a:pPr marL="400050" lvl="1" indent="0">
              <a:buNone/>
            </a:pPr>
            <a:r>
              <a:rPr lang="en-GB" sz="1200" dirty="0" smtClean="0"/>
              <a:t> </a:t>
            </a:r>
            <a:r>
              <a:rPr lang="en-GB" sz="1200" dirty="0"/>
              <a:t>string operation; </a:t>
            </a:r>
            <a:endParaRPr lang="en-GB" sz="1200" dirty="0" smtClean="0"/>
          </a:p>
          <a:p>
            <a:pPr marL="400050" lvl="1" indent="0">
              <a:buNone/>
            </a:pPr>
            <a:r>
              <a:rPr lang="en-GB" sz="1200" dirty="0" smtClean="0"/>
              <a:t>Principal </a:t>
            </a:r>
            <a:r>
              <a:rPr lang="en-GB" sz="1200" dirty="0" err="1"/>
              <a:t>requesting_principal</a:t>
            </a:r>
            <a:r>
              <a:rPr lang="en-GB" sz="1200" dirty="0" smtClean="0"/>
              <a:t>;</a:t>
            </a:r>
          </a:p>
          <a:p>
            <a:pPr marL="0" indent="0">
              <a:buNone/>
            </a:pPr>
            <a:r>
              <a:rPr lang="en-GB" sz="1200" dirty="0" smtClean="0"/>
              <a:t> };</a:t>
            </a:r>
          </a:p>
          <a:p>
            <a:pPr marL="0" indent="0">
              <a:buNone/>
            </a:pPr>
            <a:r>
              <a:rPr lang="en-GB" sz="1200" dirty="0" err="1"/>
              <a:t>struct</a:t>
            </a:r>
            <a:r>
              <a:rPr lang="en-GB" sz="1200" dirty="0"/>
              <a:t> </a:t>
            </a:r>
            <a:r>
              <a:rPr lang="en-GB" sz="1200" dirty="0" smtClean="0"/>
              <a:t>ReplyHeader_1_1 {</a:t>
            </a:r>
          </a:p>
          <a:p>
            <a:pPr marL="400050" lvl="1" indent="0">
              <a:buNone/>
            </a:pPr>
            <a:r>
              <a:rPr lang="en-GB" sz="1200" dirty="0" smtClean="0"/>
              <a:t>IOP</a:t>
            </a:r>
            <a:r>
              <a:rPr lang="en-GB" sz="1200" dirty="0"/>
              <a:t>::</a:t>
            </a:r>
            <a:r>
              <a:rPr lang="en-GB" sz="1200" dirty="0" err="1"/>
              <a:t>ServiceContextList</a:t>
            </a:r>
            <a:r>
              <a:rPr lang="en-GB" sz="1200" dirty="0"/>
              <a:t> </a:t>
            </a:r>
            <a:r>
              <a:rPr lang="en-GB" sz="1200" dirty="0" err="1"/>
              <a:t>service_context</a:t>
            </a:r>
            <a:r>
              <a:rPr lang="en-GB" sz="1200" dirty="0" smtClean="0"/>
              <a:t>;</a:t>
            </a:r>
          </a:p>
          <a:p>
            <a:pPr marL="400050" lvl="1" indent="0">
              <a:buNone/>
            </a:pPr>
            <a:r>
              <a:rPr lang="en-GB" sz="1200" dirty="0" smtClean="0"/>
              <a:t> </a:t>
            </a:r>
            <a:r>
              <a:rPr lang="en-GB" sz="1200" dirty="0"/>
              <a:t>unsigned long </a:t>
            </a:r>
            <a:r>
              <a:rPr lang="en-GB" sz="1200" dirty="0" err="1"/>
              <a:t>request_id</a:t>
            </a:r>
            <a:r>
              <a:rPr lang="en-GB" sz="1200" dirty="0"/>
              <a:t>; </a:t>
            </a:r>
            <a:endParaRPr lang="en-GB" sz="1200" dirty="0" smtClean="0"/>
          </a:p>
          <a:p>
            <a:pPr marL="400050" lvl="1" indent="0">
              <a:buNone/>
            </a:pPr>
            <a:r>
              <a:rPr lang="en-GB" sz="1200" dirty="0" smtClean="0"/>
              <a:t>ReplyStatusType_1_0 </a:t>
            </a:r>
            <a:r>
              <a:rPr lang="en-GB" sz="1200" dirty="0" err="1"/>
              <a:t>reply_status</a:t>
            </a:r>
            <a:r>
              <a:rPr lang="en-GB" sz="1200" dirty="0" smtClean="0"/>
              <a:t>;</a:t>
            </a:r>
          </a:p>
          <a:p>
            <a:pPr marL="0" indent="0">
              <a:buNone/>
            </a:pPr>
            <a:r>
              <a:rPr lang="en-GB" sz="1200" dirty="0" smtClean="0"/>
              <a:t> </a:t>
            </a:r>
            <a:r>
              <a:rPr lang="en-GB" sz="1200" dirty="0"/>
              <a:t>}; </a:t>
            </a:r>
            <a:br>
              <a:rPr lang="en-GB" sz="1200" dirty="0"/>
            </a:b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286AF-754D-441E-ABA0-69FC056583F1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47" y="2025421"/>
            <a:ext cx="4176713" cy="1521100"/>
          </a:xfrm>
          <a:prstGeom prst="rect">
            <a:avLst/>
          </a:prstGeom>
        </p:spPr>
      </p:pic>
      <p:pic>
        <p:nvPicPr>
          <p:cNvPr id="10" name="Picture 9" descr="diagram-orb_to_or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50" y="3825811"/>
            <a:ext cx="4648200" cy="199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44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/>
          <a:lstStyle/>
          <a:p>
            <a:r>
              <a:rPr lang="en-GB" dirty="0"/>
              <a:t>XML-RPC to CORBA Merged Automata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286AF-754D-441E-ABA0-69FC056583F1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191587" y="2516776"/>
            <a:ext cx="5220789" cy="2934789"/>
            <a:chOff x="178524" y="2451462"/>
            <a:chExt cx="5220789" cy="2934789"/>
          </a:xfrm>
        </p:grpSpPr>
        <p:sp>
          <p:nvSpPr>
            <p:cNvPr id="19" name="Oval 18"/>
            <p:cNvSpPr/>
            <p:nvPr/>
          </p:nvSpPr>
          <p:spPr>
            <a:xfrm>
              <a:off x="178524" y="3448594"/>
              <a:ext cx="1088574" cy="10406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274318" y="3526972"/>
              <a:ext cx="914401" cy="8882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Chord 9"/>
            <p:cNvSpPr/>
            <p:nvPr/>
          </p:nvSpPr>
          <p:spPr>
            <a:xfrm>
              <a:off x="2246812" y="2455816"/>
              <a:ext cx="888275" cy="927463"/>
            </a:xfrm>
            <a:prstGeom prst="chord">
              <a:avLst>
                <a:gd name="adj1" fmla="val 5455595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hord 10"/>
            <p:cNvSpPr/>
            <p:nvPr/>
          </p:nvSpPr>
          <p:spPr>
            <a:xfrm flipH="1">
              <a:off x="2281646" y="2451462"/>
              <a:ext cx="888275" cy="927463"/>
            </a:xfrm>
            <a:prstGeom prst="chord">
              <a:avLst>
                <a:gd name="adj1" fmla="val 5455595"/>
                <a:gd name="adj2" fmla="val 1620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4214947" y="3391989"/>
              <a:ext cx="914401" cy="88827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Chord 12"/>
            <p:cNvSpPr/>
            <p:nvPr/>
          </p:nvSpPr>
          <p:spPr>
            <a:xfrm>
              <a:off x="2360023" y="4450079"/>
              <a:ext cx="888275" cy="927463"/>
            </a:xfrm>
            <a:prstGeom prst="chord">
              <a:avLst>
                <a:gd name="adj1" fmla="val 5455595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Chord 13"/>
            <p:cNvSpPr/>
            <p:nvPr/>
          </p:nvSpPr>
          <p:spPr>
            <a:xfrm flipH="1">
              <a:off x="2420983" y="4458788"/>
              <a:ext cx="888275" cy="927463"/>
            </a:xfrm>
            <a:prstGeom prst="chord">
              <a:avLst>
                <a:gd name="adj1" fmla="val 5455595"/>
                <a:gd name="adj2" fmla="val 1620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Arrow Connector 15"/>
            <p:cNvCxnSpPr>
              <a:stCxn id="19" idx="7"/>
            </p:cNvCxnSpPr>
            <p:nvPr/>
          </p:nvCxnSpPr>
          <p:spPr>
            <a:xfrm rot="5400000" flipH="1" flipV="1">
              <a:off x="1385508" y="2726629"/>
              <a:ext cx="596540" cy="11521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79269" y="2756264"/>
              <a:ext cx="1593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HTTP POST</a:t>
              </a:r>
              <a:endParaRPr lang="en-GB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174275" y="2991395"/>
              <a:ext cx="1149531" cy="5486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627121" y="2608216"/>
              <a:ext cx="15936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GIOP Request</a:t>
              </a:r>
              <a:endParaRPr lang="en-GB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0800000" flipV="1">
              <a:off x="3265715" y="4097926"/>
              <a:ext cx="1096209" cy="6569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805645" y="4602480"/>
              <a:ext cx="1593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GIOP Reply</a:t>
              </a:r>
              <a:endParaRPr lang="en-GB" dirty="0"/>
            </a:p>
          </p:txBody>
        </p:sp>
        <p:cxnSp>
          <p:nvCxnSpPr>
            <p:cNvPr id="29" name="Straight Arrow Connector 28"/>
            <p:cNvCxnSpPr>
              <a:endCxn id="19" idx="5"/>
            </p:cNvCxnSpPr>
            <p:nvPr/>
          </p:nvCxnSpPr>
          <p:spPr>
            <a:xfrm rot="10800000">
              <a:off x="1107681" y="4336867"/>
              <a:ext cx="1256697" cy="5617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96537" y="4855028"/>
              <a:ext cx="1593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HTTP Reply</a:t>
              </a:r>
              <a:endParaRPr lang="en-GB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303520" y="1267096"/>
            <a:ext cx="384048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u="sng" dirty="0" smtClean="0"/>
              <a:t>Message Translation</a:t>
            </a:r>
          </a:p>
          <a:p>
            <a:pPr>
              <a:buFontTx/>
              <a:buChar char="-"/>
            </a:pPr>
            <a:r>
              <a:rPr lang="en-GB" dirty="0" err="1" smtClean="0"/>
              <a:t>set_host</a:t>
            </a:r>
            <a:r>
              <a:rPr lang="en-GB" dirty="0" smtClean="0"/>
              <a:t>(</a:t>
            </a:r>
            <a:r>
              <a:rPr lang="en-GB" dirty="0" err="1" smtClean="0"/>
              <a:t>IOR.host</a:t>
            </a:r>
            <a:r>
              <a:rPr lang="en-GB" dirty="0" smtClean="0"/>
              <a:t>, </a:t>
            </a:r>
            <a:r>
              <a:rPr lang="en-GB" dirty="0" err="1" smtClean="0"/>
              <a:t>IOR.port</a:t>
            </a:r>
            <a:r>
              <a:rPr lang="en-GB" dirty="0" smtClean="0"/>
              <a:t>)</a:t>
            </a:r>
          </a:p>
          <a:p>
            <a:pPr>
              <a:buFontTx/>
              <a:buChar char="-"/>
            </a:pPr>
            <a:r>
              <a:rPr lang="en-GB" dirty="0" err="1" smtClean="0"/>
              <a:t>xml_parse</a:t>
            </a:r>
            <a:r>
              <a:rPr lang="en-GB" dirty="0" smtClean="0"/>
              <a:t>(</a:t>
            </a:r>
            <a:r>
              <a:rPr lang="en-GB" dirty="0" err="1" smtClean="0"/>
              <a:t>http_post.body</a:t>
            </a:r>
            <a:r>
              <a:rPr lang="en-GB" dirty="0" smtClean="0"/>
              <a:t>)</a:t>
            </a:r>
            <a:r>
              <a:rPr lang="en-GB" dirty="0" smtClean="0">
                <a:sym typeface="Wingdings" pitchFamily="2" charset="2"/>
              </a:rPr>
              <a:t></a:t>
            </a:r>
          </a:p>
          <a:p>
            <a:pPr lvl="1"/>
            <a:r>
              <a:rPr lang="en-GB" dirty="0" err="1" smtClean="0">
                <a:sym typeface="Wingdings" pitchFamily="2" charset="2"/>
              </a:rPr>
              <a:t>XMLRPC.methodCall</a:t>
            </a:r>
            <a:endParaRPr lang="en-GB" dirty="0" smtClean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-assign </a:t>
            </a:r>
            <a:r>
              <a:rPr lang="en-GB" dirty="0" err="1" smtClean="0">
                <a:sym typeface="Wingdings" pitchFamily="2" charset="2"/>
              </a:rPr>
              <a:t>methodcall.methodname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err="1" smtClean="0">
                <a:sym typeface="Wingdings" pitchFamily="2" charset="2"/>
              </a:rPr>
              <a:t>GIOPRequest.operation</a:t>
            </a:r>
            <a:endParaRPr lang="en-GB" dirty="0" smtClean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-assign </a:t>
            </a:r>
            <a:r>
              <a:rPr lang="en-GB" dirty="0" err="1" smtClean="0">
                <a:sym typeface="Wingdings" pitchFamily="2" charset="2"/>
              </a:rPr>
              <a:t>methodcall.params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err="1" smtClean="0">
                <a:sym typeface="Wingdings" pitchFamily="2" charset="2"/>
              </a:rPr>
              <a:t>GIOPRequest.ParameterArray</a:t>
            </a:r>
            <a:endParaRPr lang="en-GB" dirty="0" smtClean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-assign </a:t>
            </a:r>
            <a:r>
              <a:rPr lang="en-GB" dirty="0" err="1" smtClean="0">
                <a:sym typeface="Wingdings" pitchFamily="2" charset="2"/>
              </a:rPr>
              <a:t>IOR.objectkey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err="1" smtClean="0">
                <a:sym typeface="Wingdings" pitchFamily="2" charset="2"/>
              </a:rPr>
              <a:t>GIOPRequest.objectkey</a:t>
            </a:r>
            <a:endParaRPr lang="en-GB" dirty="0" smtClean="0">
              <a:sym typeface="Wingdings" pitchFamily="2" charset="2"/>
            </a:endParaRPr>
          </a:p>
        </p:txBody>
      </p:sp>
      <p:cxnSp>
        <p:nvCxnSpPr>
          <p:cNvPr id="44" name="Curved Connector 43"/>
          <p:cNvCxnSpPr/>
          <p:nvPr/>
        </p:nvCxnSpPr>
        <p:spPr>
          <a:xfrm flipV="1">
            <a:off x="2939143" y="1528354"/>
            <a:ext cx="2272937" cy="1319349"/>
          </a:xfrm>
          <a:prstGeom prst="curved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481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Interoperability of Heterogeneous Protocols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286AF-754D-441E-ABA0-69FC056583F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5275" y="2352669"/>
            <a:ext cx="1257300" cy="904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System</a:t>
            </a:r>
          </a:p>
          <a:p>
            <a:pPr algn="ctr"/>
            <a:r>
              <a:rPr lang="en-GB" dirty="0"/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7800" y="2552693"/>
            <a:ext cx="447674" cy="1619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447799" y="2867018"/>
            <a:ext cx="447675" cy="161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90724" y="2633656"/>
            <a:ext cx="13811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91235" y="4755347"/>
            <a:ext cx="13811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990724" y="2967029"/>
            <a:ext cx="13811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024562" y="4181471"/>
            <a:ext cx="13811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824788" y="3981446"/>
            <a:ext cx="1257300" cy="904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System</a:t>
            </a:r>
          </a:p>
          <a:p>
            <a:pPr algn="ctr"/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7577138" y="4100509"/>
            <a:ext cx="438150" cy="161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577138" y="4657719"/>
            <a:ext cx="438150" cy="161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5967411" y="3578769"/>
            <a:ext cx="2733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Protocol Q</a:t>
            </a:r>
            <a:endParaRPr lang="en-GB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066925" y="2075134"/>
            <a:ext cx="2733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Protocol P</a:t>
            </a:r>
            <a:endParaRPr lang="en-GB" b="1" dirty="0"/>
          </a:p>
        </p:txBody>
      </p:sp>
      <p:sp>
        <p:nvSpPr>
          <p:cNvPr id="25" name="Rectangle 24"/>
          <p:cNvSpPr/>
          <p:nvPr/>
        </p:nvSpPr>
        <p:spPr>
          <a:xfrm>
            <a:off x="3452811" y="2177519"/>
            <a:ext cx="2514599" cy="2981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In Gordon’s Talk: “</a:t>
            </a: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What needs to be in the middle”</a:t>
            </a:r>
          </a:p>
          <a:p>
            <a:pPr algn="ctr"/>
            <a:endParaRPr lang="en-GB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1. Bridges</a:t>
            </a:r>
          </a:p>
          <a:p>
            <a:pPr lvl="1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2. Intermediary Mediators</a:t>
            </a:r>
          </a:p>
          <a:p>
            <a:pPr lvl="1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3. Substitution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Oval Callout 25"/>
          <p:cNvSpPr/>
          <p:nvPr/>
        </p:nvSpPr>
        <p:spPr>
          <a:xfrm>
            <a:off x="171450" y="3625317"/>
            <a:ext cx="2933700" cy="2017177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This talk focuses on how to create the software that goes in the middle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72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3798085"/>
            <a:ext cx="29718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Demonstration: Tic </a:t>
            </a:r>
            <a:r>
              <a:rPr lang="en-GB" dirty="0" err="1" smtClean="0"/>
              <a:t>Tac</a:t>
            </a:r>
            <a:r>
              <a:rPr lang="en-GB" dirty="0" smtClean="0"/>
              <a:t> Toe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011" y="4019540"/>
            <a:ext cx="1649177" cy="1395413"/>
          </a:xfrm>
          <a:solidFill>
            <a:schemeClr val="accent1">
              <a:lumMod val="75000"/>
            </a:schemeClr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286AF-754D-441E-ABA0-69FC056583F1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0275" y="3802853"/>
            <a:ext cx="29718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671586" y="4024308"/>
            <a:ext cx="1649177" cy="13954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228725" y="1267174"/>
            <a:ext cx="6677025" cy="13542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b="1" dirty="0"/>
              <a:t>interface </a:t>
            </a:r>
            <a:r>
              <a:rPr lang="en-GB" sz="1600" b="1" dirty="0" err="1"/>
              <a:t>TicTacToe</a:t>
            </a:r>
            <a:endParaRPr lang="en-GB" sz="1600" b="1" dirty="0"/>
          </a:p>
          <a:p>
            <a:r>
              <a:rPr lang="en-GB" sz="1600" b="1" dirty="0"/>
              <a:t>  {</a:t>
            </a:r>
          </a:p>
          <a:p>
            <a:r>
              <a:rPr lang="en-GB" sz="1600" b="1" dirty="0"/>
              <a:t>  string move(in string </a:t>
            </a:r>
            <a:r>
              <a:rPr lang="en-GB" sz="1600" b="1" dirty="0" err="1"/>
              <a:t>boxNumber</a:t>
            </a:r>
            <a:r>
              <a:rPr lang="en-GB" sz="1600" b="1" dirty="0"/>
              <a:t>);</a:t>
            </a:r>
          </a:p>
          <a:p>
            <a:r>
              <a:rPr lang="en-GB" sz="1600" b="1" dirty="0"/>
              <a:t>  string </a:t>
            </a:r>
            <a:r>
              <a:rPr lang="en-GB" sz="1600" b="1" dirty="0" err="1"/>
              <a:t>startGame</a:t>
            </a:r>
            <a:r>
              <a:rPr lang="en-GB" sz="1600" b="1" dirty="0"/>
              <a:t>(in string opponent);</a:t>
            </a:r>
          </a:p>
          <a:p>
            <a:r>
              <a:rPr lang="en-GB" sz="1600" b="1" dirty="0"/>
              <a:t>  };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409574" y="2943225"/>
            <a:ext cx="1933576" cy="840458"/>
          </a:xfrm>
          <a:prstGeom prst="wedge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XML-RPC Implementation</a:t>
            </a:r>
            <a:endParaRPr lang="en-GB" dirty="0"/>
          </a:p>
        </p:txBody>
      </p:sp>
      <p:sp>
        <p:nvSpPr>
          <p:cNvPr id="13" name="Rectangular Callout 12"/>
          <p:cNvSpPr/>
          <p:nvPr/>
        </p:nvSpPr>
        <p:spPr>
          <a:xfrm>
            <a:off x="6529386" y="2943225"/>
            <a:ext cx="1933576" cy="854860"/>
          </a:xfrm>
          <a:prstGeom prst="wedge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CORBA Implementation</a:t>
            </a:r>
            <a:endParaRPr lang="en-GB" dirty="0"/>
          </a:p>
        </p:txBody>
      </p:sp>
      <p:sp>
        <p:nvSpPr>
          <p:cNvPr id="12" name="Cloud Callout 11"/>
          <p:cNvSpPr/>
          <p:nvPr/>
        </p:nvSpPr>
        <p:spPr>
          <a:xfrm>
            <a:off x="3171825" y="3662354"/>
            <a:ext cx="2838450" cy="1757367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Starlink Deployed Merged Automata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7858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2751" y="2524125"/>
            <a:ext cx="858320" cy="20780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286AF-754D-441E-ABA0-69FC056583F1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731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 Protocols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48" y="1312863"/>
            <a:ext cx="8458201" cy="4716462"/>
          </a:xfrm>
        </p:spPr>
        <p:txBody>
          <a:bodyPr/>
          <a:lstStyle/>
          <a:p>
            <a:r>
              <a:rPr lang="en-GB" sz="2400" dirty="0" smtClean="0"/>
              <a:t>A Protocol consists of a set of messages and a set of rules for exchanging these messages</a:t>
            </a:r>
          </a:p>
          <a:p>
            <a:pPr lvl="1"/>
            <a:r>
              <a:rPr lang="en-GB" sz="2000" dirty="0" smtClean="0"/>
              <a:t>Assume IP networks, then protocols are typically layered as below</a:t>
            </a:r>
          </a:p>
          <a:p>
            <a:pPr lvl="1"/>
            <a:r>
              <a:rPr lang="en-GB" sz="2000" dirty="0" smtClean="0"/>
              <a:t>Application content encapsulated in a transport message and used to compose an IP packet that is routed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286AF-754D-441E-ABA0-69FC056583F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57084" y="3781424"/>
            <a:ext cx="2171700" cy="4667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Application Layer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157084" y="4248149"/>
            <a:ext cx="2171700" cy="4667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Transport Layer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157083" y="4714874"/>
            <a:ext cx="2171701" cy="4667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Network Layer</a:t>
            </a:r>
            <a:endParaRPr lang="en-GB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5772150" y="3509961"/>
            <a:ext cx="2971800" cy="147637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IP view of layering as opposed to the OSI reference model. This view is more suited to middleware protocols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Line Callout 3 11"/>
          <p:cNvSpPr/>
          <p:nvPr/>
        </p:nvSpPr>
        <p:spPr>
          <a:xfrm>
            <a:off x="219075" y="3375087"/>
            <a:ext cx="1533525" cy="612648"/>
          </a:xfrm>
          <a:prstGeom prst="borderCallout3">
            <a:avLst>
              <a:gd name="adj1" fmla="val 107369"/>
              <a:gd name="adj2" fmla="val 191926"/>
              <a:gd name="adj3" fmla="val 107369"/>
              <a:gd name="adj4" fmla="val 153229"/>
              <a:gd name="adj5" fmla="val 76680"/>
              <a:gd name="adj6" fmla="val 122683"/>
              <a:gd name="adj7" fmla="val 52329"/>
              <a:gd name="adj8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SOAP, IIOP, Java RMI</a:t>
            </a:r>
            <a:endParaRPr lang="en-GB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9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Unfolding a Packet (Network Layer)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286AF-754D-441E-ABA0-69FC056583F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0445" y="1533525"/>
            <a:ext cx="7009468" cy="415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55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3975"/>
            <a:ext cx="8604250" cy="1143000"/>
          </a:xfrm>
        </p:spPr>
        <p:txBody>
          <a:bodyPr/>
          <a:lstStyle/>
          <a:p>
            <a:r>
              <a:rPr lang="en-GB" dirty="0" smtClean="0"/>
              <a:t>Unfolding a Packet (Transport Layer)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286AF-754D-441E-ABA0-69FC056583F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913" y="1511300"/>
            <a:ext cx="67818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36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975"/>
            <a:ext cx="8924925" cy="1143000"/>
          </a:xfrm>
        </p:spPr>
        <p:txBody>
          <a:bodyPr/>
          <a:lstStyle/>
          <a:p>
            <a:r>
              <a:rPr lang="en-GB" dirty="0" smtClean="0"/>
              <a:t>Unfolding a Packet (Application Layer)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286AF-754D-441E-ABA0-69FC056583F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1" y="1655462"/>
            <a:ext cx="6391274" cy="385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00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Transport Layer Heterogeneity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3" y="1274763"/>
            <a:ext cx="8229600" cy="4464050"/>
          </a:xfrm>
        </p:spPr>
        <p:txBody>
          <a:bodyPr/>
          <a:lstStyle/>
          <a:p>
            <a:r>
              <a:rPr lang="en-GB" sz="2400" dirty="0" smtClean="0"/>
              <a:t>Heterogeneous Protocols</a:t>
            </a:r>
          </a:p>
          <a:p>
            <a:pPr lvl="1"/>
            <a:r>
              <a:rPr lang="en-GB" sz="2000" dirty="0" smtClean="0"/>
              <a:t>TCP, UDP, RDP, …</a:t>
            </a:r>
          </a:p>
          <a:p>
            <a:r>
              <a:rPr lang="en-GB" sz="2400" dirty="0" smtClean="0"/>
              <a:t>Message Formats</a:t>
            </a:r>
          </a:p>
          <a:p>
            <a:pPr lvl="1"/>
            <a:r>
              <a:rPr lang="en-GB" sz="2000" dirty="0" smtClean="0"/>
              <a:t>UDP Fields: </a:t>
            </a:r>
            <a:r>
              <a:rPr lang="en-GB" sz="2000" dirty="0" err="1" smtClean="0"/>
              <a:t>Src</a:t>
            </a:r>
            <a:r>
              <a:rPr lang="en-GB" sz="2000" dirty="0" smtClean="0"/>
              <a:t> Port, </a:t>
            </a:r>
            <a:r>
              <a:rPr lang="en-GB" sz="2000" dirty="0" err="1" smtClean="0"/>
              <a:t>Dest</a:t>
            </a:r>
            <a:r>
              <a:rPr lang="en-GB" sz="2000" dirty="0" smtClean="0"/>
              <a:t> Port, Length, Checksum</a:t>
            </a:r>
          </a:p>
          <a:p>
            <a:pPr lvl="1"/>
            <a:r>
              <a:rPr lang="en-GB" sz="2000" dirty="0" smtClean="0"/>
              <a:t>TCP Fields: </a:t>
            </a:r>
            <a:r>
              <a:rPr lang="en-GB" sz="2000" dirty="0" err="1" smtClean="0"/>
              <a:t>Src</a:t>
            </a:r>
            <a:r>
              <a:rPr lang="en-GB" sz="2000" dirty="0" smtClean="0"/>
              <a:t> Port, </a:t>
            </a:r>
            <a:r>
              <a:rPr lang="en-GB" sz="2000" dirty="0" err="1" smtClean="0"/>
              <a:t>Dest</a:t>
            </a:r>
            <a:r>
              <a:rPr lang="en-GB" sz="2000" dirty="0" smtClean="0"/>
              <a:t> Port, Seq. No., Ack. No, ..</a:t>
            </a:r>
          </a:p>
          <a:p>
            <a:r>
              <a:rPr lang="en-GB" sz="2400" dirty="0" smtClean="0"/>
              <a:t>Behaviour</a:t>
            </a:r>
          </a:p>
          <a:p>
            <a:pPr lvl="1"/>
            <a:r>
              <a:rPr lang="en-GB" sz="2000" dirty="0" smtClean="0"/>
              <a:t>Connection-oriented (TCP), Connectionless (UDP) </a:t>
            </a:r>
          </a:p>
          <a:p>
            <a:pPr lvl="1"/>
            <a:r>
              <a:rPr lang="en-GB" sz="2000" dirty="0" smtClean="0"/>
              <a:t>Synchronous (TCP), asynchronous (UDP)</a:t>
            </a:r>
          </a:p>
          <a:p>
            <a:pPr lvl="1"/>
            <a:r>
              <a:rPr lang="en-GB" sz="2000" dirty="0" smtClean="0"/>
              <a:t>Multicast, Unicast</a:t>
            </a:r>
          </a:p>
          <a:p>
            <a:pPr lvl="1"/>
            <a:r>
              <a:rPr lang="en-GB" sz="2000" dirty="0" smtClean="0"/>
              <a:t>Reliability, Ordering differences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286AF-754D-441E-ABA0-69FC056583F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31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nectSlides_template">
  <a:themeElements>
    <a:clrScheme name="ConnectSlides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nectSlides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nectSlides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nectSlides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nectSlides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nectSlides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nectSlides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nectSlides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nectSlides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nectSlides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nectSlides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nectSlides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nectSlides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nectSlides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9421</TotalTime>
  <Words>2533</Words>
  <Application>Microsoft Office PowerPoint</Application>
  <PresentationFormat>On-screen Show (4:3)</PresentationFormat>
  <Paragraphs>586</Paragraphs>
  <Slides>41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ConnectSlides_template</vt:lpstr>
      <vt:lpstr>Solving Interoperability Problems </vt:lpstr>
      <vt:lpstr>Outline</vt:lpstr>
      <vt:lpstr>Networked Systems &amp; Protocols</vt:lpstr>
      <vt:lpstr>Interoperability of Heterogeneous Protocols</vt:lpstr>
      <vt:lpstr>Network Protocols</vt:lpstr>
      <vt:lpstr>Unfolding a Packet (Network Layer)</vt:lpstr>
      <vt:lpstr>Unfolding a Packet (Transport Layer)</vt:lpstr>
      <vt:lpstr>Unfolding a Packet (Application Layer)</vt:lpstr>
      <vt:lpstr>Transport Layer Heterogeneity</vt:lpstr>
      <vt:lpstr>Manually Solving Transport Differences</vt:lpstr>
      <vt:lpstr>Effective in the long term … ?</vt:lpstr>
      <vt:lpstr>Protocol Heterogeneity</vt:lpstr>
      <vt:lpstr>Heterogeneous Message Formats</vt:lpstr>
      <vt:lpstr>Heterogeneous Data Types</vt:lpstr>
      <vt:lpstr>Heterogeneous Behaviour  (Message Exchange Sequence)</vt:lpstr>
      <vt:lpstr>Heterogeneous Addressing</vt:lpstr>
      <vt:lpstr>Revisiting Connect: Protocol Heterogeneity</vt:lpstr>
      <vt:lpstr>Revisiting Connect: Connectors</vt:lpstr>
      <vt:lpstr>Solving Message Heterogeneity</vt:lpstr>
      <vt:lpstr>Abstract Messages</vt:lpstr>
      <vt:lpstr>Implementing Listeners and Actuators: Three Approaches</vt:lpstr>
      <vt:lpstr>Contrasting the Approaches</vt:lpstr>
      <vt:lpstr>Dynamic Generation of Protocol Specific Listeners and Actuators</vt:lpstr>
      <vt:lpstr>Message Description Language for Binary Protocols (There isn’t one Message DSL )</vt:lpstr>
      <vt:lpstr>Message Description Language for Binary Protocols</vt:lpstr>
      <vt:lpstr>Message Description Language for Text Protocols (There isn’t one Message DSL )</vt:lpstr>
      <vt:lpstr>Solving Message Behaviour Heterogeneity</vt:lpstr>
      <vt:lpstr>K-Coloured Automata</vt:lpstr>
      <vt:lpstr>K-Coloured Automata Realised in XML</vt:lpstr>
      <vt:lpstr>Merging k-coloured Automata</vt:lpstr>
      <vt:lpstr>Specifying the Split</vt:lpstr>
      <vt:lpstr>Message Translation Language</vt:lpstr>
      <vt:lpstr>Starlink</vt:lpstr>
      <vt:lpstr>Summary</vt:lpstr>
      <vt:lpstr>Questions</vt:lpstr>
      <vt:lpstr>Starlink Case Study</vt:lpstr>
      <vt:lpstr>Introducing XML – RPC</vt:lpstr>
      <vt:lpstr>Introducing CORBA</vt:lpstr>
      <vt:lpstr>XML-RPC to CORBA Merged Automata</vt:lpstr>
      <vt:lpstr>Demonstration: Tic Tac Toe</vt:lpstr>
      <vt:lpstr>Questions</vt:lpstr>
    </vt:vector>
  </TitlesOfParts>
  <Company>INRIA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issarny</dc:creator>
  <cp:lastModifiedBy>gracep</cp:lastModifiedBy>
  <cp:revision>403</cp:revision>
  <cp:lastPrinted>1601-01-01T00:00:00Z</cp:lastPrinted>
  <dcterms:created xsi:type="dcterms:W3CDTF">2011-03-09T20:03:51Z</dcterms:created>
  <dcterms:modified xsi:type="dcterms:W3CDTF">2011-06-11T22:25:17Z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