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2" r:id="rId2"/>
  </p:sldMasterIdLst>
  <p:notesMasterIdLst>
    <p:notesMasterId r:id="rId75"/>
  </p:notesMasterIdLst>
  <p:handoutMasterIdLst>
    <p:handoutMasterId r:id="rId76"/>
  </p:handoutMasterIdLst>
  <p:sldIdLst>
    <p:sldId id="256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3" r:id="rId11"/>
    <p:sldId id="362" r:id="rId12"/>
    <p:sldId id="364" r:id="rId13"/>
    <p:sldId id="403" r:id="rId14"/>
    <p:sldId id="365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81" r:id="rId27"/>
    <p:sldId id="392" r:id="rId28"/>
    <p:sldId id="406" r:id="rId29"/>
    <p:sldId id="386" r:id="rId30"/>
    <p:sldId id="382" r:id="rId31"/>
    <p:sldId id="383" r:id="rId32"/>
    <p:sldId id="384" r:id="rId33"/>
    <p:sldId id="385" r:id="rId34"/>
    <p:sldId id="387" r:id="rId35"/>
    <p:sldId id="388" r:id="rId36"/>
    <p:sldId id="389" r:id="rId37"/>
    <p:sldId id="390" r:id="rId38"/>
    <p:sldId id="391" r:id="rId39"/>
    <p:sldId id="393" r:id="rId40"/>
    <p:sldId id="409" r:id="rId41"/>
    <p:sldId id="407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34" r:id="rId56"/>
    <p:sldId id="433" r:id="rId57"/>
    <p:sldId id="404" r:id="rId58"/>
    <p:sldId id="394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25" r:id="rId67"/>
    <p:sldId id="427" r:id="rId68"/>
    <p:sldId id="429" r:id="rId69"/>
    <p:sldId id="430" r:id="rId70"/>
    <p:sldId id="431" r:id="rId71"/>
    <p:sldId id="432" r:id="rId72"/>
    <p:sldId id="411" r:id="rId73"/>
    <p:sldId id="282" r:id="rId74"/>
  </p:sldIdLst>
  <p:sldSz cx="9144000" cy="6858000" type="screen4x3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74C87"/>
    <a:srgbClr val="D3D3D3"/>
    <a:srgbClr val="2069BA"/>
    <a:srgbClr val="990099"/>
    <a:srgbClr val="FF3399"/>
    <a:srgbClr val="426B94"/>
    <a:srgbClr val="666699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 autoAdjust="0"/>
    <p:restoredTop sz="95443" autoAdjust="0"/>
  </p:normalViewPr>
  <p:slideViewPr>
    <p:cSldViewPr snapToGrid="0">
      <p:cViewPr>
        <p:scale>
          <a:sx n="80" d="100"/>
          <a:sy n="80" d="100"/>
        </p:scale>
        <p:origin x="-16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599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39FB163F-E045-4B11-8469-D0DBADA2D9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599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52059D7B-67EF-4F98-B2AC-E9FE9C12C7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397AB-5B5E-4798-BDC8-6B86594D727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110F5-375D-464D-8EDE-5EB6CD2C0A34}" type="slidenum">
              <a:rPr lang="it-IT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EB5C93-A137-4A5E-941C-DAB9B371206F}" type="slidenum">
              <a:rPr lang="it-IT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5A4B-0BB1-4BBA-BC3E-6E24E7A066A5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2F2B-45D2-4EEA-8521-F55E4FB8E92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28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8B5F7-5ED2-46DB-86E4-D2E61D95D6DB}" type="slidenum">
              <a:rPr lang="it-IT"/>
              <a:pPr/>
              <a:t>29</a:t>
            </a:fld>
            <a:endParaRPr lang="it-IT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1DEAB-664C-438D-A20B-765D6AF6BAD8}" type="slidenum">
              <a:rPr lang="it-IT"/>
              <a:pPr/>
              <a:t>30</a:t>
            </a:fld>
            <a:endParaRPr lang="it-IT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8EED0-83CB-4140-B37F-BCF5C0338E86}" type="slidenum">
              <a:rPr lang="it-IT"/>
              <a:pPr/>
              <a:t>31</a:t>
            </a:fld>
            <a:endParaRPr lang="it-IT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D14E-91A2-4E47-BB16-AAA3E4FFC9A0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FC59E-0ABE-46E2-95E7-83B0667B3758}" type="slidenum">
              <a:rPr lang="it-IT"/>
              <a:pPr/>
              <a:t>33</a:t>
            </a:fld>
            <a:endParaRPr lang="it-IT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FA8D4-81CB-4007-B5DD-291F38541BD3}" type="slidenum">
              <a:rPr lang="it-IT"/>
              <a:pPr/>
              <a:t>34</a:t>
            </a:fld>
            <a:endParaRPr lang="it-IT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E22C3-11FF-48FA-813B-C29A8256FE02}" type="slidenum">
              <a:rPr lang="it-IT"/>
              <a:pPr/>
              <a:t>35</a:t>
            </a:fld>
            <a:endParaRPr lang="it-IT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F3B60-7F52-427E-8906-4EE835BFEF4A}" type="slidenum">
              <a:rPr lang="it-IT"/>
              <a:pPr/>
              <a:t>36</a:t>
            </a:fld>
            <a:endParaRPr lang="it-IT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3F997-0DED-4989-A7E6-AD546E4400BA}" type="slidenum">
              <a:rPr lang="it-IT"/>
              <a:pPr/>
              <a:t>37</a:t>
            </a:fld>
            <a:endParaRPr lang="it-IT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41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42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43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44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45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46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47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48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53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/>
              <a:t>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4F60-CAE1-4E53-A31B-F0AEBAF2CDE1}" type="slidenum">
              <a:rPr lang="it-IT"/>
              <a:pPr/>
              <a:t>55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EE56-9ECB-4CAB-ACBB-DD50D9D3A92C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EE56-9ECB-4CAB-ACBB-DD50D9D3A92C}" type="slidenum">
              <a:rPr lang="it-IT" smtClean="0"/>
              <a:pPr/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7F075-44E8-4B9F-ACE7-9A5E9F0CE877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59D7B-67EF-4F98-B2AC-E9FE9C12C7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77338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entury Schoolbook" pitchFamily="18" charset="0"/>
              </a:rPr>
              <a:t> </a:t>
            </a:r>
          </a:p>
        </p:txBody>
      </p:sp>
      <p:pic>
        <p:nvPicPr>
          <p:cNvPr id="5" name="Picture 65" descr="bandeau ha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fp7-gen-rgb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231775"/>
            <a:ext cx="539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TREE 4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25" y="23177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7" descr="bandeau ba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1863"/>
            <a:ext cx="91773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05000"/>
            <a:ext cx="7772400" cy="1470025"/>
          </a:xfrm>
        </p:spPr>
        <p:txBody>
          <a:bodyPr/>
          <a:lstStyle>
            <a:lvl1pPr>
              <a:defRPr>
                <a:solidFill>
                  <a:srgbClr val="004080"/>
                </a:solidFill>
                <a:latin typeface="Arial Unicode MS" pitchFamily="34" charset="-128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709DC7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A8D3-09CC-429C-B2BA-3807BF2AD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5600" y="53975"/>
            <a:ext cx="2063750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2763" y="53975"/>
            <a:ext cx="6040437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CAA0-E457-4112-860B-728A26B11F2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0B26-F829-4F2D-82A2-E5D073B46F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0713"/>
            <a:ext cx="8991600" cy="9112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323850" y="1641475"/>
            <a:ext cx="8001000" cy="485775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620713"/>
            <a:ext cx="8991600" cy="9112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850" y="1641475"/>
            <a:ext cx="3924300" cy="2352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00550" y="1641475"/>
            <a:ext cx="3924300" cy="2352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23850" y="4146550"/>
            <a:ext cx="3924300" cy="2352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400550" y="4146550"/>
            <a:ext cx="3924300" cy="2352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77338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5" name="Picture 65" descr="bandeau ha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fp7-gen-rgb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231775"/>
            <a:ext cx="539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TREE 4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25" y="23177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7" descr="bandeau ba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1863"/>
            <a:ext cx="91773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05000"/>
            <a:ext cx="7772400" cy="1470025"/>
          </a:xfrm>
        </p:spPr>
        <p:txBody>
          <a:bodyPr/>
          <a:lstStyle>
            <a:lvl1pPr>
              <a:defRPr>
                <a:solidFill>
                  <a:srgbClr val="004080"/>
                </a:solidFill>
                <a:latin typeface="Arial Unicode MS" pitchFamily="34" charset="-128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709DC7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2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3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0B13-BE3D-42BD-93C3-D1249899B1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3975"/>
            <a:ext cx="2063750" cy="58562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2763" y="53975"/>
            <a:ext cx="6040437" cy="58562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2772-0F4E-4B70-9BA0-670E407DAD0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94CB-FB10-4632-940C-16E24519D5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2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3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4724-D645-40A0-AD1E-D88887499A7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12F2-0CEA-460E-BF7C-92DA9108893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E850-6414-4B42-B8DD-71B107B8B6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2303-4876-472F-A90A-4855067E6F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F412-C03A-4AC0-93B4-244850387B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CA44-3048-4941-9F42-9570C6837F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2" descr="bandeau bleu fonce seul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773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1030" name="Picture 33" descr="bandeaubastexteari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63" y="6011863"/>
            <a:ext cx="9177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9" descr="fp7-gen-rgb_smal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40650" y="6234113"/>
            <a:ext cx="5413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0" descr="TREE 4cm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8500" y="6234113"/>
            <a:ext cx="4413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21210A-E701-4F53-859C-D6D861E73A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09DC7"/>
        </a:buClr>
        <a:buFont typeface="Wingdings" pitchFamily="2" charset="2"/>
        <a:buChar char="§"/>
        <a:defRPr sz="3200">
          <a:solidFill>
            <a:srgbClr val="1F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7" name="Picture 32" descr="bandeau bleu fonce seu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73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1030" name="Picture 33" descr="bandeaubastexteari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6011863"/>
            <a:ext cx="9177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9" descr="fp7-gen-rgb_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650" y="6234113"/>
            <a:ext cx="5413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0" descr="TREE 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8500" y="6234113"/>
            <a:ext cx="4413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F72772-0F4E-4B70-9BA0-670E407DAD01}" type="slidenum">
              <a:rPr lang="en-US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Font typeface="Wingdings" pitchFamily="2" charset="2"/>
        <a:buChar char="§"/>
        <a:defRPr sz="3200">
          <a:solidFill>
            <a:srgbClr val="1F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ola.inverardi@di.univaq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254627"/>
            <a:ext cx="8715375" cy="1000125"/>
          </a:xfrm>
        </p:spPr>
        <p:txBody>
          <a:bodyPr/>
          <a:lstStyle/>
          <a:p>
            <a:r>
              <a:rPr lang="en-US" sz="3600" dirty="0" smtClean="0"/>
              <a:t>Application-layer Connector Synthesis</a:t>
            </a:r>
            <a:endParaRPr lang="en-US" sz="28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90256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Paola </a:t>
            </a:r>
            <a:r>
              <a:rPr lang="en-US" sz="2400" dirty="0" err="1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Inverardi</a:t>
            </a: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 (</a:t>
            </a: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  <a:hlinkClick r:id="rId3"/>
              </a:rPr>
              <a:t>paola.inverardi@di.univaq.it</a:t>
            </a: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)</a:t>
            </a:r>
          </a:p>
          <a:p>
            <a:pPr>
              <a:defRPr/>
            </a:pP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SFM-11:CONNECT, June 15</a:t>
            </a:r>
            <a:r>
              <a:rPr lang="en-US" sz="2400" baseline="300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th</a:t>
            </a: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 2011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Bertinoro</a:t>
            </a: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 (Italy)</a:t>
            </a:r>
            <a:endParaRPr lang="en-US" sz="2400" dirty="0">
              <a:solidFill>
                <a:srgbClr val="004080"/>
              </a:solidFill>
              <a:latin typeface="Arial Unicode MS" pitchFamily="34" charset="-128"/>
              <a:ea typeface="+mj-ea"/>
              <a:cs typeface="+mj-cs"/>
            </a:endParaRPr>
          </a:p>
        </p:txBody>
      </p:sp>
      <p:pic>
        <p:nvPicPr>
          <p:cNvPr id="15365" name="Picture 5" descr="Image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348880"/>
            <a:ext cx="3600450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Mediator concept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the Ubiquitous Computing (</a:t>
            </a:r>
            <a:r>
              <a:rPr lang="en-US" dirty="0" err="1" smtClean="0"/>
              <a:t>UbiComp</a:t>
            </a:r>
            <a:r>
              <a:rPr lang="en-US" dirty="0" smtClean="0"/>
              <a:t>) domain, the granularity of a system shifts from the granularity of a system of components (as in the CBSE domain) to the one of a System-of-Systems (</a:t>
            </a:r>
            <a:r>
              <a:rPr lang="en-US" dirty="0" err="1" smtClean="0"/>
              <a:t>SoS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err="1" smtClean="0"/>
              <a:t>SoS</a:t>
            </a:r>
            <a:r>
              <a:rPr lang="en-US" dirty="0" smtClean="0"/>
              <a:t> is characterized by an assembly of a wide variety of building blocks. Thus, in the </a:t>
            </a:r>
            <a:r>
              <a:rPr lang="en-US" dirty="0" err="1" smtClean="0"/>
              <a:t>UbiComp</a:t>
            </a:r>
            <a:r>
              <a:rPr lang="en-US" dirty="0" smtClean="0"/>
              <a:t> domain, </a:t>
            </a:r>
            <a:r>
              <a:rPr lang="en-US" b="1" i="1" dirty="0" smtClean="0"/>
              <a:t>enabling communication between heterogeneous NSs regardless, at a first stage, possible coordination mismatches</a:t>
            </a:r>
            <a:r>
              <a:rPr lang="en-US" dirty="0" smtClean="0"/>
              <a:t>, becomes a primary concern</a:t>
            </a:r>
          </a:p>
          <a:p>
            <a:endParaRPr lang="en-US" dirty="0" smtClean="0"/>
          </a:p>
          <a:p>
            <a:r>
              <a:rPr lang="en-US" dirty="0" smtClean="0"/>
              <a:t>This introduces another specific notion of connector, i.e., the notion of </a:t>
            </a:r>
            <a:r>
              <a:rPr lang="en-US" b="1" i="1" dirty="0" smtClean="0"/>
              <a:t>mediator seen as a communication connector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Mediators:</a:t>
            </a:r>
            <a:br>
              <a:rPr lang="en-US" dirty="0" smtClean="0"/>
            </a:br>
            <a:r>
              <a:rPr lang="en-US" dirty="0" smtClean="0"/>
              <a:t>the Photo Sharing Scenario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1" name="Picture 3" descr="C:\Users\Massimo\Desktop\all_b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00290"/>
            <a:ext cx="9108504" cy="466417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915816" y="1412776"/>
            <a:ext cx="3459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Infrastructure based implementation</a:t>
            </a:r>
            <a:endParaRPr lang="en-US" sz="1600" i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3059832" y="2442374"/>
            <a:ext cx="4608512" cy="3434898"/>
            <a:chOff x="35496" y="1772816"/>
            <a:chExt cx="4608512" cy="3434898"/>
          </a:xfrm>
        </p:grpSpPr>
        <p:pic>
          <p:nvPicPr>
            <p:cNvPr id="2050" name="Picture 2" descr="C:\Users\Massimo\Desktop\p2p-3v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1772816"/>
              <a:ext cx="4502150" cy="30607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190500">
              <a:bevelT h="254000"/>
            </a:sp3d>
          </p:spPr>
        </p:pic>
        <p:sp>
          <p:nvSpPr>
            <p:cNvPr id="6" name="CasellaDiTesto 5"/>
            <p:cNvSpPr txBox="1"/>
            <p:nvPr/>
          </p:nvSpPr>
          <p:spPr>
            <a:xfrm>
              <a:off x="35496" y="4869160"/>
              <a:ext cx="4608512" cy="33855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extrusionH="190500">
              <a:bevelT h="2540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Peer-to-peer based implementation</a:t>
              </a:r>
              <a:endParaRPr 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b="1" dirty="0" smtClean="0"/>
              <a:t>Application-layer Coordinators</a:t>
            </a:r>
          </a:p>
          <a:p>
            <a:pPr lvl="1"/>
            <a:r>
              <a:rPr lang="en-US" b="1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[JSS08a]</a:t>
            </a:r>
          </a:p>
          <a:p>
            <a:pPr lvl="1"/>
            <a:r>
              <a:rPr lang="en-US" dirty="0" smtClean="0"/>
              <a:t>synthesis </a:t>
            </a:r>
            <a:r>
              <a:rPr lang="en-US" dirty="0" smtClean="0"/>
              <a:t>of coordinators for real-time systems [TACAS07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synthesis of coordinators for evolving systems [JSS08b</a:t>
            </a:r>
            <a:r>
              <a:rPr lang="en-US" dirty="0" smtClean="0"/>
              <a:t>]</a:t>
            </a:r>
            <a:endParaRPr lang="en-US" dirty="0" smtClean="0"/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Automatic Synthesis of</a:t>
            </a:r>
            <a:br>
              <a:rPr lang="en-US" sz="3100" dirty="0" smtClean="0"/>
            </a:br>
            <a:r>
              <a:rPr lang="en-US" sz="3100" b="1" u="sng" dirty="0" smtClean="0"/>
              <a:t>F</a:t>
            </a:r>
            <a:r>
              <a:rPr lang="en-US" sz="3100" dirty="0" smtClean="0"/>
              <a:t>ailure-</a:t>
            </a:r>
            <a:r>
              <a:rPr lang="en-US" sz="3100" b="1" u="sng" dirty="0" smtClean="0"/>
              <a:t>F</a:t>
            </a:r>
            <a:r>
              <a:rPr lang="en-US" sz="3100" dirty="0" smtClean="0"/>
              <a:t>ree </a:t>
            </a:r>
            <a:r>
              <a:rPr lang="en-US" sz="3100" b="1" u="sng" dirty="0" smtClean="0"/>
              <a:t>C</a:t>
            </a:r>
            <a:r>
              <a:rPr lang="en-US" sz="3100" dirty="0" smtClean="0"/>
              <a:t>oordinators (FFC)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354020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Communication issues are assumed to be already solved</a:t>
            </a:r>
          </a:p>
          <a:p>
            <a:pPr lvl="1"/>
            <a:r>
              <a:rPr lang="en-US" sz="1800" dirty="0" smtClean="0"/>
              <a:t>protocols are already able to synchronize, although deadlocks in their interaction can occur or their interaction could not satisfy specified behavioral properties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A specific instance of the interoperability problem</a:t>
            </a:r>
          </a:p>
          <a:p>
            <a:pPr lvl="1"/>
            <a:r>
              <a:rPr lang="en-US" sz="1800" dirty="0" smtClean="0"/>
              <a:t>given a set of interacting components, </a:t>
            </a:r>
            <a:r>
              <a:rPr lang="en-US" sz="1800" b="1" i="1" dirty="0" smtClean="0"/>
              <a:t>C</a:t>
            </a:r>
            <a:r>
              <a:rPr lang="en-US" sz="1800" dirty="0" smtClean="0"/>
              <a:t>, and a set of behavioral properties, </a:t>
            </a:r>
            <a:r>
              <a:rPr lang="en-US" sz="1800" b="1" i="1" dirty="0" smtClean="0"/>
              <a:t>P</a:t>
            </a:r>
            <a:r>
              <a:rPr lang="en-US" sz="1800" dirty="0" smtClean="0"/>
              <a:t>, automatically derive a deadlock-free assembly, </a:t>
            </a:r>
            <a:r>
              <a:rPr lang="en-US" sz="1800" b="1" i="1" dirty="0" smtClean="0"/>
              <a:t>A</a:t>
            </a:r>
            <a:r>
              <a:rPr lang="en-US" sz="1800" dirty="0" smtClean="0"/>
              <a:t>, of these components which guarantees every property in </a:t>
            </a:r>
            <a:r>
              <a:rPr lang="en-US" sz="1800" b="1" i="1" dirty="0" smtClean="0"/>
              <a:t>P</a:t>
            </a:r>
            <a:r>
              <a:rPr lang="en-US" sz="1800" dirty="0" smtClean="0"/>
              <a:t>, if possible</a:t>
            </a:r>
          </a:p>
          <a:p>
            <a:pPr lvl="1"/>
            <a:r>
              <a:rPr lang="en-US" sz="1800" b="1" i="1" dirty="0" smtClean="0"/>
              <a:t>A</a:t>
            </a:r>
            <a:r>
              <a:rPr lang="en-US" sz="1800" dirty="0" smtClean="0"/>
              <a:t> is a composition of the components in </a:t>
            </a:r>
            <a:r>
              <a:rPr lang="en-US" sz="1800" b="1" i="1" dirty="0" smtClean="0"/>
              <a:t>C</a:t>
            </a:r>
            <a:r>
              <a:rPr lang="en-US" sz="1800" dirty="0" smtClean="0"/>
              <a:t> plus a synthesized coordinator</a:t>
            </a:r>
            <a:endParaRPr lang="en-US" sz="1800" i="1" dirty="0" smtClean="0"/>
          </a:p>
          <a:p>
            <a:pPr lvl="1"/>
            <a:r>
              <a:rPr lang="en-US" sz="1800" dirty="0" smtClean="0"/>
              <a:t>the coordinator is an additional component that controls the message exchange to prevent possible deadlocks and those interactions violating the properties in </a:t>
            </a:r>
            <a:r>
              <a:rPr lang="en-US" sz="1800" b="1" i="1" dirty="0" smtClean="0"/>
              <a:t>P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Four different approaches (following slides)</a:t>
            </a:r>
          </a:p>
          <a:p>
            <a:pPr lvl="1"/>
            <a:r>
              <a:rPr lang="en-US" sz="1800" dirty="0" smtClean="0"/>
              <a:t>centralized coordinator, distributed coordinator, for evolving systems, for real-time systems</a:t>
            </a: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Basic Idea</a:t>
            </a:r>
            <a:r>
              <a:rPr lang="en-US" sz="2800" dirty="0" smtClean="0"/>
              <a:t> –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simple software architecture structure which exploits the separation between  functional behavior  and Integration/Communication behavior.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Extra information at component level: component Assumptions.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Our approach: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detect software anomalies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prevent software anomalies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guarantee given coordination policies (behavioral properties)</a:t>
            </a:r>
            <a:endParaRPr lang="it-IT" sz="24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Modeling</a:t>
            </a:r>
            <a:r>
              <a:rPr lang="en-US" sz="2800" dirty="0" smtClean="0"/>
              <a:t> –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Component behaviour modelled using finite state machines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Integration through parallel composition of component models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In the context of CCS:</a:t>
            </a:r>
            <a:endParaRPr lang="en-GB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Components: sequence and choice operators</a:t>
            </a:r>
            <a:endParaRPr lang="en-GB" sz="2400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E.g. Server = </a:t>
            </a:r>
            <a:r>
              <a:rPr lang="en-GB" sz="1800" dirty="0" err="1" smtClean="0"/>
              <a:t>call.service.return.Server</a:t>
            </a: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Integration: parallel composition and restriction operators</a:t>
            </a:r>
            <a:endParaRPr lang="en-GB" sz="2400" dirty="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             E.g. (C</a:t>
            </a:r>
            <a:r>
              <a:rPr lang="en-GB" sz="1800" baseline="-25000" dirty="0" smtClean="0"/>
              <a:t>1</a:t>
            </a:r>
            <a:r>
              <a:rPr lang="en-GB" sz="1800" dirty="0" smtClean="0"/>
              <a:t> | C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| ... | </a:t>
            </a:r>
            <a:r>
              <a:rPr lang="en-GB" sz="1800" dirty="0" err="1" smtClean="0"/>
              <a:t>C</a:t>
            </a:r>
            <a:r>
              <a:rPr lang="en-GB" sz="1800" baseline="-25000" dirty="0" err="1" smtClean="0"/>
              <a:t>n</a:t>
            </a:r>
            <a:r>
              <a:rPr lang="en-GB" sz="1800" dirty="0" smtClean="0"/>
              <a:t>) / L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Deadlock: (C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| C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| ... | </a:t>
            </a:r>
            <a:r>
              <a:rPr lang="en-GB" sz="2400" dirty="0" err="1" smtClean="0"/>
              <a:t>C</a:t>
            </a:r>
            <a:r>
              <a:rPr lang="en-GB" sz="2400" baseline="-25000" dirty="0" err="1" smtClean="0"/>
              <a:t>n</a:t>
            </a:r>
            <a:r>
              <a:rPr lang="en-GB" sz="2400" dirty="0" smtClean="0"/>
              <a:t>) / L can reach a state where no actions are possible</a:t>
            </a:r>
            <a:endParaRPr 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Assumptions</a:t>
            </a:r>
            <a:r>
              <a:rPr lang="en-US" sz="2800" dirty="0" smtClean="0"/>
              <a:t> –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Component requirement on its environment in order to guarantee a property in a specific integration context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In a sense we are enhancing component semantics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In our case we use: “</a:t>
            </a:r>
            <a:r>
              <a:rPr lang="en-US" sz="2400" i="1" dirty="0" smtClean="0"/>
              <a:t>My context never blocks me” </a:t>
            </a:r>
            <a:r>
              <a:rPr lang="en-US" sz="2400" dirty="0" smtClean="0"/>
              <a:t>or in other words “</a:t>
            </a:r>
            <a:r>
              <a:rPr lang="en-US" sz="2400" i="1" dirty="0" smtClean="0"/>
              <a:t>If I can perform action a, my context must be able to perform action a”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Assumptions modeled in the same way as components</a:t>
            </a:r>
            <a:endParaRPr 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Background notions (cont’d)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446213"/>
            <a:ext cx="8229600" cy="7586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C</a:t>
            </a:r>
            <a:r>
              <a:rPr lang="en-US" sz="2800" dirty="0" smtClean="0"/>
              <a:t>oordinator </a:t>
            </a:r>
            <a:r>
              <a:rPr lang="en-US" sz="2800" b="1" u="sng" dirty="0" smtClean="0"/>
              <a:t>F</a:t>
            </a:r>
            <a:r>
              <a:rPr lang="en-US" sz="2800" dirty="0" smtClean="0"/>
              <a:t>ree </a:t>
            </a:r>
            <a:r>
              <a:rPr lang="en-US" sz="2800" b="1" u="sng" dirty="0" smtClean="0"/>
              <a:t>A</a:t>
            </a:r>
            <a:r>
              <a:rPr lang="en-US" sz="2800" dirty="0" smtClean="0"/>
              <a:t>rchitecture (CFA)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2362200"/>
            <a:ext cx="2540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/>
              <a:t>Component 1</a:t>
            </a:r>
            <a:endParaRPr lang="it-IT" sz="2000">
              <a:solidFill>
                <a:schemeClr val="accent2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971800" y="2800350"/>
            <a:ext cx="1244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2800350"/>
            <a:ext cx="2540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dirty="0" err="1"/>
              <a:t>Component</a:t>
            </a:r>
            <a:r>
              <a:rPr lang="it-IT" sz="2000" dirty="0"/>
              <a:t> 2</a:t>
            </a:r>
            <a:endParaRPr lang="it-IT" sz="2000" dirty="0">
              <a:solidFill>
                <a:schemeClr val="accent2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98800" y="2914650"/>
            <a:ext cx="142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600"/>
              <a:t>channel </a:t>
            </a:r>
            <a:endParaRPr lang="it-IT">
              <a:solidFill>
                <a:schemeClr val="accent2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42000" y="3657600"/>
            <a:ext cx="2540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/>
              <a:t>Component 3</a:t>
            </a:r>
            <a:endParaRPr lang="it-IT" sz="2000">
              <a:solidFill>
                <a:schemeClr val="accent2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4800600" y="2819400"/>
            <a:ext cx="26416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35600" y="3314700"/>
            <a:ext cx="142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600"/>
              <a:t>channel</a:t>
            </a:r>
            <a:r>
              <a:rPr lang="it-IT" sz="1600">
                <a:solidFill>
                  <a:srgbClr val="DDDDDD"/>
                </a:solidFill>
              </a:rPr>
              <a:t> </a:t>
            </a:r>
            <a:endParaRPr lang="it-IT">
              <a:solidFill>
                <a:srgbClr val="DDDDDD"/>
              </a:solidFill>
            </a:endParaRP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04800" y="4221088"/>
            <a:ext cx="7540626" cy="1677987"/>
            <a:chOff x="192" y="2831"/>
            <a:chExt cx="4750" cy="105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92" y="2831"/>
              <a:ext cx="475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174C87"/>
                  </a:solidFill>
                </a:rPr>
                <a:t>a Coordinator Free </a:t>
              </a:r>
              <a:r>
                <a:rPr lang="en-US" sz="2400" dirty="0">
                  <a:solidFill>
                    <a:srgbClr val="174C87"/>
                  </a:solidFill>
                </a:rPr>
                <a:t>Architecture  (CFA) is a set of</a:t>
              </a:r>
            </a:p>
            <a:p>
              <a:r>
                <a:rPr lang="en-US" sz="2400" dirty="0">
                  <a:solidFill>
                    <a:srgbClr val="174C87"/>
                  </a:solidFill>
                </a:rPr>
                <a:t>components directly connected in a synchronous </a:t>
              </a:r>
              <a:r>
                <a:rPr lang="en-US" sz="2400" dirty="0" smtClean="0">
                  <a:solidFill>
                    <a:srgbClr val="174C87"/>
                  </a:solidFill>
                </a:rPr>
                <a:t>way</a:t>
              </a:r>
              <a:endParaRPr lang="it-IT" sz="2400" dirty="0">
                <a:solidFill>
                  <a:srgbClr val="174C87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28" y="3600"/>
              <a:ext cx="4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dirty="0" smtClean="0">
                  <a:solidFill>
                    <a:srgbClr val="174C87"/>
                  </a:solidFill>
                </a:rPr>
                <a:t>in </a:t>
              </a:r>
              <a:r>
                <a:rPr lang="it-IT" sz="2400" dirty="0">
                  <a:solidFill>
                    <a:srgbClr val="174C87"/>
                  </a:solidFill>
                </a:rPr>
                <a:t>CCS :             (C</a:t>
              </a:r>
              <a:r>
                <a:rPr lang="it-IT" sz="2400" baseline="-25000" dirty="0">
                  <a:solidFill>
                    <a:srgbClr val="174C87"/>
                  </a:solidFill>
                </a:rPr>
                <a:t>1</a:t>
              </a:r>
              <a:r>
                <a:rPr lang="it-IT" sz="2400" dirty="0">
                  <a:solidFill>
                    <a:srgbClr val="174C87"/>
                  </a:solidFill>
                </a:rPr>
                <a:t> | C</a:t>
              </a:r>
              <a:r>
                <a:rPr lang="it-IT" sz="2400" baseline="-25000" dirty="0">
                  <a:solidFill>
                    <a:srgbClr val="174C87"/>
                  </a:solidFill>
                </a:rPr>
                <a:t>2</a:t>
              </a:r>
              <a:r>
                <a:rPr lang="it-IT" sz="2400" dirty="0">
                  <a:solidFill>
                    <a:srgbClr val="174C87"/>
                  </a:solidFill>
                </a:rPr>
                <a:t> | ... | </a:t>
              </a:r>
              <a:r>
                <a:rPr lang="it-IT" sz="2400" dirty="0" err="1">
                  <a:solidFill>
                    <a:srgbClr val="174C87"/>
                  </a:solidFill>
                </a:rPr>
                <a:t>C</a:t>
              </a:r>
              <a:r>
                <a:rPr lang="it-IT" sz="2400" baseline="-25000" dirty="0" err="1">
                  <a:solidFill>
                    <a:srgbClr val="174C87"/>
                  </a:solidFill>
                </a:rPr>
                <a:t>n</a:t>
              </a:r>
              <a:r>
                <a:rPr lang="it-IT" sz="2400" dirty="0">
                  <a:solidFill>
                    <a:srgbClr val="174C87"/>
                  </a:solidFill>
                </a:rPr>
                <a:t>) \ U</a:t>
              </a:r>
              <a:r>
                <a:rPr lang="it-IT" sz="2400" baseline="-25000" dirty="0">
                  <a:solidFill>
                    <a:srgbClr val="174C87"/>
                  </a:solidFill>
                </a:rPr>
                <a:t>i=1..n</a:t>
              </a:r>
              <a:r>
                <a:rPr lang="it-IT" sz="2400" dirty="0">
                  <a:solidFill>
                    <a:srgbClr val="174C87"/>
                  </a:solidFill>
                </a:rPr>
                <a:t> </a:t>
              </a:r>
              <a:r>
                <a:rPr lang="it-IT" sz="2400" dirty="0" err="1">
                  <a:solidFill>
                    <a:srgbClr val="174C87"/>
                  </a:solidFill>
                </a:rPr>
                <a:t>Act</a:t>
              </a:r>
              <a:r>
                <a:rPr lang="it-IT" sz="2400" baseline="-25000" dirty="0" err="1">
                  <a:solidFill>
                    <a:srgbClr val="174C87"/>
                  </a:solidFill>
                </a:rPr>
                <a:t>i</a:t>
              </a:r>
              <a:r>
                <a:rPr lang="it-IT" sz="2400" dirty="0">
                  <a:solidFill>
                    <a:srgbClr val="174C87"/>
                  </a:solidFill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Background notions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446213"/>
            <a:ext cx="8229600" cy="7586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C</a:t>
            </a:r>
            <a:r>
              <a:rPr lang="en-US" sz="2800" dirty="0" smtClean="0"/>
              <a:t>oordinator </a:t>
            </a:r>
            <a:r>
              <a:rPr lang="en-US" sz="2800" b="1" u="sng" dirty="0" smtClean="0"/>
              <a:t>B</a:t>
            </a:r>
            <a:r>
              <a:rPr lang="en-US" sz="2800" dirty="0" smtClean="0"/>
              <a:t>ased </a:t>
            </a:r>
            <a:r>
              <a:rPr lang="en-US" sz="2800" b="1" u="sng" dirty="0" smtClean="0"/>
              <a:t>A</a:t>
            </a:r>
            <a:r>
              <a:rPr lang="en-US" sz="2800" dirty="0" smtClean="0"/>
              <a:t>rchitecture (CBA)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304800" y="1821160"/>
            <a:ext cx="8550275" cy="3048000"/>
            <a:chOff x="192" y="624"/>
            <a:chExt cx="5386" cy="192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412" y="934"/>
              <a:ext cx="198" cy="1143"/>
            </a:xfrm>
            <a:prstGeom prst="upArrow">
              <a:avLst>
                <a:gd name="adj1" fmla="val 50000"/>
                <a:gd name="adj2" fmla="val 144318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-5400000">
              <a:off x="-164" y="1236"/>
              <a:ext cx="9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000"/>
                <a:t>REQUEST</a:t>
              </a:r>
              <a:endParaRPr lang="it-IT" sz="2400"/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 rot="10800000">
              <a:off x="5172" y="935"/>
              <a:ext cx="198" cy="1143"/>
            </a:xfrm>
            <a:prstGeom prst="upArrow">
              <a:avLst>
                <a:gd name="adj1" fmla="val 50000"/>
                <a:gd name="adj2" fmla="val 144318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 rot="5400000">
              <a:off x="4803" y="1386"/>
              <a:ext cx="12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2000"/>
                <a:t>NOTIFICATION</a:t>
              </a:r>
              <a:endParaRPr lang="it-IT" sz="2400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205" y="1434"/>
              <a:ext cx="3305" cy="25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 dirty="0" err="1" smtClean="0"/>
                <a:t>Coordinator</a:t>
              </a:r>
              <a:endParaRPr lang="it-IT" sz="24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312" y="1248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top</a:t>
              </a:r>
              <a:endParaRPr lang="it-IT" b="1">
                <a:solidFill>
                  <a:schemeClr val="accent2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4312" y="1660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bottom</a:t>
              </a:r>
              <a:endParaRPr lang="it-IT" sz="1600">
                <a:solidFill>
                  <a:schemeClr val="accent2"/>
                </a:solidFill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131" y="839"/>
              <a:ext cx="165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/>
                <a:t>Component 1</a:t>
              </a:r>
              <a:endParaRPr lang="it-IT" sz="2000">
                <a:solidFill>
                  <a:schemeClr val="accent2"/>
                </a:solidFill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3585" y="624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top</a:t>
              </a: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585" y="1084"/>
              <a:ext cx="8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bottom</a:t>
              </a:r>
              <a:endParaRPr lang="it-IT" sz="1600" b="1">
                <a:solidFill>
                  <a:schemeClr val="accent2"/>
                </a:solidFill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2858" y="1077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lg" len="lg"/>
              <a:tailEnd type="oval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932" y="1148"/>
              <a:ext cx="9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600"/>
                <a:t>channel 1</a:t>
              </a: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073" y="2112"/>
              <a:ext cx="165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/>
                <a:t>Component 2</a:t>
              </a:r>
              <a:endParaRPr lang="it-IT" sz="2000">
                <a:solidFill>
                  <a:schemeClr val="accent2"/>
                </a:solidFill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893" y="1920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top</a:t>
              </a: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820" y="2332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bottom</a:t>
              </a:r>
              <a:endParaRPr lang="it-IT" sz="1600" b="1">
                <a:solidFill>
                  <a:schemeClr val="accent2"/>
                </a:solidFill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1998" y="1648"/>
              <a:ext cx="0" cy="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lg" len="lg"/>
              <a:tailEnd type="oval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139" y="1791"/>
              <a:ext cx="9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600"/>
                <a:t>channel 2</a:t>
              </a:r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3122" y="2112"/>
              <a:ext cx="165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/>
                <a:t>Component 3</a:t>
              </a:r>
              <a:endParaRPr lang="it-IT" sz="2000">
                <a:solidFill>
                  <a:schemeClr val="accent2"/>
                </a:solidFill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4637" y="1920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top</a:t>
              </a:r>
              <a:endParaRPr lang="it-IT" b="1">
                <a:solidFill>
                  <a:schemeClr val="accent2"/>
                </a:solidFill>
              </a:endParaRP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613" y="2332"/>
              <a:ext cx="8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bottom</a:t>
              </a:r>
              <a:endParaRPr lang="it-IT" sz="1600">
                <a:solidFill>
                  <a:schemeClr val="accent2"/>
                </a:solidFill>
              </a:endParaRPr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3916" y="1648"/>
              <a:ext cx="0" cy="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lg" len="lg"/>
              <a:tailEnd type="oval" w="lg" len="lg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105" y="1764"/>
              <a:ext cx="6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/>
                <a:t>channel 3</a:t>
              </a:r>
              <a:endParaRPr lang="it-IT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28600" y="4790047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174C87"/>
                </a:solidFill>
              </a:rPr>
              <a:t>in CCS:</a:t>
            </a:r>
          </a:p>
          <a:p>
            <a:r>
              <a:rPr lang="en-US" dirty="0" smtClean="0">
                <a:solidFill>
                  <a:srgbClr val="174C87"/>
                </a:solidFill>
              </a:rPr>
              <a:t>	(C</a:t>
            </a:r>
            <a:r>
              <a:rPr lang="en-US" baseline="-25000" dirty="0" smtClean="0">
                <a:solidFill>
                  <a:srgbClr val="174C87"/>
                </a:solidFill>
              </a:rPr>
              <a:t>1</a:t>
            </a:r>
            <a:r>
              <a:rPr lang="en-US" dirty="0" smtClean="0">
                <a:solidFill>
                  <a:srgbClr val="174C87"/>
                </a:solidFill>
              </a:rPr>
              <a:t>[f</a:t>
            </a:r>
            <a:r>
              <a:rPr lang="en-US" baseline="-25000" dirty="0" smtClean="0">
                <a:solidFill>
                  <a:srgbClr val="174C87"/>
                </a:solidFill>
              </a:rPr>
              <a:t>1</a:t>
            </a:r>
            <a:r>
              <a:rPr lang="en-US" dirty="0" smtClean="0">
                <a:solidFill>
                  <a:srgbClr val="174C87"/>
                </a:solidFill>
              </a:rPr>
              <a:t>] | C</a:t>
            </a:r>
            <a:r>
              <a:rPr lang="en-US" baseline="-25000" dirty="0" smtClean="0">
                <a:solidFill>
                  <a:srgbClr val="174C87"/>
                </a:solidFill>
              </a:rPr>
              <a:t>2</a:t>
            </a:r>
            <a:r>
              <a:rPr lang="en-US" dirty="0" smtClean="0">
                <a:solidFill>
                  <a:srgbClr val="174C87"/>
                </a:solidFill>
              </a:rPr>
              <a:t> [f</a:t>
            </a:r>
            <a:r>
              <a:rPr lang="en-US" baseline="-25000" dirty="0" smtClean="0">
                <a:solidFill>
                  <a:srgbClr val="174C87"/>
                </a:solidFill>
              </a:rPr>
              <a:t>2</a:t>
            </a:r>
            <a:r>
              <a:rPr lang="en-US" dirty="0" smtClean="0">
                <a:solidFill>
                  <a:srgbClr val="174C87"/>
                </a:solidFill>
              </a:rPr>
              <a:t>] | ... | </a:t>
            </a:r>
            <a:r>
              <a:rPr lang="en-US" dirty="0" err="1" smtClean="0">
                <a:solidFill>
                  <a:srgbClr val="174C87"/>
                </a:solidFill>
              </a:rPr>
              <a:t>C</a:t>
            </a:r>
            <a:r>
              <a:rPr lang="en-US" baseline="-25000" dirty="0" err="1" smtClean="0">
                <a:solidFill>
                  <a:srgbClr val="174C87"/>
                </a:solidFill>
              </a:rPr>
              <a:t>n</a:t>
            </a:r>
            <a:r>
              <a:rPr lang="en-US" dirty="0" smtClean="0">
                <a:solidFill>
                  <a:srgbClr val="174C87"/>
                </a:solidFill>
              </a:rPr>
              <a:t>[f</a:t>
            </a:r>
            <a:r>
              <a:rPr lang="en-US" baseline="-25000" dirty="0" smtClean="0">
                <a:solidFill>
                  <a:srgbClr val="174C87"/>
                </a:solidFill>
              </a:rPr>
              <a:t>n</a:t>
            </a:r>
            <a:r>
              <a:rPr lang="en-US" dirty="0" smtClean="0">
                <a:solidFill>
                  <a:srgbClr val="174C87"/>
                </a:solidFill>
              </a:rPr>
              <a:t>] | K) \U </a:t>
            </a:r>
            <a:r>
              <a:rPr lang="en-US" baseline="-25000" dirty="0" err="1" smtClean="0">
                <a:solidFill>
                  <a:srgbClr val="174C87"/>
                </a:solidFill>
              </a:rPr>
              <a:t>i</a:t>
            </a:r>
            <a:r>
              <a:rPr lang="en-US" baseline="-25000" dirty="0" smtClean="0">
                <a:solidFill>
                  <a:srgbClr val="174C87"/>
                </a:solidFill>
              </a:rPr>
              <a:t>=1..n</a:t>
            </a:r>
            <a:r>
              <a:rPr lang="en-US" dirty="0" smtClean="0">
                <a:solidFill>
                  <a:srgbClr val="174C87"/>
                </a:solidFill>
              </a:rPr>
              <a:t> </a:t>
            </a:r>
            <a:r>
              <a:rPr lang="en-US" dirty="0" err="1" smtClean="0">
                <a:solidFill>
                  <a:srgbClr val="174C87"/>
                </a:solidFill>
              </a:rPr>
              <a:t>Act</a:t>
            </a:r>
            <a:r>
              <a:rPr lang="en-US" baseline="-25000" dirty="0" err="1" smtClean="0">
                <a:solidFill>
                  <a:srgbClr val="174C87"/>
                </a:solidFill>
              </a:rPr>
              <a:t>i</a:t>
            </a:r>
            <a:r>
              <a:rPr lang="en-US" dirty="0" smtClean="0">
                <a:solidFill>
                  <a:srgbClr val="174C87"/>
                </a:solidFill>
              </a:rPr>
              <a:t>[</a:t>
            </a:r>
            <a:r>
              <a:rPr lang="en-US" dirty="0" err="1" smtClean="0">
                <a:solidFill>
                  <a:srgbClr val="174C87"/>
                </a:solidFill>
              </a:rPr>
              <a:t>f</a:t>
            </a:r>
            <a:r>
              <a:rPr lang="en-US" baseline="-25000" dirty="0" err="1" smtClean="0">
                <a:solidFill>
                  <a:srgbClr val="174C87"/>
                </a:solidFill>
              </a:rPr>
              <a:t>i</a:t>
            </a:r>
            <a:r>
              <a:rPr lang="en-US" dirty="0" smtClean="0">
                <a:solidFill>
                  <a:srgbClr val="174C87"/>
                </a:solidFill>
              </a:rPr>
              <a:t>] </a:t>
            </a:r>
          </a:p>
          <a:p>
            <a:endParaRPr lang="en-US" dirty="0" smtClean="0">
              <a:solidFill>
                <a:srgbClr val="174C87"/>
              </a:solidFill>
            </a:endParaRPr>
          </a:p>
          <a:p>
            <a:r>
              <a:rPr lang="en-US" dirty="0" smtClean="0">
                <a:solidFill>
                  <a:srgbClr val="174C87"/>
                </a:solidFill>
              </a:rPr>
              <a:t>	K is the synthesized connector, </a:t>
            </a:r>
            <a:r>
              <a:rPr lang="en-US" dirty="0" err="1" smtClean="0">
                <a:solidFill>
                  <a:srgbClr val="174C87"/>
                </a:solidFill>
              </a:rPr>
              <a:t>f</a:t>
            </a:r>
            <a:r>
              <a:rPr lang="en-US" baseline="-25000" dirty="0" err="1" smtClean="0">
                <a:solidFill>
                  <a:srgbClr val="174C87"/>
                </a:solidFill>
              </a:rPr>
              <a:t>i</a:t>
            </a:r>
            <a:r>
              <a:rPr lang="en-US" dirty="0" smtClean="0">
                <a:solidFill>
                  <a:srgbClr val="174C87"/>
                </a:solidFill>
              </a:rPr>
              <a:t> a suitable relabeling function</a:t>
            </a:r>
            <a:endParaRPr lang="en-US" dirty="0">
              <a:solidFill>
                <a:srgbClr val="174C8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Component Local Views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auto">
          <a:xfrm>
            <a:off x="180080" y="1344613"/>
            <a:ext cx="7791828" cy="7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/>
              <a:t>How to model all the local views from the component</a:t>
            </a:r>
          </a:p>
          <a:p>
            <a:r>
              <a:rPr lang="en-US" sz="2400" smtClean="0"/>
              <a:t>perspective?</a:t>
            </a:r>
            <a:endParaRPr lang="en-US" sz="2400"/>
          </a:p>
        </p:txBody>
      </p:sp>
      <p:grpSp>
        <p:nvGrpSpPr>
          <p:cNvPr id="41" name="Group 72"/>
          <p:cNvGrpSpPr>
            <a:grpSpLocks/>
          </p:cNvGrpSpPr>
          <p:nvPr/>
        </p:nvGrpSpPr>
        <p:grpSpPr bwMode="auto">
          <a:xfrm>
            <a:off x="804080" y="2048388"/>
            <a:ext cx="6535231" cy="1104897"/>
            <a:chOff x="686" y="1578"/>
            <a:chExt cx="3896" cy="763"/>
          </a:xfrm>
        </p:grpSpPr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686" y="1723"/>
              <a:ext cx="24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AC-Graph:  the inner knowledge</a:t>
              </a:r>
              <a:endParaRPr lang="en-US" sz="2000" dirty="0"/>
            </a:p>
          </p:txBody>
        </p:sp>
        <p:grpSp>
          <p:nvGrpSpPr>
            <p:cNvPr id="43" name="Group 60"/>
            <p:cNvGrpSpPr>
              <a:grpSpLocks/>
            </p:cNvGrpSpPr>
            <p:nvPr/>
          </p:nvGrpSpPr>
          <p:grpSpPr bwMode="auto">
            <a:xfrm>
              <a:off x="3199" y="1578"/>
              <a:ext cx="1383" cy="763"/>
              <a:chOff x="1769" y="2341"/>
              <a:chExt cx="1383" cy="763"/>
            </a:xfrm>
          </p:grpSpPr>
          <p:sp>
            <p:nvSpPr>
              <p:cNvPr id="44" name="Oval 61"/>
              <p:cNvSpPr>
                <a:spLocks noChangeArrowheads="1"/>
              </p:cNvSpPr>
              <p:nvPr/>
            </p:nvSpPr>
            <p:spPr bwMode="auto">
              <a:xfrm>
                <a:off x="1769" y="2495"/>
                <a:ext cx="107" cy="14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auto">
              <a:xfrm>
                <a:off x="1801" y="2539"/>
                <a:ext cx="43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63"/>
              <p:cNvSpPr>
                <a:spLocks noChangeArrowheads="1"/>
              </p:cNvSpPr>
              <p:nvPr/>
            </p:nvSpPr>
            <p:spPr bwMode="auto">
              <a:xfrm>
                <a:off x="2402" y="2495"/>
                <a:ext cx="106" cy="14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64"/>
              <p:cNvSpPr>
                <a:spLocks noChangeArrowheads="1"/>
              </p:cNvSpPr>
              <p:nvPr/>
            </p:nvSpPr>
            <p:spPr bwMode="auto">
              <a:xfrm>
                <a:off x="3045" y="2495"/>
                <a:ext cx="107" cy="14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65"/>
              <p:cNvSpPr>
                <a:spLocks noChangeShapeType="1"/>
              </p:cNvSpPr>
              <p:nvPr/>
            </p:nvSpPr>
            <p:spPr bwMode="auto">
              <a:xfrm>
                <a:off x="1822" y="2568"/>
                <a:ext cx="5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66"/>
              <p:cNvSpPr>
                <a:spLocks noChangeShapeType="1"/>
              </p:cNvSpPr>
              <p:nvPr/>
            </p:nvSpPr>
            <p:spPr bwMode="auto">
              <a:xfrm>
                <a:off x="2508" y="2568"/>
                <a:ext cx="5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1844" y="2641"/>
                <a:ext cx="1244" cy="235"/>
              </a:xfrm>
              <a:custGeom>
                <a:avLst/>
                <a:gdLst>
                  <a:gd name="T0" fmla="*/ 2631 w 2631"/>
                  <a:gd name="T1" fmla="*/ 0 h 363"/>
                  <a:gd name="T2" fmla="*/ 1293 w 2631"/>
                  <a:gd name="T3" fmla="*/ 363 h 363"/>
                  <a:gd name="T4" fmla="*/ 0 w 2631"/>
                  <a:gd name="T5" fmla="*/ 0 h 363"/>
                  <a:gd name="T6" fmla="*/ 0 60000 65536"/>
                  <a:gd name="T7" fmla="*/ 0 60000 65536"/>
                  <a:gd name="T8" fmla="*/ 0 60000 65536"/>
                  <a:gd name="T9" fmla="*/ 0 w 2631"/>
                  <a:gd name="T10" fmla="*/ 0 h 363"/>
                  <a:gd name="T11" fmla="*/ 2631 w 2631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" h="363">
                    <a:moveTo>
                      <a:pt x="2631" y="0"/>
                    </a:moveTo>
                    <a:cubicBezTo>
                      <a:pt x="2181" y="181"/>
                      <a:pt x="1731" y="363"/>
                      <a:pt x="1293" y="363"/>
                    </a:cubicBezTo>
                    <a:cubicBezTo>
                      <a:pt x="855" y="363"/>
                      <a:pt x="427" y="1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68"/>
              <p:cNvSpPr txBox="1">
                <a:spLocks noChangeArrowheads="1"/>
              </p:cNvSpPr>
              <p:nvPr/>
            </p:nvSpPr>
            <p:spPr bwMode="auto">
              <a:xfrm>
                <a:off x="1905" y="2364"/>
                <a:ext cx="4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smtClean="0"/>
                  <a:t>msg1</a:t>
                </a:r>
                <a:endParaRPr lang="en-US" sz="1600"/>
              </a:p>
            </p:txBody>
          </p:sp>
          <p:sp>
            <p:nvSpPr>
              <p:cNvPr id="52" name="Text Box 69"/>
              <p:cNvSpPr txBox="1">
                <a:spLocks noChangeArrowheads="1"/>
              </p:cNvSpPr>
              <p:nvPr/>
            </p:nvSpPr>
            <p:spPr bwMode="auto">
              <a:xfrm>
                <a:off x="2562" y="2356"/>
                <a:ext cx="42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smtClean="0"/>
                  <a:t>msg2</a:t>
                </a:r>
                <a:endParaRPr lang="en-US" sz="1600"/>
              </a:p>
            </p:txBody>
          </p:sp>
          <p:sp>
            <p:nvSpPr>
              <p:cNvPr id="53" name="Text Box 70"/>
              <p:cNvSpPr txBox="1">
                <a:spLocks noChangeArrowheads="1"/>
              </p:cNvSpPr>
              <p:nvPr/>
            </p:nvSpPr>
            <p:spPr bwMode="auto">
              <a:xfrm>
                <a:off x="2348" y="2892"/>
                <a:ext cx="4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smtClean="0"/>
                  <a:t>msg3</a:t>
                </a:r>
                <a:endParaRPr lang="en-US" sz="1600"/>
              </a:p>
            </p:txBody>
          </p:sp>
          <p:sp>
            <p:nvSpPr>
              <p:cNvPr id="54" name="Line 71"/>
              <p:cNvSpPr>
                <a:spLocks noChangeShapeType="1"/>
              </p:cNvSpPr>
              <p:nvPr/>
            </p:nvSpPr>
            <p:spPr bwMode="auto">
              <a:xfrm>
                <a:off x="2594" y="2341"/>
                <a:ext cx="3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" name="Group 87"/>
          <p:cNvGrpSpPr>
            <a:grpSpLocks/>
          </p:cNvGrpSpPr>
          <p:nvPr/>
        </p:nvGrpSpPr>
        <p:grpSpPr bwMode="auto">
          <a:xfrm>
            <a:off x="180080" y="3067653"/>
            <a:ext cx="8593426" cy="1526294"/>
            <a:chOff x="111" y="2437"/>
            <a:chExt cx="5123" cy="1054"/>
          </a:xfrm>
        </p:grpSpPr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11" y="2437"/>
              <a:ext cx="47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Knowing the composition mechanism and the property</a:t>
              </a:r>
              <a:endParaRPr lang="en-US" sz="2400" dirty="0"/>
            </a:p>
          </p:txBody>
        </p:sp>
        <p:grpSp>
          <p:nvGrpSpPr>
            <p:cNvPr id="57" name="Group 86"/>
            <p:cNvGrpSpPr>
              <a:grpSpLocks/>
            </p:cNvGrpSpPr>
            <p:nvPr/>
          </p:nvGrpSpPr>
          <p:grpSpPr bwMode="auto">
            <a:xfrm>
              <a:off x="500" y="2721"/>
              <a:ext cx="4734" cy="770"/>
              <a:chOff x="493" y="2728"/>
              <a:chExt cx="4734" cy="770"/>
            </a:xfrm>
          </p:grpSpPr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493" y="2793"/>
                <a:ext cx="33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AS-Graph: assumptions on the environment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59" name="Group 73"/>
              <p:cNvGrpSpPr>
                <a:grpSpLocks/>
              </p:cNvGrpSpPr>
              <p:nvPr/>
            </p:nvGrpSpPr>
            <p:grpSpPr bwMode="auto">
              <a:xfrm>
                <a:off x="3821" y="2728"/>
                <a:ext cx="1406" cy="770"/>
                <a:chOff x="1769" y="2343"/>
                <a:chExt cx="1406" cy="770"/>
              </a:xfrm>
            </p:grpSpPr>
            <p:sp>
              <p:nvSpPr>
                <p:cNvPr id="60" name="Oval 74"/>
                <p:cNvSpPr>
                  <a:spLocks noChangeArrowheads="1"/>
                </p:cNvSpPr>
                <p:nvPr/>
              </p:nvSpPr>
              <p:spPr bwMode="auto">
                <a:xfrm>
                  <a:off x="1769" y="2492"/>
                  <a:ext cx="109" cy="14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75"/>
                <p:cNvSpPr>
                  <a:spLocks noChangeArrowheads="1"/>
                </p:cNvSpPr>
                <p:nvPr/>
              </p:nvSpPr>
              <p:spPr bwMode="auto">
                <a:xfrm>
                  <a:off x="1802" y="2535"/>
                  <a:ext cx="43" cy="5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76"/>
                <p:cNvSpPr>
                  <a:spLocks noChangeArrowheads="1"/>
                </p:cNvSpPr>
                <p:nvPr/>
              </p:nvSpPr>
              <p:spPr bwMode="auto">
                <a:xfrm>
                  <a:off x="2412" y="2492"/>
                  <a:ext cx="109" cy="14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77"/>
                <p:cNvSpPr>
                  <a:spLocks noChangeArrowheads="1"/>
                </p:cNvSpPr>
                <p:nvPr/>
              </p:nvSpPr>
              <p:spPr bwMode="auto">
                <a:xfrm>
                  <a:off x="3066" y="2492"/>
                  <a:ext cx="109" cy="14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78"/>
                <p:cNvSpPr>
                  <a:spLocks noChangeShapeType="1"/>
                </p:cNvSpPr>
                <p:nvPr/>
              </p:nvSpPr>
              <p:spPr bwMode="auto">
                <a:xfrm>
                  <a:off x="1823" y="2565"/>
                  <a:ext cx="58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79"/>
                <p:cNvSpPr>
                  <a:spLocks noChangeShapeType="1"/>
                </p:cNvSpPr>
                <p:nvPr/>
              </p:nvSpPr>
              <p:spPr bwMode="auto">
                <a:xfrm>
                  <a:off x="2521" y="2565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0"/>
                <p:cNvSpPr>
                  <a:spLocks/>
                </p:cNvSpPr>
                <p:nvPr/>
              </p:nvSpPr>
              <p:spPr bwMode="auto">
                <a:xfrm>
                  <a:off x="1845" y="2639"/>
                  <a:ext cx="1265" cy="233"/>
                </a:xfrm>
                <a:custGeom>
                  <a:avLst/>
                  <a:gdLst>
                    <a:gd name="T0" fmla="*/ 2631 w 2631"/>
                    <a:gd name="T1" fmla="*/ 0 h 363"/>
                    <a:gd name="T2" fmla="*/ 1293 w 2631"/>
                    <a:gd name="T3" fmla="*/ 363 h 363"/>
                    <a:gd name="T4" fmla="*/ 0 w 2631"/>
                    <a:gd name="T5" fmla="*/ 0 h 363"/>
                    <a:gd name="T6" fmla="*/ 0 60000 65536"/>
                    <a:gd name="T7" fmla="*/ 0 60000 65536"/>
                    <a:gd name="T8" fmla="*/ 0 60000 65536"/>
                    <a:gd name="T9" fmla="*/ 0 w 2631"/>
                    <a:gd name="T10" fmla="*/ 0 h 363"/>
                    <a:gd name="T11" fmla="*/ 2631 w 2631"/>
                    <a:gd name="T12" fmla="*/ 363 h 3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31" h="363">
                      <a:moveTo>
                        <a:pt x="2631" y="0"/>
                      </a:moveTo>
                      <a:cubicBezTo>
                        <a:pt x="2181" y="181"/>
                        <a:pt x="1731" y="363"/>
                        <a:pt x="1293" y="363"/>
                      </a:cubicBezTo>
                      <a:cubicBezTo>
                        <a:pt x="855" y="363"/>
                        <a:pt x="427" y="181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27" y="2343"/>
                  <a:ext cx="42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smtClean="0"/>
                    <a:t>msg1</a:t>
                  </a:r>
                  <a:endParaRPr lang="en-US" sz="1600"/>
                </a:p>
              </p:txBody>
            </p:sp>
            <p:sp>
              <p:nvSpPr>
                <p:cNvPr id="6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585" y="2356"/>
                  <a:ext cx="42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smtClean="0"/>
                    <a:t>msg2</a:t>
                  </a:r>
                  <a:endParaRPr lang="en-US" sz="1600"/>
                </a:p>
              </p:txBody>
            </p:sp>
            <p:sp>
              <p:nvSpPr>
                <p:cNvPr id="6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70" y="2901"/>
                  <a:ext cx="42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smtClean="0"/>
                    <a:t>msg3</a:t>
                  </a:r>
                  <a:endParaRPr lang="en-US" sz="1600"/>
                </a:p>
              </p:txBody>
            </p:sp>
            <p:sp>
              <p:nvSpPr>
                <p:cNvPr id="70" name="Line 84"/>
                <p:cNvSpPr>
                  <a:spLocks noChangeShapeType="1"/>
                </p:cNvSpPr>
                <p:nvPr/>
              </p:nvSpPr>
              <p:spPr bwMode="auto">
                <a:xfrm>
                  <a:off x="2019" y="2375"/>
                  <a:ext cx="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85"/>
                <p:cNvSpPr>
                  <a:spLocks noChangeShapeType="1"/>
                </p:cNvSpPr>
                <p:nvPr/>
              </p:nvSpPr>
              <p:spPr bwMode="auto">
                <a:xfrm>
                  <a:off x="2379" y="2932"/>
                  <a:ext cx="1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112"/>
          <p:cNvGrpSpPr>
            <a:grpSpLocks/>
          </p:cNvGrpSpPr>
          <p:nvPr/>
        </p:nvGrpSpPr>
        <p:grpSpPr bwMode="auto">
          <a:xfrm>
            <a:off x="107950" y="4304240"/>
            <a:ext cx="8712522" cy="1645038"/>
            <a:chOff x="68" y="3164"/>
            <a:chExt cx="5194" cy="1136"/>
          </a:xfrm>
        </p:grpSpPr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85" y="3164"/>
              <a:ext cx="40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Knowing the characteristics of the coordinator</a:t>
              </a:r>
              <a:endParaRPr lang="en-US" sz="2400" dirty="0"/>
            </a:p>
          </p:txBody>
        </p: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68" y="3642"/>
              <a:ext cx="31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smtClean="0"/>
                <a:t>EX-Graph: assumptions on the coordinator</a:t>
              </a:r>
              <a:endParaRPr lang="en-US" sz="2400"/>
            </a:p>
          </p:txBody>
        </p:sp>
        <p:grpSp>
          <p:nvGrpSpPr>
            <p:cNvPr id="75" name="Group 89"/>
            <p:cNvGrpSpPr>
              <a:grpSpLocks/>
            </p:cNvGrpSpPr>
            <p:nvPr/>
          </p:nvGrpSpPr>
          <p:grpSpPr bwMode="auto">
            <a:xfrm>
              <a:off x="3244" y="3448"/>
              <a:ext cx="2018" cy="852"/>
              <a:chOff x="1202" y="2092"/>
              <a:chExt cx="2018" cy="852"/>
            </a:xfrm>
          </p:grpSpPr>
          <p:sp>
            <p:nvSpPr>
              <p:cNvPr id="76" name="Oval 90"/>
              <p:cNvSpPr>
                <a:spLocks noChangeArrowheads="1"/>
              </p:cNvSpPr>
              <p:nvPr/>
            </p:nvSpPr>
            <p:spPr bwMode="auto">
              <a:xfrm>
                <a:off x="1202" y="2235"/>
                <a:ext cx="103" cy="1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91"/>
              <p:cNvSpPr>
                <a:spLocks noChangeArrowheads="1"/>
              </p:cNvSpPr>
              <p:nvPr/>
            </p:nvSpPr>
            <p:spPr bwMode="auto">
              <a:xfrm>
                <a:off x="1233" y="2278"/>
                <a:ext cx="41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92"/>
              <p:cNvSpPr>
                <a:spLocks noChangeArrowheads="1"/>
              </p:cNvSpPr>
              <p:nvPr/>
            </p:nvSpPr>
            <p:spPr bwMode="auto">
              <a:xfrm>
                <a:off x="2149" y="2235"/>
                <a:ext cx="103" cy="1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93"/>
              <p:cNvSpPr>
                <a:spLocks noChangeArrowheads="1"/>
              </p:cNvSpPr>
              <p:nvPr/>
            </p:nvSpPr>
            <p:spPr bwMode="auto">
              <a:xfrm>
                <a:off x="2633" y="2235"/>
                <a:ext cx="103" cy="1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94"/>
              <p:cNvSpPr>
                <a:spLocks noChangeShapeType="1"/>
              </p:cNvSpPr>
              <p:nvPr/>
            </p:nvSpPr>
            <p:spPr bwMode="auto">
              <a:xfrm>
                <a:off x="1748" y="2307"/>
                <a:ext cx="4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95"/>
              <p:cNvSpPr>
                <a:spLocks noChangeShapeType="1"/>
              </p:cNvSpPr>
              <p:nvPr/>
            </p:nvSpPr>
            <p:spPr bwMode="auto">
              <a:xfrm>
                <a:off x="2252" y="2307"/>
                <a:ext cx="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96"/>
              <p:cNvSpPr>
                <a:spLocks noChangeShapeType="1"/>
              </p:cNvSpPr>
              <p:nvPr/>
            </p:nvSpPr>
            <p:spPr bwMode="auto">
              <a:xfrm>
                <a:off x="1835" y="2115"/>
                <a:ext cx="20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97"/>
              <p:cNvSpPr>
                <a:spLocks noChangeArrowheads="1"/>
              </p:cNvSpPr>
              <p:nvPr/>
            </p:nvSpPr>
            <p:spPr bwMode="auto">
              <a:xfrm>
                <a:off x="1645" y="2235"/>
                <a:ext cx="103" cy="1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Text Box 98"/>
              <p:cNvSpPr txBox="1">
                <a:spLocks noChangeArrowheads="1"/>
              </p:cNvSpPr>
              <p:nvPr/>
            </p:nvSpPr>
            <p:spPr bwMode="auto">
              <a:xfrm>
                <a:off x="1268" y="2092"/>
                <a:ext cx="43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msg1</a:t>
                </a:r>
                <a:r>
                  <a:rPr lang="en-US" sz="1400" b="1" baseline="-25000" dirty="0" smtClean="0"/>
                  <a:t>?</a:t>
                </a:r>
                <a:endParaRPr lang="en-US" sz="1400" b="1" dirty="0"/>
              </a:p>
            </p:txBody>
          </p:sp>
          <p:sp>
            <p:nvSpPr>
              <p:cNvPr id="85" name="Line 99"/>
              <p:cNvSpPr>
                <a:spLocks noChangeShapeType="1"/>
              </p:cNvSpPr>
              <p:nvPr/>
            </p:nvSpPr>
            <p:spPr bwMode="auto">
              <a:xfrm>
                <a:off x="1253" y="2307"/>
                <a:ext cx="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100"/>
              <p:cNvSpPr txBox="1">
                <a:spLocks noChangeArrowheads="1"/>
              </p:cNvSpPr>
              <p:nvPr/>
            </p:nvSpPr>
            <p:spPr bwMode="auto">
              <a:xfrm>
                <a:off x="1746" y="2092"/>
                <a:ext cx="44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smtClean="0"/>
                  <a:t>msg1</a:t>
                </a:r>
                <a:r>
                  <a:rPr lang="en-US" sz="1400" b="1" baseline="-25000" smtClean="0"/>
                  <a:t>C</a:t>
                </a:r>
                <a:endParaRPr lang="en-US" sz="1400" b="1"/>
              </a:p>
            </p:txBody>
          </p:sp>
          <p:sp>
            <p:nvSpPr>
              <p:cNvPr id="87" name="Text Box 101"/>
              <p:cNvSpPr txBox="1">
                <a:spLocks noChangeArrowheads="1"/>
              </p:cNvSpPr>
              <p:nvPr/>
            </p:nvSpPr>
            <p:spPr bwMode="auto">
              <a:xfrm>
                <a:off x="2245" y="2092"/>
                <a:ext cx="44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smtClean="0"/>
                  <a:t>msg2</a:t>
                </a:r>
                <a:r>
                  <a:rPr lang="en-US" sz="1400" b="1" baseline="-25000" smtClean="0"/>
                  <a:t>C</a:t>
                </a:r>
                <a:endParaRPr lang="en-US" sz="1400" b="1"/>
              </a:p>
            </p:txBody>
          </p:sp>
          <p:sp>
            <p:nvSpPr>
              <p:cNvPr id="88" name="Line 102"/>
              <p:cNvSpPr>
                <a:spLocks noChangeShapeType="1"/>
              </p:cNvSpPr>
              <p:nvPr/>
            </p:nvSpPr>
            <p:spPr bwMode="auto">
              <a:xfrm>
                <a:off x="2825" y="2121"/>
                <a:ext cx="20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 Box 103"/>
              <p:cNvSpPr txBox="1">
                <a:spLocks noChangeArrowheads="1"/>
              </p:cNvSpPr>
              <p:nvPr/>
            </p:nvSpPr>
            <p:spPr bwMode="auto">
              <a:xfrm>
                <a:off x="2744" y="2092"/>
                <a:ext cx="43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msg2</a:t>
                </a:r>
                <a:r>
                  <a:rPr lang="en-US" sz="1400" b="1" baseline="-25000" dirty="0" smtClean="0"/>
                  <a:t>?</a:t>
                </a:r>
                <a:endParaRPr lang="en-US" sz="1400" b="1" dirty="0"/>
              </a:p>
            </p:txBody>
          </p:sp>
          <p:sp>
            <p:nvSpPr>
              <p:cNvPr id="90" name="Oval 104"/>
              <p:cNvSpPr>
                <a:spLocks noChangeArrowheads="1"/>
              </p:cNvSpPr>
              <p:nvPr/>
            </p:nvSpPr>
            <p:spPr bwMode="auto">
              <a:xfrm>
                <a:off x="3117" y="2235"/>
                <a:ext cx="103" cy="1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05"/>
              <p:cNvSpPr>
                <a:spLocks noChangeShapeType="1"/>
              </p:cNvSpPr>
              <p:nvPr/>
            </p:nvSpPr>
            <p:spPr bwMode="auto">
              <a:xfrm>
                <a:off x="2737" y="2307"/>
                <a:ext cx="3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Oval 106"/>
              <p:cNvSpPr>
                <a:spLocks noChangeArrowheads="1"/>
              </p:cNvSpPr>
              <p:nvPr/>
            </p:nvSpPr>
            <p:spPr bwMode="auto">
              <a:xfrm>
                <a:off x="2149" y="2635"/>
                <a:ext cx="103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2252" y="2378"/>
                <a:ext cx="906" cy="343"/>
              </a:xfrm>
              <a:custGeom>
                <a:avLst/>
                <a:gdLst>
                  <a:gd name="T0" fmla="*/ 1996 w 1996"/>
                  <a:gd name="T1" fmla="*/ 0 h 544"/>
                  <a:gd name="T2" fmla="*/ 1610 w 1996"/>
                  <a:gd name="T3" fmla="*/ 408 h 544"/>
                  <a:gd name="T4" fmla="*/ 0 w 1996"/>
                  <a:gd name="T5" fmla="*/ 544 h 544"/>
                  <a:gd name="T6" fmla="*/ 0 60000 65536"/>
                  <a:gd name="T7" fmla="*/ 0 60000 65536"/>
                  <a:gd name="T8" fmla="*/ 0 60000 65536"/>
                  <a:gd name="T9" fmla="*/ 0 w 1996"/>
                  <a:gd name="T10" fmla="*/ 0 h 544"/>
                  <a:gd name="T11" fmla="*/ 1996 w 1996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6" h="544">
                    <a:moveTo>
                      <a:pt x="1996" y="0"/>
                    </a:moveTo>
                    <a:cubicBezTo>
                      <a:pt x="1969" y="158"/>
                      <a:pt x="1943" y="317"/>
                      <a:pt x="1610" y="408"/>
                    </a:cubicBezTo>
                    <a:cubicBezTo>
                      <a:pt x="1277" y="499"/>
                      <a:pt x="638" y="521"/>
                      <a:pt x="0" y="5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1253" y="2378"/>
                <a:ext cx="896" cy="355"/>
              </a:xfrm>
              <a:custGeom>
                <a:avLst/>
                <a:gdLst>
                  <a:gd name="T0" fmla="*/ 1973 w 1973"/>
                  <a:gd name="T1" fmla="*/ 522 h 563"/>
                  <a:gd name="T2" fmla="*/ 521 w 1973"/>
                  <a:gd name="T3" fmla="*/ 476 h 563"/>
                  <a:gd name="T4" fmla="*/ 0 w 1973"/>
                  <a:gd name="T5" fmla="*/ 0 h 563"/>
                  <a:gd name="T6" fmla="*/ 0 60000 65536"/>
                  <a:gd name="T7" fmla="*/ 0 60000 65536"/>
                  <a:gd name="T8" fmla="*/ 0 60000 65536"/>
                  <a:gd name="T9" fmla="*/ 0 w 1973"/>
                  <a:gd name="T10" fmla="*/ 0 h 563"/>
                  <a:gd name="T11" fmla="*/ 1973 w 1973"/>
                  <a:gd name="T12" fmla="*/ 563 h 5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3" h="563">
                    <a:moveTo>
                      <a:pt x="1973" y="522"/>
                    </a:moveTo>
                    <a:cubicBezTo>
                      <a:pt x="1411" y="542"/>
                      <a:pt x="850" y="563"/>
                      <a:pt x="521" y="476"/>
                    </a:cubicBezTo>
                    <a:cubicBezTo>
                      <a:pt x="192" y="389"/>
                      <a:pt x="96" y="19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9"/>
              <p:cNvSpPr>
                <a:spLocks noChangeShapeType="1"/>
              </p:cNvSpPr>
              <p:nvPr/>
            </p:nvSpPr>
            <p:spPr bwMode="auto">
              <a:xfrm>
                <a:off x="1696" y="2779"/>
                <a:ext cx="20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Text Box 110"/>
              <p:cNvSpPr txBox="1">
                <a:spLocks noChangeArrowheads="1"/>
              </p:cNvSpPr>
              <p:nvPr/>
            </p:nvSpPr>
            <p:spPr bwMode="auto">
              <a:xfrm>
                <a:off x="1610" y="2750"/>
                <a:ext cx="44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smtClean="0"/>
                  <a:t>msg3</a:t>
                </a:r>
                <a:r>
                  <a:rPr lang="en-US" sz="1400" b="1" baseline="-25000" smtClean="0"/>
                  <a:t>C</a:t>
                </a:r>
                <a:endParaRPr lang="en-US" sz="1400" b="1"/>
              </a:p>
            </p:txBody>
          </p:sp>
          <p:sp>
            <p:nvSpPr>
              <p:cNvPr id="97" name="Text Box 111"/>
              <p:cNvSpPr txBox="1">
                <a:spLocks noChangeArrowheads="1"/>
              </p:cNvSpPr>
              <p:nvPr/>
            </p:nvSpPr>
            <p:spPr bwMode="auto">
              <a:xfrm>
                <a:off x="2744" y="2636"/>
                <a:ext cx="43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smtClean="0"/>
                  <a:t>msg3</a:t>
                </a:r>
                <a:r>
                  <a:rPr lang="en-US" sz="1400" b="1" baseline="-25000" smtClean="0"/>
                  <a:t>?</a:t>
                </a:r>
                <a:endParaRPr lang="en-US" sz="14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446213"/>
            <a:ext cx="8202642" cy="44640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background notions: protocol, interoperability, etc.</a:t>
            </a:r>
          </a:p>
          <a:p>
            <a:pPr lvl="1"/>
            <a:r>
              <a:rPr lang="en-US" b="1" dirty="0" smtClean="0"/>
              <a:t>coordinator concept </a:t>
            </a:r>
            <a:r>
              <a:rPr lang="en-US" b="1" dirty="0" err="1" smtClean="0"/>
              <a:t>vs</a:t>
            </a:r>
            <a:r>
              <a:rPr lang="en-US" b="1" dirty="0" smtClean="0"/>
              <a:t> mediator concept</a:t>
            </a:r>
          </a:p>
          <a:p>
            <a:r>
              <a:rPr lang="en-US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</a:t>
            </a:r>
            <a:r>
              <a:rPr lang="en-US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synthesis of coordinators for real-time systems [TACAS07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synthesis of coordinators for evolving systems [JSS08b]</a:t>
            </a:r>
            <a:endParaRPr lang="en-US" dirty="0" smtClean="0"/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79388" y="4509120"/>
            <a:ext cx="8821737" cy="1455738"/>
            <a:chOff x="113" y="3022"/>
            <a:chExt cx="5557" cy="917"/>
          </a:xfrm>
        </p:grpSpPr>
        <p:sp>
          <p:nvSpPr>
            <p:cNvPr id="20567" name="Line 53"/>
            <p:cNvSpPr>
              <a:spLocks noChangeShapeType="1"/>
            </p:cNvSpPr>
            <p:nvPr/>
          </p:nvSpPr>
          <p:spPr bwMode="auto">
            <a:xfrm>
              <a:off x="113" y="3022"/>
              <a:ext cx="5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8" name="Text Box 78"/>
            <p:cNvSpPr txBox="1">
              <a:spLocks noChangeArrowheads="1"/>
            </p:cNvSpPr>
            <p:nvPr/>
          </p:nvSpPr>
          <p:spPr bwMode="auto">
            <a:xfrm>
              <a:off x="555" y="3113"/>
              <a:ext cx="135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coordinator</a:t>
              </a:r>
              <a:endParaRPr lang="en-US" sz="2000" dirty="0"/>
            </a:p>
            <a:p>
              <a:r>
                <a:rPr lang="en-US" sz="2000" dirty="0"/>
                <a:t>graph obtained</a:t>
              </a:r>
            </a:p>
            <a:p>
              <a:r>
                <a:rPr lang="en-US" sz="2000" dirty="0"/>
                <a:t>by the unification</a:t>
              </a:r>
            </a:p>
            <a:p>
              <a:r>
                <a:rPr lang="en-US" sz="2000" dirty="0"/>
                <a:t>of the EX-Graphs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311525" y="4581128"/>
            <a:ext cx="5292923" cy="1368152"/>
            <a:chOff x="2086" y="3113"/>
            <a:chExt cx="3471" cy="1116"/>
          </a:xfrm>
        </p:grpSpPr>
        <p:sp>
          <p:nvSpPr>
            <p:cNvPr id="20539" name="Oval 54"/>
            <p:cNvSpPr>
              <a:spLocks noChangeArrowheads="1"/>
            </p:cNvSpPr>
            <p:nvPr/>
          </p:nvSpPr>
          <p:spPr bwMode="auto">
            <a:xfrm>
              <a:off x="2580" y="3612"/>
              <a:ext cx="159" cy="1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0" name="Oval 55"/>
            <p:cNvSpPr>
              <a:spLocks noChangeArrowheads="1"/>
            </p:cNvSpPr>
            <p:nvPr/>
          </p:nvSpPr>
          <p:spPr bwMode="auto">
            <a:xfrm>
              <a:off x="2626" y="365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1" name="Oval 56"/>
            <p:cNvSpPr>
              <a:spLocks noChangeArrowheads="1"/>
            </p:cNvSpPr>
            <p:nvPr/>
          </p:nvSpPr>
          <p:spPr bwMode="auto">
            <a:xfrm>
              <a:off x="3243" y="3250"/>
              <a:ext cx="159" cy="1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2" name="Oval 57"/>
            <p:cNvSpPr>
              <a:spLocks noChangeArrowheads="1"/>
            </p:cNvSpPr>
            <p:nvPr/>
          </p:nvSpPr>
          <p:spPr bwMode="auto">
            <a:xfrm>
              <a:off x="3243" y="3997"/>
              <a:ext cx="159" cy="1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3" name="Oval 58"/>
            <p:cNvSpPr>
              <a:spLocks noChangeArrowheads="1"/>
            </p:cNvSpPr>
            <p:nvPr/>
          </p:nvSpPr>
          <p:spPr bwMode="auto">
            <a:xfrm>
              <a:off x="3969" y="3612"/>
              <a:ext cx="159" cy="1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4" name="Oval 59"/>
            <p:cNvSpPr>
              <a:spLocks noChangeArrowheads="1"/>
            </p:cNvSpPr>
            <p:nvPr/>
          </p:nvSpPr>
          <p:spPr bwMode="auto">
            <a:xfrm>
              <a:off x="4898" y="3612"/>
              <a:ext cx="159" cy="1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5" name="Line 60"/>
            <p:cNvSpPr>
              <a:spLocks noChangeShapeType="1"/>
            </p:cNvSpPr>
            <p:nvPr/>
          </p:nvSpPr>
          <p:spPr bwMode="auto">
            <a:xfrm flipV="1">
              <a:off x="2653" y="3362"/>
              <a:ext cx="59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46" name="Line 61"/>
            <p:cNvSpPr>
              <a:spLocks noChangeShapeType="1"/>
            </p:cNvSpPr>
            <p:nvPr/>
          </p:nvSpPr>
          <p:spPr bwMode="auto">
            <a:xfrm>
              <a:off x="2653" y="3680"/>
              <a:ext cx="59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47" name="Line 62"/>
            <p:cNvSpPr>
              <a:spLocks noChangeShapeType="1"/>
            </p:cNvSpPr>
            <p:nvPr/>
          </p:nvSpPr>
          <p:spPr bwMode="auto">
            <a:xfrm>
              <a:off x="3402" y="3340"/>
              <a:ext cx="590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48" name="Line 63"/>
            <p:cNvSpPr>
              <a:spLocks noChangeShapeType="1"/>
            </p:cNvSpPr>
            <p:nvPr/>
          </p:nvSpPr>
          <p:spPr bwMode="auto">
            <a:xfrm flipV="1">
              <a:off x="3379" y="3748"/>
              <a:ext cx="613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49" name="Line 64"/>
            <p:cNvSpPr>
              <a:spLocks noChangeShapeType="1"/>
            </p:cNvSpPr>
            <p:nvPr/>
          </p:nvSpPr>
          <p:spPr bwMode="auto">
            <a:xfrm>
              <a:off x="4128" y="368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0" name="Text Box 65"/>
            <p:cNvSpPr txBox="1">
              <a:spLocks noChangeArrowheads="1"/>
            </p:cNvSpPr>
            <p:nvPr/>
          </p:nvSpPr>
          <p:spPr bwMode="auto">
            <a:xfrm>
              <a:off x="2495" y="322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C1</a:t>
              </a:r>
              <a:endParaRPr lang="it-IT" b="1"/>
            </a:p>
          </p:txBody>
        </p:sp>
        <p:sp>
          <p:nvSpPr>
            <p:cNvPr id="20551" name="Text Box 66"/>
            <p:cNvSpPr txBox="1">
              <a:spLocks noChangeArrowheads="1"/>
            </p:cNvSpPr>
            <p:nvPr/>
          </p:nvSpPr>
          <p:spPr bwMode="auto">
            <a:xfrm>
              <a:off x="2495" y="383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C2</a:t>
              </a:r>
              <a:endParaRPr lang="it-IT" b="1"/>
            </a:p>
          </p:txBody>
        </p:sp>
        <p:sp>
          <p:nvSpPr>
            <p:cNvPr id="20552" name="Text Box 67"/>
            <p:cNvSpPr txBox="1">
              <a:spLocks noChangeArrowheads="1"/>
            </p:cNvSpPr>
            <p:nvPr/>
          </p:nvSpPr>
          <p:spPr bwMode="auto">
            <a:xfrm>
              <a:off x="3538" y="322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C3</a:t>
              </a:r>
              <a:endParaRPr lang="it-IT" b="1"/>
            </a:p>
          </p:txBody>
        </p:sp>
        <p:sp>
          <p:nvSpPr>
            <p:cNvPr id="20553" name="Line 68"/>
            <p:cNvSpPr>
              <a:spLocks noChangeShapeType="1"/>
            </p:cNvSpPr>
            <p:nvPr/>
          </p:nvSpPr>
          <p:spPr bwMode="auto">
            <a:xfrm>
              <a:off x="3611" y="324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4" name="Text Box 69"/>
            <p:cNvSpPr txBox="1">
              <a:spLocks noChangeArrowheads="1"/>
            </p:cNvSpPr>
            <p:nvPr/>
          </p:nvSpPr>
          <p:spPr bwMode="auto">
            <a:xfrm>
              <a:off x="3606" y="395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C3</a:t>
              </a:r>
              <a:endParaRPr lang="it-IT" b="1"/>
            </a:p>
          </p:txBody>
        </p:sp>
        <p:sp>
          <p:nvSpPr>
            <p:cNvPr id="20555" name="Line 70"/>
            <p:cNvSpPr>
              <a:spLocks noChangeShapeType="1"/>
            </p:cNvSpPr>
            <p:nvPr/>
          </p:nvSpPr>
          <p:spPr bwMode="auto">
            <a:xfrm>
              <a:off x="3679" y="397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6" name="Text Box 71"/>
            <p:cNvSpPr txBox="1">
              <a:spLocks noChangeArrowheads="1"/>
            </p:cNvSpPr>
            <p:nvPr/>
          </p:nvSpPr>
          <p:spPr bwMode="auto">
            <a:xfrm>
              <a:off x="4196" y="341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msg2</a:t>
              </a:r>
              <a:r>
                <a:rPr lang="it-IT" b="1" baseline="-25000" dirty="0"/>
                <a:t>C3</a:t>
              </a:r>
              <a:endParaRPr lang="it-IT" b="1" dirty="0"/>
            </a:p>
          </p:txBody>
        </p:sp>
        <p:sp>
          <p:nvSpPr>
            <p:cNvPr id="20557" name="Line 72"/>
            <p:cNvSpPr>
              <a:spLocks noChangeShapeType="1"/>
            </p:cNvSpPr>
            <p:nvPr/>
          </p:nvSpPr>
          <p:spPr bwMode="auto">
            <a:xfrm flipV="1">
              <a:off x="4967" y="3113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8" name="Line 73"/>
            <p:cNvSpPr>
              <a:spLocks noChangeShapeType="1"/>
            </p:cNvSpPr>
            <p:nvPr/>
          </p:nvSpPr>
          <p:spPr bwMode="auto">
            <a:xfrm flipH="1">
              <a:off x="2086" y="3113"/>
              <a:ext cx="2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9" name="Line 74"/>
            <p:cNvSpPr>
              <a:spLocks noChangeShapeType="1"/>
            </p:cNvSpPr>
            <p:nvPr/>
          </p:nvSpPr>
          <p:spPr bwMode="auto">
            <a:xfrm>
              <a:off x="2086" y="3113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0" name="Line 75"/>
            <p:cNvSpPr>
              <a:spLocks noChangeShapeType="1"/>
            </p:cNvSpPr>
            <p:nvPr/>
          </p:nvSpPr>
          <p:spPr bwMode="auto">
            <a:xfrm>
              <a:off x="4967" y="3771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1" name="Line 76"/>
            <p:cNvSpPr>
              <a:spLocks noChangeShapeType="1"/>
            </p:cNvSpPr>
            <p:nvPr/>
          </p:nvSpPr>
          <p:spPr bwMode="auto">
            <a:xfrm flipH="1">
              <a:off x="2086" y="4224"/>
              <a:ext cx="2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2" name="Line 77"/>
            <p:cNvSpPr>
              <a:spLocks noChangeShapeType="1"/>
            </p:cNvSpPr>
            <p:nvPr/>
          </p:nvSpPr>
          <p:spPr bwMode="auto">
            <a:xfrm flipV="1">
              <a:off x="2086" y="3725"/>
              <a:ext cx="52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3" name="Text Box 79"/>
            <p:cNvSpPr txBox="1">
              <a:spLocks noChangeArrowheads="1"/>
            </p:cNvSpPr>
            <p:nvPr/>
          </p:nvSpPr>
          <p:spPr bwMode="auto">
            <a:xfrm>
              <a:off x="4966" y="322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C1</a:t>
              </a:r>
              <a:endParaRPr lang="it-IT" b="1"/>
            </a:p>
          </p:txBody>
        </p:sp>
        <p:sp>
          <p:nvSpPr>
            <p:cNvPr id="20564" name="Line 80"/>
            <p:cNvSpPr>
              <a:spLocks noChangeShapeType="1"/>
            </p:cNvSpPr>
            <p:nvPr/>
          </p:nvSpPr>
          <p:spPr bwMode="auto">
            <a:xfrm>
              <a:off x="5039" y="324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5" name="Text Box 81"/>
            <p:cNvSpPr txBox="1">
              <a:spLocks noChangeArrowheads="1"/>
            </p:cNvSpPr>
            <p:nvPr/>
          </p:nvSpPr>
          <p:spPr bwMode="auto">
            <a:xfrm>
              <a:off x="4967" y="390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C2</a:t>
              </a:r>
              <a:endParaRPr lang="it-IT" b="1"/>
            </a:p>
          </p:txBody>
        </p:sp>
        <p:sp>
          <p:nvSpPr>
            <p:cNvPr id="20566" name="Line 82"/>
            <p:cNvSpPr>
              <a:spLocks noChangeShapeType="1"/>
            </p:cNvSpPr>
            <p:nvPr/>
          </p:nvSpPr>
          <p:spPr bwMode="auto">
            <a:xfrm>
              <a:off x="5040" y="392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503238" y="1313160"/>
            <a:ext cx="8317233" cy="3123952"/>
            <a:chOff x="317" y="720"/>
            <a:chExt cx="5270" cy="2240"/>
          </a:xfrm>
        </p:grpSpPr>
        <p:sp>
          <p:nvSpPr>
            <p:cNvPr id="20487" name="Oval 8"/>
            <p:cNvSpPr>
              <a:spLocks noChangeArrowheads="1"/>
            </p:cNvSpPr>
            <p:nvPr/>
          </p:nvSpPr>
          <p:spPr bwMode="auto">
            <a:xfrm>
              <a:off x="1154" y="1966"/>
              <a:ext cx="147" cy="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1196" y="1998"/>
              <a:ext cx="64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1154" y="2387"/>
              <a:ext cx="147" cy="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0" name="Oval 11"/>
            <p:cNvSpPr>
              <a:spLocks noChangeArrowheads="1"/>
            </p:cNvSpPr>
            <p:nvPr/>
          </p:nvSpPr>
          <p:spPr bwMode="auto">
            <a:xfrm>
              <a:off x="1154" y="2841"/>
              <a:ext cx="147" cy="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691" y="2387"/>
              <a:ext cx="147" cy="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1238" y="2030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>
              <a:off x="1238" y="2500"/>
              <a:ext cx="0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4" name="Freeform 15"/>
            <p:cNvSpPr>
              <a:spLocks/>
            </p:cNvSpPr>
            <p:nvPr/>
          </p:nvSpPr>
          <p:spPr bwMode="auto">
            <a:xfrm>
              <a:off x="775" y="2500"/>
              <a:ext cx="379" cy="389"/>
            </a:xfrm>
            <a:custGeom>
              <a:avLst/>
              <a:gdLst>
                <a:gd name="T0" fmla="*/ 408 w 408"/>
                <a:gd name="T1" fmla="*/ 544 h 544"/>
                <a:gd name="T2" fmla="*/ 204 w 408"/>
                <a:gd name="T3" fmla="*/ 386 h 544"/>
                <a:gd name="T4" fmla="*/ 0 w 408"/>
                <a:gd name="T5" fmla="*/ 0 h 544"/>
                <a:gd name="T6" fmla="*/ 0 60000 65536"/>
                <a:gd name="T7" fmla="*/ 0 60000 65536"/>
                <a:gd name="T8" fmla="*/ 0 60000 65536"/>
                <a:gd name="T9" fmla="*/ 0 w 408"/>
                <a:gd name="T10" fmla="*/ 0 h 544"/>
                <a:gd name="T11" fmla="*/ 408 w 40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544">
                  <a:moveTo>
                    <a:pt x="408" y="544"/>
                  </a:moveTo>
                  <a:cubicBezTo>
                    <a:pt x="340" y="510"/>
                    <a:pt x="272" y="477"/>
                    <a:pt x="204" y="386"/>
                  </a:cubicBezTo>
                  <a:cubicBezTo>
                    <a:pt x="136" y="295"/>
                    <a:pt x="34" y="6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5" name="Freeform 16"/>
            <p:cNvSpPr>
              <a:spLocks/>
            </p:cNvSpPr>
            <p:nvPr/>
          </p:nvSpPr>
          <p:spPr bwMode="auto">
            <a:xfrm>
              <a:off x="754" y="2015"/>
              <a:ext cx="400" cy="372"/>
            </a:xfrm>
            <a:custGeom>
              <a:avLst/>
              <a:gdLst>
                <a:gd name="T0" fmla="*/ 0 w 431"/>
                <a:gd name="T1" fmla="*/ 521 h 521"/>
                <a:gd name="T2" fmla="*/ 114 w 431"/>
                <a:gd name="T3" fmla="*/ 181 h 521"/>
                <a:gd name="T4" fmla="*/ 431 w 431"/>
                <a:gd name="T5" fmla="*/ 0 h 521"/>
                <a:gd name="T6" fmla="*/ 0 60000 65536"/>
                <a:gd name="T7" fmla="*/ 0 60000 65536"/>
                <a:gd name="T8" fmla="*/ 0 60000 65536"/>
                <a:gd name="T9" fmla="*/ 0 w 431"/>
                <a:gd name="T10" fmla="*/ 0 h 521"/>
                <a:gd name="T11" fmla="*/ 431 w 431"/>
                <a:gd name="T12" fmla="*/ 521 h 5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521">
                  <a:moveTo>
                    <a:pt x="0" y="521"/>
                  </a:moveTo>
                  <a:cubicBezTo>
                    <a:pt x="21" y="394"/>
                    <a:pt x="42" y="268"/>
                    <a:pt x="114" y="181"/>
                  </a:cubicBezTo>
                  <a:cubicBezTo>
                    <a:pt x="186" y="94"/>
                    <a:pt x="308" y="47"/>
                    <a:pt x="43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6" name="Text Box 17"/>
            <p:cNvSpPr txBox="1">
              <a:spLocks noChangeArrowheads="1"/>
            </p:cNvSpPr>
            <p:nvPr/>
          </p:nvSpPr>
          <p:spPr bwMode="auto">
            <a:xfrm>
              <a:off x="1217" y="2104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C1</a:t>
              </a:r>
              <a:endParaRPr lang="it-IT" b="1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1212" y="2533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>
              <a:off x="1280" y="2549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9" name="Text Box 20"/>
            <p:cNvSpPr txBox="1">
              <a:spLocks noChangeArrowheads="1"/>
            </p:cNvSpPr>
            <p:nvPr/>
          </p:nvSpPr>
          <p:spPr bwMode="auto">
            <a:xfrm>
              <a:off x="480" y="2727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500" name="Text Box 21"/>
            <p:cNvSpPr txBox="1">
              <a:spLocks noChangeArrowheads="1"/>
            </p:cNvSpPr>
            <p:nvPr/>
          </p:nvSpPr>
          <p:spPr bwMode="auto">
            <a:xfrm>
              <a:off x="317" y="1952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C1</a:t>
              </a:r>
              <a:endParaRPr lang="it-IT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380" y="1968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2" name="Oval 23"/>
            <p:cNvSpPr>
              <a:spLocks noChangeArrowheads="1"/>
            </p:cNvSpPr>
            <p:nvPr/>
          </p:nvSpPr>
          <p:spPr bwMode="auto">
            <a:xfrm>
              <a:off x="3009" y="1948"/>
              <a:ext cx="147" cy="1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3" name="Oval 24"/>
            <p:cNvSpPr>
              <a:spLocks noChangeArrowheads="1"/>
            </p:cNvSpPr>
            <p:nvPr/>
          </p:nvSpPr>
          <p:spPr bwMode="auto">
            <a:xfrm>
              <a:off x="3051" y="1981"/>
              <a:ext cx="64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4" name="Oval 25"/>
            <p:cNvSpPr>
              <a:spLocks noChangeArrowheads="1"/>
            </p:cNvSpPr>
            <p:nvPr/>
          </p:nvSpPr>
          <p:spPr bwMode="auto">
            <a:xfrm>
              <a:off x="3009" y="2376"/>
              <a:ext cx="147" cy="1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5" name="Oval 26"/>
            <p:cNvSpPr>
              <a:spLocks noChangeArrowheads="1"/>
            </p:cNvSpPr>
            <p:nvPr/>
          </p:nvSpPr>
          <p:spPr bwMode="auto">
            <a:xfrm>
              <a:off x="3009" y="2837"/>
              <a:ext cx="147" cy="1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6" name="Oval 27"/>
            <p:cNvSpPr>
              <a:spLocks noChangeArrowheads="1"/>
            </p:cNvSpPr>
            <p:nvPr/>
          </p:nvSpPr>
          <p:spPr bwMode="auto">
            <a:xfrm>
              <a:off x="2546" y="2376"/>
              <a:ext cx="147" cy="1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07" name="Line 28"/>
            <p:cNvSpPr>
              <a:spLocks noChangeShapeType="1"/>
            </p:cNvSpPr>
            <p:nvPr/>
          </p:nvSpPr>
          <p:spPr bwMode="auto">
            <a:xfrm>
              <a:off x="3093" y="201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8" name="Line 29"/>
            <p:cNvSpPr>
              <a:spLocks noChangeShapeType="1"/>
            </p:cNvSpPr>
            <p:nvPr/>
          </p:nvSpPr>
          <p:spPr bwMode="auto">
            <a:xfrm>
              <a:off x="3093" y="2491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9" name="Freeform 30"/>
            <p:cNvSpPr>
              <a:spLocks/>
            </p:cNvSpPr>
            <p:nvPr/>
          </p:nvSpPr>
          <p:spPr bwMode="auto">
            <a:xfrm>
              <a:off x="2630" y="2491"/>
              <a:ext cx="379" cy="395"/>
            </a:xfrm>
            <a:custGeom>
              <a:avLst/>
              <a:gdLst>
                <a:gd name="T0" fmla="*/ 408 w 408"/>
                <a:gd name="T1" fmla="*/ 544 h 544"/>
                <a:gd name="T2" fmla="*/ 204 w 408"/>
                <a:gd name="T3" fmla="*/ 386 h 544"/>
                <a:gd name="T4" fmla="*/ 0 w 408"/>
                <a:gd name="T5" fmla="*/ 0 h 544"/>
                <a:gd name="T6" fmla="*/ 0 60000 65536"/>
                <a:gd name="T7" fmla="*/ 0 60000 65536"/>
                <a:gd name="T8" fmla="*/ 0 60000 65536"/>
                <a:gd name="T9" fmla="*/ 0 w 408"/>
                <a:gd name="T10" fmla="*/ 0 h 544"/>
                <a:gd name="T11" fmla="*/ 408 w 40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544">
                  <a:moveTo>
                    <a:pt x="408" y="544"/>
                  </a:moveTo>
                  <a:cubicBezTo>
                    <a:pt x="340" y="510"/>
                    <a:pt x="272" y="477"/>
                    <a:pt x="204" y="386"/>
                  </a:cubicBezTo>
                  <a:cubicBezTo>
                    <a:pt x="136" y="295"/>
                    <a:pt x="34" y="6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10" name="Freeform 31"/>
            <p:cNvSpPr>
              <a:spLocks/>
            </p:cNvSpPr>
            <p:nvPr/>
          </p:nvSpPr>
          <p:spPr bwMode="auto">
            <a:xfrm>
              <a:off x="2609" y="1997"/>
              <a:ext cx="400" cy="379"/>
            </a:xfrm>
            <a:custGeom>
              <a:avLst/>
              <a:gdLst>
                <a:gd name="T0" fmla="*/ 0 w 431"/>
                <a:gd name="T1" fmla="*/ 521 h 521"/>
                <a:gd name="T2" fmla="*/ 114 w 431"/>
                <a:gd name="T3" fmla="*/ 181 h 521"/>
                <a:gd name="T4" fmla="*/ 431 w 431"/>
                <a:gd name="T5" fmla="*/ 0 h 521"/>
                <a:gd name="T6" fmla="*/ 0 60000 65536"/>
                <a:gd name="T7" fmla="*/ 0 60000 65536"/>
                <a:gd name="T8" fmla="*/ 0 60000 65536"/>
                <a:gd name="T9" fmla="*/ 0 w 431"/>
                <a:gd name="T10" fmla="*/ 0 h 521"/>
                <a:gd name="T11" fmla="*/ 431 w 431"/>
                <a:gd name="T12" fmla="*/ 521 h 5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521">
                  <a:moveTo>
                    <a:pt x="0" y="521"/>
                  </a:moveTo>
                  <a:cubicBezTo>
                    <a:pt x="21" y="394"/>
                    <a:pt x="42" y="268"/>
                    <a:pt x="114" y="181"/>
                  </a:cubicBezTo>
                  <a:cubicBezTo>
                    <a:pt x="186" y="94"/>
                    <a:pt x="308" y="47"/>
                    <a:pt x="43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11" name="Text Box 32"/>
            <p:cNvSpPr txBox="1">
              <a:spLocks noChangeArrowheads="1"/>
            </p:cNvSpPr>
            <p:nvPr/>
          </p:nvSpPr>
          <p:spPr bwMode="auto">
            <a:xfrm>
              <a:off x="3072" y="2087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C2</a:t>
              </a:r>
              <a:endParaRPr lang="it-IT" b="1"/>
            </a:p>
          </p:txBody>
        </p:sp>
        <p:sp>
          <p:nvSpPr>
            <p:cNvPr id="20512" name="Text Box 33"/>
            <p:cNvSpPr txBox="1">
              <a:spLocks noChangeArrowheads="1"/>
            </p:cNvSpPr>
            <p:nvPr/>
          </p:nvSpPr>
          <p:spPr bwMode="auto">
            <a:xfrm>
              <a:off x="3067" y="2523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513" name="Line 34"/>
            <p:cNvSpPr>
              <a:spLocks noChangeShapeType="1"/>
            </p:cNvSpPr>
            <p:nvPr/>
          </p:nvSpPr>
          <p:spPr bwMode="auto">
            <a:xfrm>
              <a:off x="3135" y="2540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14" name="Text Box 35"/>
            <p:cNvSpPr txBox="1">
              <a:spLocks noChangeArrowheads="1"/>
            </p:cNvSpPr>
            <p:nvPr/>
          </p:nvSpPr>
          <p:spPr bwMode="auto">
            <a:xfrm>
              <a:off x="2335" y="2721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515" name="Text Box 36"/>
            <p:cNvSpPr txBox="1">
              <a:spLocks noChangeArrowheads="1"/>
            </p:cNvSpPr>
            <p:nvPr/>
          </p:nvSpPr>
          <p:spPr bwMode="auto">
            <a:xfrm>
              <a:off x="2151" y="1948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C2</a:t>
              </a:r>
              <a:endParaRPr lang="it-IT" b="1"/>
            </a:p>
          </p:txBody>
        </p:sp>
        <p:sp>
          <p:nvSpPr>
            <p:cNvPr id="20516" name="Line 37"/>
            <p:cNvSpPr>
              <a:spLocks noChangeShapeType="1"/>
            </p:cNvSpPr>
            <p:nvPr/>
          </p:nvSpPr>
          <p:spPr bwMode="auto">
            <a:xfrm>
              <a:off x="2214" y="1964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17" name="Oval 38"/>
            <p:cNvSpPr>
              <a:spLocks noChangeArrowheads="1"/>
            </p:cNvSpPr>
            <p:nvPr/>
          </p:nvSpPr>
          <p:spPr bwMode="auto">
            <a:xfrm>
              <a:off x="4941" y="1984"/>
              <a:ext cx="142" cy="1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8" name="Oval 39"/>
            <p:cNvSpPr>
              <a:spLocks noChangeArrowheads="1"/>
            </p:cNvSpPr>
            <p:nvPr/>
          </p:nvSpPr>
          <p:spPr bwMode="auto">
            <a:xfrm>
              <a:off x="4982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9" name="Oval 40"/>
            <p:cNvSpPr>
              <a:spLocks noChangeArrowheads="1"/>
            </p:cNvSpPr>
            <p:nvPr/>
          </p:nvSpPr>
          <p:spPr bwMode="auto">
            <a:xfrm>
              <a:off x="4941" y="2397"/>
              <a:ext cx="142" cy="1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0" name="Oval 41"/>
            <p:cNvSpPr>
              <a:spLocks noChangeArrowheads="1"/>
            </p:cNvSpPr>
            <p:nvPr/>
          </p:nvSpPr>
          <p:spPr bwMode="auto">
            <a:xfrm>
              <a:off x="4941" y="2842"/>
              <a:ext cx="142" cy="1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1" name="Oval 42"/>
            <p:cNvSpPr>
              <a:spLocks noChangeArrowheads="1"/>
            </p:cNvSpPr>
            <p:nvPr/>
          </p:nvSpPr>
          <p:spPr bwMode="auto">
            <a:xfrm>
              <a:off x="4495" y="2397"/>
              <a:ext cx="142" cy="1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2" name="Line 43"/>
            <p:cNvSpPr>
              <a:spLocks noChangeShapeType="1"/>
            </p:cNvSpPr>
            <p:nvPr/>
          </p:nvSpPr>
          <p:spPr bwMode="auto">
            <a:xfrm>
              <a:off x="5022" y="2047"/>
              <a:ext cx="0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23" name="Line 44"/>
            <p:cNvSpPr>
              <a:spLocks noChangeShapeType="1"/>
            </p:cNvSpPr>
            <p:nvPr/>
          </p:nvSpPr>
          <p:spPr bwMode="auto">
            <a:xfrm>
              <a:off x="5022" y="2508"/>
              <a:ext cx="0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24" name="Freeform 45"/>
            <p:cNvSpPr>
              <a:spLocks/>
            </p:cNvSpPr>
            <p:nvPr/>
          </p:nvSpPr>
          <p:spPr bwMode="auto">
            <a:xfrm>
              <a:off x="4576" y="2508"/>
              <a:ext cx="365" cy="381"/>
            </a:xfrm>
            <a:custGeom>
              <a:avLst/>
              <a:gdLst>
                <a:gd name="T0" fmla="*/ 408 w 408"/>
                <a:gd name="T1" fmla="*/ 544 h 544"/>
                <a:gd name="T2" fmla="*/ 204 w 408"/>
                <a:gd name="T3" fmla="*/ 386 h 544"/>
                <a:gd name="T4" fmla="*/ 0 w 408"/>
                <a:gd name="T5" fmla="*/ 0 h 544"/>
                <a:gd name="T6" fmla="*/ 0 60000 65536"/>
                <a:gd name="T7" fmla="*/ 0 60000 65536"/>
                <a:gd name="T8" fmla="*/ 0 60000 65536"/>
                <a:gd name="T9" fmla="*/ 0 w 408"/>
                <a:gd name="T10" fmla="*/ 0 h 544"/>
                <a:gd name="T11" fmla="*/ 408 w 40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544">
                  <a:moveTo>
                    <a:pt x="408" y="544"/>
                  </a:moveTo>
                  <a:cubicBezTo>
                    <a:pt x="340" y="510"/>
                    <a:pt x="272" y="477"/>
                    <a:pt x="204" y="386"/>
                  </a:cubicBezTo>
                  <a:cubicBezTo>
                    <a:pt x="136" y="295"/>
                    <a:pt x="34" y="6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25" name="Freeform 46"/>
            <p:cNvSpPr>
              <a:spLocks/>
            </p:cNvSpPr>
            <p:nvPr/>
          </p:nvSpPr>
          <p:spPr bwMode="auto">
            <a:xfrm>
              <a:off x="4556" y="2032"/>
              <a:ext cx="385" cy="365"/>
            </a:xfrm>
            <a:custGeom>
              <a:avLst/>
              <a:gdLst>
                <a:gd name="T0" fmla="*/ 0 w 431"/>
                <a:gd name="T1" fmla="*/ 521 h 521"/>
                <a:gd name="T2" fmla="*/ 114 w 431"/>
                <a:gd name="T3" fmla="*/ 181 h 521"/>
                <a:gd name="T4" fmla="*/ 431 w 431"/>
                <a:gd name="T5" fmla="*/ 0 h 521"/>
                <a:gd name="T6" fmla="*/ 0 60000 65536"/>
                <a:gd name="T7" fmla="*/ 0 60000 65536"/>
                <a:gd name="T8" fmla="*/ 0 60000 65536"/>
                <a:gd name="T9" fmla="*/ 0 w 431"/>
                <a:gd name="T10" fmla="*/ 0 h 521"/>
                <a:gd name="T11" fmla="*/ 431 w 431"/>
                <a:gd name="T12" fmla="*/ 521 h 5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521">
                  <a:moveTo>
                    <a:pt x="0" y="521"/>
                  </a:moveTo>
                  <a:cubicBezTo>
                    <a:pt x="21" y="394"/>
                    <a:pt x="42" y="268"/>
                    <a:pt x="114" y="181"/>
                  </a:cubicBezTo>
                  <a:cubicBezTo>
                    <a:pt x="186" y="94"/>
                    <a:pt x="308" y="47"/>
                    <a:pt x="43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26" name="Text Box 47"/>
            <p:cNvSpPr txBox="1">
              <a:spLocks noChangeArrowheads="1"/>
            </p:cNvSpPr>
            <p:nvPr/>
          </p:nvSpPr>
          <p:spPr bwMode="auto">
            <a:xfrm>
              <a:off x="5001" y="2119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527" name="Text Box 48"/>
            <p:cNvSpPr txBox="1">
              <a:spLocks noChangeArrowheads="1"/>
            </p:cNvSpPr>
            <p:nvPr/>
          </p:nvSpPr>
          <p:spPr bwMode="auto">
            <a:xfrm>
              <a:off x="4997" y="2540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msg1</a:t>
              </a:r>
              <a:r>
                <a:rPr lang="it-IT" b="1" baseline="-25000"/>
                <a:t>C3</a:t>
              </a:r>
              <a:endParaRPr lang="it-IT" b="1"/>
            </a:p>
          </p:txBody>
        </p:sp>
        <p:sp>
          <p:nvSpPr>
            <p:cNvPr id="20528" name="Line 49"/>
            <p:cNvSpPr>
              <a:spLocks noChangeShapeType="1"/>
            </p:cNvSpPr>
            <p:nvPr/>
          </p:nvSpPr>
          <p:spPr bwMode="auto">
            <a:xfrm>
              <a:off x="5062" y="2556"/>
              <a:ext cx="3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29" name="Text Box 50"/>
            <p:cNvSpPr txBox="1">
              <a:spLocks noChangeArrowheads="1"/>
            </p:cNvSpPr>
            <p:nvPr/>
          </p:nvSpPr>
          <p:spPr bwMode="auto">
            <a:xfrm>
              <a:off x="4292" y="272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C3</a:t>
              </a:r>
              <a:endParaRPr lang="it-IT" b="1"/>
            </a:p>
          </p:txBody>
        </p:sp>
        <p:sp>
          <p:nvSpPr>
            <p:cNvPr id="20530" name="Text Box 51"/>
            <p:cNvSpPr txBox="1">
              <a:spLocks noChangeArrowheads="1"/>
            </p:cNvSpPr>
            <p:nvPr/>
          </p:nvSpPr>
          <p:spPr bwMode="auto">
            <a:xfrm>
              <a:off x="4147" y="1984"/>
              <a:ext cx="5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msg2</a:t>
              </a:r>
              <a:r>
                <a:rPr lang="it-IT" b="1" baseline="-25000"/>
                <a:t>?</a:t>
              </a:r>
              <a:endParaRPr lang="it-IT" b="1"/>
            </a:p>
          </p:txBody>
        </p:sp>
        <p:sp>
          <p:nvSpPr>
            <p:cNvPr id="20531" name="Line 52"/>
            <p:cNvSpPr>
              <a:spLocks noChangeShapeType="1"/>
            </p:cNvSpPr>
            <p:nvPr/>
          </p:nvSpPr>
          <p:spPr bwMode="auto">
            <a:xfrm>
              <a:off x="4208" y="1999"/>
              <a:ext cx="3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32" name="Text Box 3"/>
            <p:cNvSpPr txBox="1">
              <a:spLocks noChangeArrowheads="1"/>
            </p:cNvSpPr>
            <p:nvPr/>
          </p:nvSpPr>
          <p:spPr bwMode="auto">
            <a:xfrm>
              <a:off x="2453" y="720"/>
              <a:ext cx="3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C1</a:t>
              </a:r>
            </a:p>
          </p:txBody>
        </p:sp>
        <p:sp>
          <p:nvSpPr>
            <p:cNvPr id="20533" name="Text Box 4"/>
            <p:cNvSpPr txBox="1">
              <a:spLocks noChangeArrowheads="1"/>
            </p:cNvSpPr>
            <p:nvPr/>
          </p:nvSpPr>
          <p:spPr bwMode="auto">
            <a:xfrm>
              <a:off x="2992" y="720"/>
              <a:ext cx="3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C2</a:t>
              </a:r>
            </a:p>
          </p:txBody>
        </p:sp>
        <p:sp>
          <p:nvSpPr>
            <p:cNvPr id="20534" name="Text Box 5"/>
            <p:cNvSpPr txBox="1">
              <a:spLocks noChangeArrowheads="1"/>
            </p:cNvSpPr>
            <p:nvPr/>
          </p:nvSpPr>
          <p:spPr bwMode="auto">
            <a:xfrm>
              <a:off x="2940" y="1484"/>
              <a:ext cx="3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C3</a:t>
              </a:r>
            </a:p>
          </p:txBody>
        </p:sp>
        <p:sp>
          <p:nvSpPr>
            <p:cNvPr id="20535" name="Text Box 83"/>
            <p:cNvSpPr txBox="1">
              <a:spLocks noChangeArrowheads="1"/>
            </p:cNvSpPr>
            <p:nvPr/>
          </p:nvSpPr>
          <p:spPr bwMode="auto">
            <a:xfrm>
              <a:off x="2447" y="1090"/>
              <a:ext cx="887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Coordinator</a:t>
              </a:r>
              <a:endParaRPr lang="en-US" dirty="0"/>
            </a:p>
          </p:txBody>
        </p:sp>
        <p:sp>
          <p:nvSpPr>
            <p:cNvPr id="20536" name="Line 84"/>
            <p:cNvSpPr>
              <a:spLocks noChangeShapeType="1"/>
            </p:cNvSpPr>
            <p:nvPr/>
          </p:nvSpPr>
          <p:spPr bwMode="auto">
            <a:xfrm>
              <a:off x="2645" y="947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37" name="Line 85"/>
            <p:cNvSpPr>
              <a:spLocks noChangeShapeType="1"/>
            </p:cNvSpPr>
            <p:nvPr/>
          </p:nvSpPr>
          <p:spPr bwMode="auto">
            <a:xfrm>
              <a:off x="3190" y="947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38" name="Line 86"/>
            <p:cNvSpPr>
              <a:spLocks noChangeShapeType="1"/>
            </p:cNvSpPr>
            <p:nvPr/>
          </p:nvSpPr>
          <p:spPr bwMode="auto">
            <a:xfrm>
              <a:off x="3091" y="1344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486" name="Text Box 91"/>
          <p:cNvSpPr txBox="1">
            <a:spLocks noChangeArrowheads="1"/>
          </p:cNvSpPr>
          <p:nvPr/>
        </p:nvSpPr>
        <p:spPr bwMode="auto">
          <a:xfrm>
            <a:off x="860425" y="1340768"/>
            <a:ext cx="2443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is based on a</a:t>
            </a:r>
          </a:p>
          <a:p>
            <a:r>
              <a:rPr lang="en-US" sz="2000" dirty="0"/>
              <a:t>usual first-order</a:t>
            </a:r>
          </a:p>
          <a:p>
            <a:r>
              <a:rPr lang="en-US" sz="2000" dirty="0"/>
              <a:t>unification algorithm</a:t>
            </a:r>
          </a:p>
        </p:txBody>
      </p:sp>
      <p:sp>
        <p:nvSpPr>
          <p:cNvPr id="90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Component Local Views Unification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291513" cy="619125"/>
          </a:xfrm>
        </p:spPr>
        <p:txBody>
          <a:bodyPr/>
          <a:lstStyle/>
          <a:p>
            <a:pPr eaLnBrk="1" hangingPunct="1"/>
            <a:r>
              <a:rPr lang="en-US" dirty="0" smtClean="0"/>
              <a:t>Dining Philosophers Problem: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2300" y="2420516"/>
            <a:ext cx="3962400" cy="3143250"/>
            <a:chOff x="392" y="1820"/>
            <a:chExt cx="2496" cy="1980"/>
          </a:xfrm>
        </p:grpSpPr>
        <p:pic>
          <p:nvPicPr>
            <p:cNvPr id="2153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" y="1820"/>
              <a:ext cx="2478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6" name="Text Box 9"/>
            <p:cNvSpPr txBox="1">
              <a:spLocks noChangeArrowheads="1"/>
            </p:cNvSpPr>
            <p:nvPr/>
          </p:nvSpPr>
          <p:spPr bwMode="auto">
            <a:xfrm>
              <a:off x="480" y="3567"/>
              <a:ext cx="24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Coordinator Free </a:t>
              </a:r>
              <a:r>
                <a:rPr lang="en-US" dirty="0"/>
                <a:t>Architectural View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75238" y="2204616"/>
            <a:ext cx="3889375" cy="3708400"/>
            <a:chOff x="3197" y="1684"/>
            <a:chExt cx="2450" cy="2336"/>
          </a:xfrm>
        </p:grpSpPr>
        <p:sp>
          <p:nvSpPr>
            <p:cNvPr id="21533" name="Rectangle 10"/>
            <p:cNvSpPr>
              <a:spLocks noChangeArrowheads="1"/>
            </p:cNvSpPr>
            <p:nvPr/>
          </p:nvSpPr>
          <p:spPr bwMode="auto">
            <a:xfrm>
              <a:off x="3197" y="1941"/>
              <a:ext cx="2450" cy="2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/>
                <a:t> </a:t>
              </a:r>
              <a:r>
                <a:rPr lang="en-US" sz="1600"/>
                <a:t>component Philosopher1 requests and gets the resource of component Fork1;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r>
                <a:rPr lang="en-US" sz="1600"/>
                <a:t> component Philosopher2 requests and gets the resource of component Fork2;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r>
                <a:rPr lang="en-US" sz="1600"/>
                <a:t> component Philosopher1 requests and waits for the resource of component Fork2;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r>
                <a:rPr lang="en-US" sz="1600"/>
                <a:t> component Philosopher2 requests and waits for the resource of component Fork1;</a:t>
              </a:r>
              <a:endParaRPr lang="it-IT" sz="1600"/>
            </a:p>
          </p:txBody>
        </p:sp>
        <p:sp>
          <p:nvSpPr>
            <p:cNvPr id="21534" name="Text Box 15"/>
            <p:cNvSpPr txBox="1">
              <a:spLocks noChangeArrowheads="1"/>
            </p:cNvSpPr>
            <p:nvPr/>
          </p:nvSpPr>
          <p:spPr bwMode="auto">
            <a:xfrm>
              <a:off x="3674" y="1684"/>
              <a:ext cx="1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Deadlock Scenario:</a:t>
              </a:r>
            </a:p>
          </p:txBody>
        </p:sp>
      </p:grp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5075238" y="1772816"/>
            <a:ext cx="3889375" cy="414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Assigning a deadlock-free</a:t>
            </a:r>
          </a:p>
          <a:p>
            <a:pPr algn="ctr"/>
            <a:r>
              <a:rPr lang="en-US" sz="2000" dirty="0"/>
              <a:t>routing policy to the </a:t>
            </a:r>
            <a:r>
              <a:rPr lang="en-US" sz="2000" dirty="0" smtClean="0"/>
              <a:t>coordinator</a:t>
            </a:r>
            <a:endParaRPr lang="en-US" sz="2000" dirty="0"/>
          </a:p>
          <a:p>
            <a:pPr algn="ctr"/>
            <a:r>
              <a:rPr lang="en-US" sz="2000" dirty="0"/>
              <a:t>it is possible avoids the deadlock</a:t>
            </a:r>
          </a:p>
          <a:p>
            <a:pPr algn="ctr"/>
            <a:r>
              <a:rPr lang="en-US" sz="2000" dirty="0"/>
              <a:t>scenario.</a:t>
            </a:r>
            <a:endParaRPr lang="en-US" dirty="0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22300" y="2407628"/>
            <a:ext cx="3933825" cy="877356"/>
            <a:chOff x="392" y="1642"/>
            <a:chExt cx="2478" cy="701"/>
          </a:xfrm>
        </p:grpSpPr>
        <p:sp>
          <p:nvSpPr>
            <p:cNvPr id="21531" name="Rectangle 49"/>
            <p:cNvSpPr>
              <a:spLocks noChangeArrowheads="1"/>
            </p:cNvSpPr>
            <p:nvPr/>
          </p:nvSpPr>
          <p:spPr bwMode="auto">
            <a:xfrm>
              <a:off x="392" y="1642"/>
              <a:ext cx="2478" cy="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2" name="Text Box 50"/>
            <p:cNvSpPr txBox="1">
              <a:spLocks noChangeArrowheads="1"/>
            </p:cNvSpPr>
            <p:nvPr/>
          </p:nvSpPr>
          <p:spPr bwMode="auto">
            <a:xfrm>
              <a:off x="1382" y="1646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Table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97024" y="2096667"/>
            <a:ext cx="4191000" cy="3530601"/>
            <a:chOff x="384" y="1567"/>
            <a:chExt cx="2640" cy="2224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84" y="1584"/>
              <a:ext cx="2640" cy="2207"/>
              <a:chOff x="384" y="1584"/>
              <a:chExt cx="2640" cy="2207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84" y="1584"/>
                <a:ext cx="2640" cy="2207"/>
                <a:chOff x="384" y="1584"/>
                <a:chExt cx="2640" cy="2207"/>
              </a:xfrm>
            </p:grpSpPr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384" y="1584"/>
                  <a:ext cx="2640" cy="2207"/>
                  <a:chOff x="384" y="1584"/>
                  <a:chExt cx="2640" cy="2207"/>
                </a:xfrm>
              </p:grpSpPr>
              <p:grpSp>
                <p:nvGrpSpPr>
                  <p:cNvPr id="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84" y="1584"/>
                    <a:ext cx="2640" cy="2207"/>
                    <a:chOff x="392" y="1820"/>
                    <a:chExt cx="2478" cy="1953"/>
                  </a:xfrm>
                </p:grpSpPr>
                <p:pic>
                  <p:nvPicPr>
                    <p:cNvPr id="21529" name="Picture 2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92" y="1820"/>
                      <a:ext cx="2478" cy="16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1530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" y="3567"/>
                      <a:ext cx="2366" cy="2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/>
                        <a:t>Coordinator Based </a:t>
                      </a:r>
                      <a:r>
                        <a:rPr lang="en-US" dirty="0"/>
                        <a:t>Architectural View</a:t>
                      </a:r>
                    </a:p>
                  </p:txBody>
                </p:sp>
              </p:grpSp>
              <p:sp>
                <p:nvSpPr>
                  <p:cNvPr id="2152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352"/>
                    <a:ext cx="240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it-IT" dirty="0" err="1" smtClean="0"/>
                      <a:t>Coordinator</a:t>
                    </a:r>
                    <a:endParaRPr lang="it-IT" dirty="0"/>
                  </a:p>
                </p:txBody>
              </p:sp>
              <p:sp>
                <p:nvSpPr>
                  <p:cNvPr id="21525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112"/>
                    <a:ext cx="672" cy="240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526" name="AutoShape 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64" y="2640"/>
                    <a:ext cx="760" cy="288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527" name="AutoShape 3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920" y="2112"/>
                    <a:ext cx="672" cy="240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1528" name="AutoShape 32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920" y="2640"/>
                    <a:ext cx="672" cy="288"/>
                  </a:xfrm>
                  <a:prstGeom prst="rtTriangle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1522" name="Line 34"/>
                <p:cNvSpPr>
                  <a:spLocks noChangeShapeType="1"/>
                </p:cNvSpPr>
                <p:nvPr/>
              </p:nvSpPr>
              <p:spPr bwMode="auto">
                <a:xfrm>
                  <a:off x="864" y="2640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1517" name="Line 36"/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18" name="Line 37"/>
              <p:cNvSpPr>
                <a:spLocks noChangeShapeType="1"/>
              </p:cNvSpPr>
              <p:nvPr/>
            </p:nvSpPr>
            <p:spPr bwMode="auto">
              <a:xfrm>
                <a:off x="869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19" name="Line 38"/>
              <p:cNvSpPr>
                <a:spLocks noChangeShapeType="1"/>
              </p:cNvSpPr>
              <p:nvPr/>
            </p:nvSpPr>
            <p:spPr bwMode="auto">
              <a:xfrm>
                <a:off x="2592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0" name="Line 39"/>
              <p:cNvSpPr>
                <a:spLocks noChangeShapeType="1"/>
              </p:cNvSpPr>
              <p:nvPr/>
            </p:nvSpPr>
            <p:spPr bwMode="auto">
              <a:xfrm>
                <a:off x="2592" y="26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514" name="Rectangle 41"/>
            <p:cNvSpPr>
              <a:spLocks noChangeArrowheads="1"/>
            </p:cNvSpPr>
            <p:nvPr/>
          </p:nvSpPr>
          <p:spPr bwMode="auto">
            <a:xfrm>
              <a:off x="384" y="1586"/>
              <a:ext cx="2640" cy="6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15" name="Text Box 42"/>
            <p:cNvSpPr txBox="1">
              <a:spLocks noChangeArrowheads="1"/>
            </p:cNvSpPr>
            <p:nvPr/>
          </p:nvSpPr>
          <p:spPr bwMode="auto">
            <a:xfrm>
              <a:off x="1450" y="156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Table</a:t>
              </a:r>
            </a:p>
          </p:txBody>
        </p:sp>
      </p:grpSp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Deadlock Freedom: an example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71550" y="1795300"/>
            <a:ext cx="15827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/>
              <a:t>Component 1</a:t>
            </a:r>
            <a:endParaRPr lang="it-IT" sz="1600">
              <a:latin typeface="Tahom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7375" y="1812763"/>
            <a:ext cx="15827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/>
              <a:t>Component 3</a:t>
            </a:r>
            <a:endParaRPr lang="it-IT" sz="1600">
              <a:latin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19313" y="2604925"/>
            <a:ext cx="15827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/>
              <a:t>Component 2</a:t>
            </a:r>
            <a:endParaRPr lang="it-IT" sz="1600">
              <a:latin typeface="Tahoma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71900" y="1315875"/>
            <a:ext cx="2875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Coordinator Free </a:t>
            </a:r>
            <a:r>
              <a:rPr lang="en-US" sz="1600" dirty="0"/>
              <a:t>Architecture</a:t>
            </a:r>
            <a:endParaRPr lang="it-IT" sz="1600" dirty="0">
              <a:latin typeface="Tahoma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35150" y="2155663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914650" y="2155663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27088" y="1652425"/>
            <a:ext cx="410368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36638" y="3952514"/>
            <a:ext cx="4103687" cy="2070101"/>
            <a:chOff x="540" y="2919"/>
            <a:chExt cx="2585" cy="1304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895" y="4010"/>
              <a:ext cx="19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Coordinator Based </a:t>
              </a:r>
              <a:r>
                <a:rPr lang="en-US" sz="1600" dirty="0"/>
                <a:t>Architecture</a:t>
              </a:r>
              <a:endParaRPr lang="it-IT" sz="1600" dirty="0">
                <a:latin typeface="Tahoma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40" y="2919"/>
              <a:ext cx="2585" cy="1119"/>
              <a:chOff x="540" y="2891"/>
              <a:chExt cx="2585" cy="1119"/>
            </a:xfrm>
          </p:grpSpPr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631" y="2981"/>
                <a:ext cx="99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1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1989" y="2992"/>
                <a:ext cx="99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3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1354" y="3709"/>
                <a:ext cx="99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2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472" name="Rectangle 16"/>
              <p:cNvSpPr>
                <a:spLocks noChangeArrowheads="1"/>
              </p:cNvSpPr>
              <p:nvPr/>
            </p:nvSpPr>
            <p:spPr bwMode="auto">
              <a:xfrm>
                <a:off x="540" y="2891"/>
                <a:ext cx="2585" cy="11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73" name="Rectangle 17"/>
              <p:cNvSpPr>
                <a:spLocks noChangeArrowheads="1"/>
              </p:cNvSpPr>
              <p:nvPr/>
            </p:nvSpPr>
            <p:spPr bwMode="auto">
              <a:xfrm>
                <a:off x="939" y="3356"/>
                <a:ext cx="1723" cy="177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smtClean="0"/>
                  <a:t>(</a:t>
                </a:r>
                <a:r>
                  <a:rPr lang="it-IT" dirty="0" err="1" smtClean="0"/>
                  <a:t>no-op</a:t>
                </a:r>
                <a:r>
                  <a:rPr lang="it-IT" dirty="0" smtClean="0"/>
                  <a:t>) </a:t>
                </a:r>
                <a:r>
                  <a:rPr lang="it-IT" dirty="0" err="1" smtClean="0"/>
                  <a:t>Coordinator</a:t>
                </a:r>
                <a:endParaRPr lang="it-IT" dirty="0"/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>
                <a:off x="1175" y="3208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V="1">
                <a:off x="2490" y="3210"/>
                <a:ext cx="0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 flipV="1">
                <a:off x="1809" y="3526"/>
                <a:ext cx="0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8626" y="3092290"/>
            <a:ext cx="5006975" cy="859760"/>
            <a:chOff x="270" y="1981"/>
            <a:chExt cx="3154" cy="725"/>
          </a:xfrm>
        </p:grpSpPr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811" y="2194"/>
              <a:ext cx="2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local views of each component</a:t>
              </a:r>
            </a:p>
          </p:txBody>
        </p: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>
              <a:off x="270" y="2038"/>
              <a:ext cx="3154" cy="650"/>
            </a:xfrm>
            <a:prstGeom prst="irregularSeal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H="1">
              <a:off x="1837" y="1981"/>
              <a:ext cx="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1825" y="2475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137025" y="4243026"/>
            <a:ext cx="4040188" cy="654050"/>
            <a:chOff x="2606" y="3193"/>
            <a:chExt cx="2545" cy="412"/>
          </a:xfrm>
        </p:grpSpPr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3853" y="3368"/>
              <a:ext cx="12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/>
                <a:t>deadlock-freeness</a:t>
              </a:r>
              <a:endParaRPr lang="it-IT" i="1">
                <a:latin typeface="Tahoma" pitchFamily="34" charset="0"/>
              </a:endParaRPr>
            </a:p>
          </p:txBody>
        </p:sp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2606" y="3193"/>
              <a:ext cx="1349" cy="361"/>
            </a:xfrm>
            <a:custGeom>
              <a:avLst/>
              <a:gdLst/>
              <a:ahLst/>
              <a:cxnLst>
                <a:cxn ang="0">
                  <a:pos x="1349" y="214"/>
                </a:cxn>
                <a:cxn ang="0">
                  <a:pos x="801" y="24"/>
                </a:cxn>
                <a:cxn ang="0">
                  <a:pos x="0" y="361"/>
                </a:cxn>
              </a:cxnLst>
              <a:rect l="0" t="0" r="r" b="b"/>
              <a:pathLst>
                <a:path w="1349" h="361">
                  <a:moveTo>
                    <a:pt x="1349" y="214"/>
                  </a:moveTo>
                  <a:cubicBezTo>
                    <a:pt x="1187" y="107"/>
                    <a:pt x="1026" y="0"/>
                    <a:pt x="801" y="24"/>
                  </a:cubicBezTo>
                  <a:cubicBezTo>
                    <a:pt x="576" y="48"/>
                    <a:pt x="288" y="204"/>
                    <a:pt x="0" y="361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71872" y="3727541"/>
            <a:ext cx="7848600" cy="2271713"/>
            <a:chOff x="535" y="2806"/>
            <a:chExt cx="4944" cy="1431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535" y="2940"/>
              <a:ext cx="2752" cy="1297"/>
              <a:chOff x="600" y="2947"/>
              <a:chExt cx="2752" cy="1297"/>
            </a:xfrm>
          </p:grpSpPr>
          <p:sp>
            <p:nvSpPr>
              <p:cNvPr id="19487" name="Rectangle 31"/>
              <p:cNvSpPr>
                <a:spLocks noChangeArrowheads="1"/>
              </p:cNvSpPr>
              <p:nvPr/>
            </p:nvSpPr>
            <p:spPr bwMode="auto">
              <a:xfrm>
                <a:off x="632" y="2947"/>
                <a:ext cx="2642" cy="11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88" name="Text Box 32"/>
              <p:cNvSpPr txBox="1">
                <a:spLocks noChangeArrowheads="1"/>
              </p:cNvSpPr>
              <p:nvPr/>
            </p:nvSpPr>
            <p:spPr bwMode="auto">
              <a:xfrm>
                <a:off x="723" y="3047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 dirty="0" err="1"/>
                  <a:t>Component</a:t>
                </a:r>
                <a:r>
                  <a:rPr lang="it-IT" sz="1600" dirty="0"/>
                  <a:t> 1</a:t>
                </a:r>
                <a:endParaRPr lang="it-IT" sz="1600" dirty="0">
                  <a:latin typeface="Tahoma" pitchFamily="34" charset="0"/>
                </a:endParaRPr>
              </a:p>
            </p:txBody>
          </p:sp>
          <p:sp>
            <p:nvSpPr>
              <p:cNvPr id="19489" name="Text Box 33"/>
              <p:cNvSpPr txBox="1">
                <a:spLocks noChangeArrowheads="1"/>
              </p:cNvSpPr>
              <p:nvPr/>
            </p:nvSpPr>
            <p:spPr bwMode="auto">
              <a:xfrm>
                <a:off x="600" y="4031"/>
                <a:ext cx="275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Deadlock-free </a:t>
                </a:r>
                <a:r>
                  <a:rPr lang="en-US" sz="1600" dirty="0" smtClean="0"/>
                  <a:t>Coordinator Based </a:t>
                </a:r>
                <a:r>
                  <a:rPr lang="en-US" sz="1600" dirty="0"/>
                  <a:t>Architecture</a:t>
                </a:r>
                <a:endParaRPr lang="it-IT" sz="1600" dirty="0">
                  <a:latin typeface="Tahoma" pitchFamily="34" charset="0"/>
                </a:endParaRPr>
              </a:p>
            </p:txBody>
          </p:sp>
          <p:sp>
            <p:nvSpPr>
              <p:cNvPr id="19490" name="Text Box 34"/>
              <p:cNvSpPr txBox="1">
                <a:spLocks noChangeArrowheads="1"/>
              </p:cNvSpPr>
              <p:nvPr/>
            </p:nvSpPr>
            <p:spPr bwMode="auto">
              <a:xfrm>
                <a:off x="2081" y="3048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3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auto">
              <a:xfrm>
                <a:off x="1446" y="3765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2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492" name="Rectangle 36"/>
              <p:cNvSpPr>
                <a:spLocks noChangeArrowheads="1"/>
              </p:cNvSpPr>
              <p:nvPr/>
            </p:nvSpPr>
            <p:spPr bwMode="auto">
              <a:xfrm>
                <a:off x="795" y="3412"/>
                <a:ext cx="2333" cy="177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err="1"/>
                  <a:t>Deadlock-free</a:t>
                </a:r>
                <a:r>
                  <a:rPr lang="it-IT" dirty="0"/>
                  <a:t> </a:t>
                </a:r>
                <a:r>
                  <a:rPr lang="it-IT" dirty="0" err="1" smtClean="0"/>
                  <a:t>Coordinator</a:t>
                </a:r>
                <a:endParaRPr lang="it-IT" dirty="0"/>
              </a:p>
            </p:txBody>
          </p: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>
                <a:off x="1267" y="3264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94" name="Line 38"/>
              <p:cNvSpPr>
                <a:spLocks noChangeShapeType="1"/>
              </p:cNvSpPr>
              <p:nvPr/>
            </p:nvSpPr>
            <p:spPr bwMode="auto">
              <a:xfrm flipV="1">
                <a:off x="2582" y="3266"/>
                <a:ext cx="0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95" name="Line 39"/>
              <p:cNvSpPr>
                <a:spLocks noChangeShapeType="1"/>
              </p:cNvSpPr>
              <p:nvPr/>
            </p:nvSpPr>
            <p:spPr bwMode="auto">
              <a:xfrm flipV="1">
                <a:off x="1901" y="3582"/>
                <a:ext cx="0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3216" y="2806"/>
              <a:ext cx="2263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594225" y="4184288"/>
            <a:ext cx="3925888" cy="733425"/>
            <a:chOff x="2894" y="3156"/>
            <a:chExt cx="2473" cy="462"/>
          </a:xfrm>
        </p:grpSpPr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3976" y="3360"/>
              <a:ext cx="1391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Coordination policy</a:t>
              </a:r>
            </a:p>
          </p:txBody>
        </p:sp>
        <p:sp>
          <p:nvSpPr>
            <p:cNvPr id="19499" name="Freeform 43"/>
            <p:cNvSpPr>
              <a:spLocks/>
            </p:cNvSpPr>
            <p:nvPr/>
          </p:nvSpPr>
          <p:spPr bwMode="auto">
            <a:xfrm>
              <a:off x="2894" y="3156"/>
              <a:ext cx="1145" cy="328"/>
            </a:xfrm>
            <a:custGeom>
              <a:avLst/>
              <a:gdLst/>
              <a:ahLst/>
              <a:cxnLst>
                <a:cxn ang="0">
                  <a:pos x="1145" y="258"/>
                </a:cxn>
                <a:cxn ang="0">
                  <a:pos x="724" y="12"/>
                </a:cxn>
                <a:cxn ang="0">
                  <a:pos x="0" y="328"/>
                </a:cxn>
              </a:cxnLst>
              <a:rect l="0" t="0" r="r" b="b"/>
              <a:pathLst>
                <a:path w="1145" h="328">
                  <a:moveTo>
                    <a:pt x="1145" y="258"/>
                  </a:moveTo>
                  <a:cubicBezTo>
                    <a:pt x="1030" y="129"/>
                    <a:pt x="915" y="0"/>
                    <a:pt x="724" y="12"/>
                  </a:cubicBezTo>
                  <a:cubicBezTo>
                    <a:pt x="533" y="24"/>
                    <a:pt x="121" y="275"/>
                    <a:pt x="0" y="32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003648" y="3717034"/>
            <a:ext cx="7815263" cy="2298700"/>
            <a:chOff x="556" y="2806"/>
            <a:chExt cx="4923" cy="1448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56" y="2940"/>
              <a:ext cx="2673" cy="1314"/>
              <a:chOff x="621" y="2947"/>
              <a:chExt cx="2673" cy="1314"/>
            </a:xfrm>
          </p:grpSpPr>
          <p:sp>
            <p:nvSpPr>
              <p:cNvPr id="19502" name="Rectangle 46"/>
              <p:cNvSpPr>
                <a:spLocks noChangeArrowheads="1"/>
              </p:cNvSpPr>
              <p:nvPr/>
            </p:nvSpPr>
            <p:spPr bwMode="auto">
              <a:xfrm>
                <a:off x="632" y="2947"/>
                <a:ext cx="2642" cy="11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03" name="Text Box 47"/>
              <p:cNvSpPr txBox="1">
                <a:spLocks noChangeArrowheads="1"/>
              </p:cNvSpPr>
              <p:nvPr/>
            </p:nvSpPr>
            <p:spPr bwMode="auto">
              <a:xfrm>
                <a:off x="723" y="3047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 dirty="0" err="1"/>
                  <a:t>Component</a:t>
                </a:r>
                <a:r>
                  <a:rPr lang="it-IT" sz="1600" dirty="0"/>
                  <a:t> 1</a:t>
                </a:r>
                <a:endParaRPr lang="it-IT" sz="1600" dirty="0">
                  <a:latin typeface="Tahoma" pitchFamily="34" charset="0"/>
                </a:endParaRPr>
              </a:p>
            </p:txBody>
          </p:sp>
          <p:sp>
            <p:nvSpPr>
              <p:cNvPr id="19504" name="Text Box 48"/>
              <p:cNvSpPr txBox="1">
                <a:spLocks noChangeArrowheads="1"/>
              </p:cNvSpPr>
              <p:nvPr/>
            </p:nvSpPr>
            <p:spPr bwMode="auto">
              <a:xfrm>
                <a:off x="621" y="4048"/>
                <a:ext cx="267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Failure-free Coordinator Based </a:t>
                </a:r>
                <a:r>
                  <a:rPr lang="en-US" sz="1600" dirty="0"/>
                  <a:t>Architecture</a:t>
                </a:r>
                <a:endParaRPr lang="it-IT" sz="1600" dirty="0">
                  <a:latin typeface="Tahoma" pitchFamily="34" charset="0"/>
                </a:endParaRPr>
              </a:p>
            </p:txBody>
          </p:sp>
          <p:sp>
            <p:nvSpPr>
              <p:cNvPr id="19505" name="Text Box 49"/>
              <p:cNvSpPr txBox="1">
                <a:spLocks noChangeArrowheads="1"/>
              </p:cNvSpPr>
              <p:nvPr/>
            </p:nvSpPr>
            <p:spPr bwMode="auto">
              <a:xfrm>
                <a:off x="2081" y="3048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3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506" name="Text Box 50"/>
              <p:cNvSpPr txBox="1">
                <a:spLocks noChangeArrowheads="1"/>
              </p:cNvSpPr>
              <p:nvPr/>
            </p:nvSpPr>
            <p:spPr bwMode="auto">
              <a:xfrm>
                <a:off x="1446" y="3765"/>
                <a:ext cx="1019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1600"/>
                  <a:t>Component 2</a:t>
                </a:r>
                <a:endParaRPr lang="it-IT" sz="1600">
                  <a:latin typeface="Tahoma" pitchFamily="34" charset="0"/>
                </a:endParaRPr>
              </a:p>
            </p:txBody>
          </p:sp>
          <p:sp>
            <p:nvSpPr>
              <p:cNvPr id="19507" name="Rectangle 51"/>
              <p:cNvSpPr>
                <a:spLocks noChangeArrowheads="1"/>
              </p:cNvSpPr>
              <p:nvPr/>
            </p:nvSpPr>
            <p:spPr bwMode="auto">
              <a:xfrm>
                <a:off x="795" y="3412"/>
                <a:ext cx="2333" cy="177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err="1"/>
                  <a:t>Failure-free</a:t>
                </a:r>
                <a:r>
                  <a:rPr lang="it-IT" dirty="0"/>
                  <a:t> </a:t>
                </a:r>
                <a:r>
                  <a:rPr lang="it-IT" dirty="0" err="1" smtClean="0"/>
                  <a:t>Coordinator</a:t>
                </a:r>
                <a:endParaRPr lang="it-IT" dirty="0"/>
              </a:p>
            </p:txBody>
          </p:sp>
          <p:sp>
            <p:nvSpPr>
              <p:cNvPr id="19508" name="Line 52"/>
              <p:cNvSpPr>
                <a:spLocks noChangeShapeType="1"/>
              </p:cNvSpPr>
              <p:nvPr/>
            </p:nvSpPr>
            <p:spPr bwMode="auto">
              <a:xfrm>
                <a:off x="1267" y="3264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09" name="Line 53"/>
              <p:cNvSpPr>
                <a:spLocks noChangeShapeType="1"/>
              </p:cNvSpPr>
              <p:nvPr/>
            </p:nvSpPr>
            <p:spPr bwMode="auto">
              <a:xfrm flipV="1">
                <a:off x="2582" y="3266"/>
                <a:ext cx="0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10" name="Line 54"/>
              <p:cNvSpPr>
                <a:spLocks noChangeShapeType="1"/>
              </p:cNvSpPr>
              <p:nvPr/>
            </p:nvSpPr>
            <p:spPr bwMode="auto">
              <a:xfrm flipV="1">
                <a:off x="1901" y="3582"/>
                <a:ext cx="0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3216" y="2806"/>
              <a:ext cx="2263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776788" y="4417651"/>
            <a:ext cx="3998912" cy="590550"/>
            <a:chOff x="2974" y="3289"/>
            <a:chExt cx="2519" cy="372"/>
          </a:xfrm>
        </p:grpSpPr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>
              <a:off x="2974" y="3475"/>
              <a:ext cx="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514" name="Text Box 58"/>
            <p:cNvSpPr txBox="1">
              <a:spLocks noChangeArrowheads="1"/>
            </p:cNvSpPr>
            <p:nvPr/>
          </p:nvSpPr>
          <p:spPr bwMode="auto">
            <a:xfrm>
              <a:off x="4390" y="3289"/>
              <a:ext cx="1103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Coordinator code</a:t>
              </a:r>
            </a:p>
            <a:p>
              <a:pPr algn="ctr"/>
              <a:r>
                <a:rPr lang="en-US" sz="1600"/>
                <a:t>(assembly code)</a:t>
              </a:r>
              <a:endParaRPr lang="en-US" sz="1600">
                <a:latin typeface="Tahoma" pitchFamily="34" charset="0"/>
              </a:endParaRPr>
            </a:p>
          </p:txBody>
        </p:sp>
      </p:grpSp>
      <p:sp>
        <p:nvSpPr>
          <p:cNvPr id="61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3-step method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 descr="D:\Documents\Papers\Accepted\Journals\ElsevierSCP (ex TOSEM)\FiguresMajorRevision\property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09945"/>
            <a:ext cx="3851920" cy="2424265"/>
          </a:xfrm>
          <a:prstGeom prst="rect">
            <a:avLst/>
          </a:prstGeom>
          <a:noFill/>
        </p:spPr>
      </p:pic>
      <p:pic>
        <p:nvPicPr>
          <p:cNvPr id="6" name="Picture 3" descr="D:\Documents\Papers\Accepted\Journals\ElsevierSCP (ex TOSEM)\FiguresMajorRevision\ExplanatoryExampleCFA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4" y="1309946"/>
            <a:ext cx="5164028" cy="433144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147883" y="1484784"/>
            <a:ext cx="90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CFA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4245" y="506602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79776" y="32658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</a:t>
            </a:r>
            <a:endParaRPr lang="it-IT" b="1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inputs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5616116" y="3825044"/>
            <a:ext cx="936104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462600" y="4207358"/>
            <a:ext cx="3775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C1 and C2 has to interact by</a:t>
            </a:r>
          </a:p>
          <a:p>
            <a:r>
              <a:rPr lang="en-US" i="1" dirty="0" smtClean="0"/>
              <a:t>following an Alternating Interaction</a:t>
            </a:r>
          </a:p>
          <a:p>
            <a:r>
              <a:rPr lang="en-US" i="1" dirty="0" smtClean="0"/>
              <a:t>Protocol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3073"/>
            <a:ext cx="1914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74508"/>
            <a:ext cx="3009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74508"/>
            <a:ext cx="3676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1292920" y="2414572"/>
            <a:ext cx="5871368" cy="3606716"/>
            <a:chOff x="1292920" y="2414572"/>
            <a:chExt cx="5871368" cy="360671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2920" y="2414572"/>
              <a:ext cx="5871368" cy="360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84150" h="330200"/>
            </a:sp3d>
          </p:spPr>
        </p:pic>
        <p:sp>
          <p:nvSpPr>
            <p:cNvPr id="10" name="CasellaDiTesto 9"/>
            <p:cNvSpPr txBox="1"/>
            <p:nvPr/>
          </p:nvSpPr>
          <p:spPr>
            <a:xfrm>
              <a:off x="4860032" y="5579948"/>
              <a:ext cx="223651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84150" h="330200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No-op Coordinator</a:t>
              </a:r>
              <a:endParaRPr lang="en-US" b="1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98189" y="2852936"/>
            <a:ext cx="7142163" cy="2886075"/>
            <a:chOff x="598189" y="2852936"/>
            <a:chExt cx="7142163" cy="28860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8189" y="2852936"/>
              <a:ext cx="7142163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79400" h="317500"/>
              <a:bevelB/>
            </a:sp3d>
          </p:spPr>
        </p:pic>
        <p:sp>
          <p:nvSpPr>
            <p:cNvPr id="13" name="CasellaDiTesto 12"/>
            <p:cNvSpPr txBox="1"/>
            <p:nvPr/>
          </p:nvSpPr>
          <p:spPr>
            <a:xfrm>
              <a:off x="4139952" y="4725144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Deadlock-free Coordinator</a:t>
              </a:r>
              <a:endParaRPr lang="en-US" b="1" dirty="0"/>
            </a:p>
          </p:txBody>
        </p:sp>
      </p:grp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enforcing deadlock freedom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4" name="Picture 2" descr="D:\Documents\Papers\Accepted\Journals\ElsevierSCP (ex TOSEM)\FiguresMajorRevision\property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09945"/>
            <a:ext cx="3851920" cy="242426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33" y="3354182"/>
            <a:ext cx="6422083" cy="25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79400" h="317500"/>
            <a:bevelB/>
          </a:sp3d>
        </p:spPr>
      </p:pic>
      <p:sp>
        <p:nvSpPr>
          <p:cNvPr id="15" name="CasellaDiTesto 14"/>
          <p:cNvSpPr txBox="1"/>
          <p:nvPr/>
        </p:nvSpPr>
        <p:spPr>
          <a:xfrm>
            <a:off x="35496" y="1268760"/>
            <a:ext cx="48099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The Failure-free Coordinator is a </a:t>
            </a:r>
            <a:r>
              <a:rPr lang="en-US" dirty="0" smtClean="0">
                <a:solidFill>
                  <a:srgbClr val="FF0000"/>
                </a:solidFill>
              </a:rPr>
              <a:t>refinement</a:t>
            </a:r>
          </a:p>
          <a:p>
            <a:r>
              <a:rPr lang="en-US" dirty="0" smtClean="0"/>
              <a:t>of the deadlock-free one that obeys the </a:t>
            </a:r>
          </a:p>
          <a:p>
            <a:r>
              <a:rPr lang="en-US" dirty="0" smtClean="0"/>
              <a:t>alternating protocol specified by P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It is obtained by performing a suitable notion</a:t>
            </a:r>
          </a:p>
          <a:p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synchronous product between P and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deadlock-free coordinator</a:t>
            </a:r>
            <a:r>
              <a:rPr lang="en-US" dirty="0" smtClean="0"/>
              <a:t> </a:t>
            </a:r>
          </a:p>
        </p:txBody>
      </p:sp>
      <p:sp>
        <p:nvSpPr>
          <p:cNvPr id="16" name="Figura a mano libera 15"/>
          <p:cNvSpPr/>
          <p:nvPr/>
        </p:nvSpPr>
        <p:spPr>
          <a:xfrm>
            <a:off x="600766" y="3825461"/>
            <a:ext cx="1320799" cy="1417982"/>
          </a:xfrm>
          <a:custGeom>
            <a:avLst/>
            <a:gdLst>
              <a:gd name="connsiteX0" fmla="*/ 1307547 w 1320799"/>
              <a:gd name="connsiteY0" fmla="*/ 189948 h 1417982"/>
              <a:gd name="connsiteX1" fmla="*/ 737704 w 1320799"/>
              <a:gd name="connsiteY1" fmla="*/ 17669 h 1417982"/>
              <a:gd name="connsiteX2" fmla="*/ 128104 w 1320799"/>
              <a:gd name="connsiteY2" fmla="*/ 295965 h 1417982"/>
              <a:gd name="connsiteX3" fmla="*/ 141356 w 1320799"/>
              <a:gd name="connsiteY3" fmla="*/ 1197113 h 1417982"/>
              <a:gd name="connsiteX4" fmla="*/ 976243 w 1320799"/>
              <a:gd name="connsiteY4" fmla="*/ 1303130 h 1417982"/>
              <a:gd name="connsiteX5" fmla="*/ 1320799 w 1320799"/>
              <a:gd name="connsiteY5" fmla="*/ 508000 h 1417982"/>
              <a:gd name="connsiteX6" fmla="*/ 1320799 w 1320799"/>
              <a:gd name="connsiteY6" fmla="*/ 508000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799" h="1417982">
                <a:moveTo>
                  <a:pt x="1307547" y="189948"/>
                </a:moveTo>
                <a:cubicBezTo>
                  <a:pt x="1120912" y="94974"/>
                  <a:pt x="934278" y="0"/>
                  <a:pt x="737704" y="17669"/>
                </a:cubicBezTo>
                <a:cubicBezTo>
                  <a:pt x="541130" y="35338"/>
                  <a:pt x="227495" y="99391"/>
                  <a:pt x="128104" y="295965"/>
                </a:cubicBezTo>
                <a:cubicBezTo>
                  <a:pt x="28713" y="492539"/>
                  <a:pt x="0" y="1029252"/>
                  <a:pt x="141356" y="1197113"/>
                </a:cubicBezTo>
                <a:cubicBezTo>
                  <a:pt x="282712" y="1364974"/>
                  <a:pt x="779669" y="1417982"/>
                  <a:pt x="976243" y="1303130"/>
                </a:cubicBezTo>
                <a:cubicBezTo>
                  <a:pt x="1172817" y="1188278"/>
                  <a:pt x="1320799" y="508000"/>
                  <a:pt x="1320799" y="508000"/>
                </a:cubicBezTo>
                <a:lnTo>
                  <a:pt x="1320799" y="508000"/>
                </a:lnTo>
              </a:path>
            </a:pathLst>
          </a:cu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3118679" y="4247321"/>
            <a:ext cx="2869095" cy="1110974"/>
          </a:xfrm>
          <a:custGeom>
            <a:avLst/>
            <a:gdLst>
              <a:gd name="connsiteX0" fmla="*/ 48591 w 2869095"/>
              <a:gd name="connsiteY0" fmla="*/ 311427 h 1110974"/>
              <a:gd name="connsiteX1" fmla="*/ 207617 w 2869095"/>
              <a:gd name="connsiteY1" fmla="*/ 854766 h 1110974"/>
              <a:gd name="connsiteX2" fmla="*/ 1294295 w 2869095"/>
              <a:gd name="connsiteY2" fmla="*/ 1106557 h 1110974"/>
              <a:gd name="connsiteX3" fmla="*/ 2619512 w 2869095"/>
              <a:gd name="connsiteY3" fmla="*/ 828262 h 1110974"/>
              <a:gd name="connsiteX4" fmla="*/ 2765286 w 2869095"/>
              <a:gd name="connsiteY4" fmla="*/ 46383 h 1110974"/>
              <a:gd name="connsiteX5" fmla="*/ 1996660 w 2869095"/>
              <a:gd name="connsiteY5" fmla="*/ 549966 h 1110974"/>
              <a:gd name="connsiteX6" fmla="*/ 1175025 w 2869095"/>
              <a:gd name="connsiteY6" fmla="*/ 868018 h 1110974"/>
              <a:gd name="connsiteX7" fmla="*/ 366643 w 2869095"/>
              <a:gd name="connsiteY7" fmla="*/ 311427 h 111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095" h="1110974">
                <a:moveTo>
                  <a:pt x="48591" y="311427"/>
                </a:moveTo>
                <a:cubicBezTo>
                  <a:pt x="24295" y="516835"/>
                  <a:pt x="0" y="722244"/>
                  <a:pt x="207617" y="854766"/>
                </a:cubicBezTo>
                <a:cubicBezTo>
                  <a:pt x="415234" y="987288"/>
                  <a:pt x="892313" y="1110974"/>
                  <a:pt x="1294295" y="1106557"/>
                </a:cubicBezTo>
                <a:cubicBezTo>
                  <a:pt x="1696277" y="1102140"/>
                  <a:pt x="2374347" y="1004958"/>
                  <a:pt x="2619512" y="828262"/>
                </a:cubicBezTo>
                <a:cubicBezTo>
                  <a:pt x="2864677" y="651566"/>
                  <a:pt x="2869095" y="92766"/>
                  <a:pt x="2765286" y="46383"/>
                </a:cubicBezTo>
                <a:cubicBezTo>
                  <a:pt x="2661477" y="0"/>
                  <a:pt x="2261703" y="413027"/>
                  <a:pt x="1996660" y="549966"/>
                </a:cubicBezTo>
                <a:cubicBezTo>
                  <a:pt x="1731617" y="686905"/>
                  <a:pt x="1446694" y="907774"/>
                  <a:pt x="1175025" y="868018"/>
                </a:cubicBezTo>
                <a:cubicBezTo>
                  <a:pt x="903356" y="828262"/>
                  <a:pt x="634999" y="569844"/>
                  <a:pt x="366643" y="311427"/>
                </a:cubicBezTo>
              </a:path>
            </a:pathLst>
          </a:custGeom>
          <a:ln w="508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3909391" y="3896139"/>
            <a:ext cx="887896" cy="466035"/>
          </a:xfrm>
          <a:custGeom>
            <a:avLst/>
            <a:gdLst>
              <a:gd name="connsiteX0" fmla="*/ 0 w 887896"/>
              <a:gd name="connsiteY0" fmla="*/ 26504 h 466035"/>
              <a:gd name="connsiteX1" fmla="*/ 569844 w 887896"/>
              <a:gd name="connsiteY1" fmla="*/ 13252 h 466035"/>
              <a:gd name="connsiteX2" fmla="*/ 874644 w 887896"/>
              <a:gd name="connsiteY2" fmla="*/ 106018 h 466035"/>
              <a:gd name="connsiteX3" fmla="*/ 649357 w 887896"/>
              <a:gd name="connsiteY3" fmla="*/ 450574 h 466035"/>
              <a:gd name="connsiteX4" fmla="*/ 145774 w 887896"/>
              <a:gd name="connsiteY4" fmla="*/ 198783 h 46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896" h="466035">
                <a:moveTo>
                  <a:pt x="0" y="26504"/>
                </a:moveTo>
                <a:cubicBezTo>
                  <a:pt x="212035" y="13252"/>
                  <a:pt x="424070" y="0"/>
                  <a:pt x="569844" y="13252"/>
                </a:cubicBezTo>
                <a:cubicBezTo>
                  <a:pt x="715618" y="26504"/>
                  <a:pt x="861392" y="33131"/>
                  <a:pt x="874644" y="106018"/>
                </a:cubicBezTo>
                <a:cubicBezTo>
                  <a:pt x="887896" y="178905"/>
                  <a:pt x="770835" y="435113"/>
                  <a:pt x="649357" y="450574"/>
                </a:cubicBezTo>
                <a:cubicBezTo>
                  <a:pt x="527879" y="466035"/>
                  <a:pt x="336826" y="332409"/>
                  <a:pt x="145774" y="198783"/>
                </a:cubicBezTo>
              </a:path>
            </a:pathLst>
          </a:custGeom>
          <a:ln w="508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5519531" y="1477617"/>
            <a:ext cx="311425" cy="404192"/>
          </a:xfrm>
          <a:custGeom>
            <a:avLst/>
            <a:gdLst>
              <a:gd name="connsiteX0" fmla="*/ 99391 w 311425"/>
              <a:gd name="connsiteY0" fmla="*/ 404192 h 404192"/>
              <a:gd name="connsiteX1" fmla="*/ 6626 w 311425"/>
              <a:gd name="connsiteY1" fmla="*/ 258418 h 404192"/>
              <a:gd name="connsiteX2" fmla="*/ 59634 w 311425"/>
              <a:gd name="connsiteY2" fmla="*/ 59635 h 404192"/>
              <a:gd name="connsiteX3" fmla="*/ 284921 w 311425"/>
              <a:gd name="connsiteY3" fmla="*/ 46383 h 404192"/>
              <a:gd name="connsiteX4" fmla="*/ 218660 w 311425"/>
              <a:gd name="connsiteY4" fmla="*/ 337931 h 404192"/>
              <a:gd name="connsiteX5" fmla="*/ 218660 w 311425"/>
              <a:gd name="connsiteY5" fmla="*/ 337931 h 40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25" h="404192">
                <a:moveTo>
                  <a:pt x="99391" y="404192"/>
                </a:moveTo>
                <a:cubicBezTo>
                  <a:pt x="56321" y="360018"/>
                  <a:pt x="13252" y="315844"/>
                  <a:pt x="6626" y="258418"/>
                </a:cubicBezTo>
                <a:cubicBezTo>
                  <a:pt x="0" y="200992"/>
                  <a:pt x="13252" y="94974"/>
                  <a:pt x="59634" y="59635"/>
                </a:cubicBezTo>
                <a:cubicBezTo>
                  <a:pt x="106016" y="24296"/>
                  <a:pt x="258417" y="0"/>
                  <a:pt x="284921" y="46383"/>
                </a:cubicBezTo>
                <a:cubicBezTo>
                  <a:pt x="311425" y="92766"/>
                  <a:pt x="218660" y="337931"/>
                  <a:pt x="218660" y="337931"/>
                </a:cubicBezTo>
                <a:lnTo>
                  <a:pt x="218660" y="337931"/>
                </a:lnTo>
              </a:path>
            </a:pathLst>
          </a:cu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6876256" y="3068960"/>
            <a:ext cx="311425" cy="404192"/>
          </a:xfrm>
          <a:custGeom>
            <a:avLst/>
            <a:gdLst>
              <a:gd name="connsiteX0" fmla="*/ 99391 w 311425"/>
              <a:gd name="connsiteY0" fmla="*/ 404192 h 404192"/>
              <a:gd name="connsiteX1" fmla="*/ 6626 w 311425"/>
              <a:gd name="connsiteY1" fmla="*/ 258418 h 404192"/>
              <a:gd name="connsiteX2" fmla="*/ 59634 w 311425"/>
              <a:gd name="connsiteY2" fmla="*/ 59635 h 404192"/>
              <a:gd name="connsiteX3" fmla="*/ 284921 w 311425"/>
              <a:gd name="connsiteY3" fmla="*/ 46383 h 404192"/>
              <a:gd name="connsiteX4" fmla="*/ 218660 w 311425"/>
              <a:gd name="connsiteY4" fmla="*/ 337931 h 404192"/>
              <a:gd name="connsiteX5" fmla="*/ 218660 w 311425"/>
              <a:gd name="connsiteY5" fmla="*/ 337931 h 40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25" h="404192">
                <a:moveTo>
                  <a:pt x="99391" y="404192"/>
                </a:moveTo>
                <a:cubicBezTo>
                  <a:pt x="56321" y="360018"/>
                  <a:pt x="13252" y="315844"/>
                  <a:pt x="6626" y="258418"/>
                </a:cubicBezTo>
                <a:cubicBezTo>
                  <a:pt x="0" y="200992"/>
                  <a:pt x="13252" y="94974"/>
                  <a:pt x="59634" y="59635"/>
                </a:cubicBezTo>
                <a:cubicBezTo>
                  <a:pt x="106016" y="24296"/>
                  <a:pt x="258417" y="0"/>
                  <a:pt x="284921" y="46383"/>
                </a:cubicBezTo>
                <a:cubicBezTo>
                  <a:pt x="311425" y="92766"/>
                  <a:pt x="218660" y="337931"/>
                  <a:pt x="218660" y="337931"/>
                </a:cubicBezTo>
                <a:lnTo>
                  <a:pt x="218660" y="337931"/>
                </a:lnTo>
              </a:path>
            </a:pathLst>
          </a:cu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rot="16200000" flipH="1">
            <a:off x="5508104" y="2132856"/>
            <a:ext cx="144016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igura a mano libera 23"/>
          <p:cNvSpPr/>
          <p:nvPr/>
        </p:nvSpPr>
        <p:spPr>
          <a:xfrm>
            <a:off x="5658678" y="1948070"/>
            <a:ext cx="1338470" cy="1444487"/>
          </a:xfrm>
          <a:custGeom>
            <a:avLst/>
            <a:gdLst>
              <a:gd name="connsiteX0" fmla="*/ 1338470 w 1338470"/>
              <a:gd name="connsiteY0" fmla="*/ 1444487 h 1444487"/>
              <a:gd name="connsiteX1" fmla="*/ 1192696 w 1338470"/>
              <a:gd name="connsiteY1" fmla="*/ 1046921 h 1444487"/>
              <a:gd name="connsiteX2" fmla="*/ 490331 w 1338470"/>
              <a:gd name="connsiteY2" fmla="*/ 225287 h 1444487"/>
              <a:gd name="connsiteX3" fmla="*/ 0 w 1338470"/>
              <a:gd name="connsiteY3" fmla="*/ 0 h 1444487"/>
              <a:gd name="connsiteX4" fmla="*/ 0 w 1338470"/>
              <a:gd name="connsiteY4" fmla="*/ 0 h 14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470" h="1444487">
                <a:moveTo>
                  <a:pt x="1338470" y="1444487"/>
                </a:moveTo>
                <a:cubicBezTo>
                  <a:pt x="1336261" y="1347304"/>
                  <a:pt x="1334052" y="1250121"/>
                  <a:pt x="1192696" y="1046921"/>
                </a:cubicBezTo>
                <a:cubicBezTo>
                  <a:pt x="1051340" y="843721"/>
                  <a:pt x="689114" y="399774"/>
                  <a:pt x="490331" y="225287"/>
                </a:cubicBezTo>
                <a:cubicBezTo>
                  <a:pt x="291548" y="5080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enforcing failure-freeness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3672408"/>
          </a:xfrm>
        </p:spPr>
        <p:txBody>
          <a:bodyPr/>
          <a:lstStyle/>
          <a:p>
            <a:r>
              <a:rPr lang="en-US" sz="2800" dirty="0"/>
              <a:t>By visiting the </a:t>
            </a:r>
            <a:r>
              <a:rPr lang="en-US" sz="2800" dirty="0" smtClean="0"/>
              <a:t>LTS modeling the FFC protocol, the </a:t>
            </a:r>
            <a:r>
              <a:rPr lang="en-US" sz="2800" dirty="0"/>
              <a:t>actual code implementing the coordinator </a:t>
            </a:r>
            <a:r>
              <a:rPr lang="en-US" sz="2800" dirty="0" smtClean="0"/>
              <a:t>component is automatically derived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C++ implementation for COM/DCOM component-based systems (centralized FFC) </a:t>
            </a:r>
            <a:r>
              <a:rPr lang="en-US" sz="2400" i="1" dirty="0" smtClean="0">
                <a:solidFill>
                  <a:srgbClr val="FF0000"/>
                </a:solidFill>
              </a:rPr>
              <a:t>– in this example…</a:t>
            </a:r>
          </a:p>
          <a:p>
            <a:pPr lvl="1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AspectJ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implementation for J2EE applications, i.e., EJB component-based systems (distributed FFC)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in the following slides…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232" name="AutoShape 8"/>
          <p:cNvSpPr>
            <a:spLocks/>
          </p:cNvSpPr>
          <p:nvPr/>
        </p:nvSpPr>
        <p:spPr bwMode="auto">
          <a:xfrm>
            <a:off x="107504" y="1080988"/>
            <a:ext cx="6121400" cy="4940300"/>
          </a:xfrm>
          <a:prstGeom prst="borderCallout1">
            <a:avLst>
              <a:gd name="adj1" fmla="val -1542"/>
              <a:gd name="adj2" fmla="val 98134"/>
              <a:gd name="adj3" fmla="val -1542"/>
              <a:gd name="adj4" fmla="val -27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400" b="1" dirty="0"/>
              <a:t>HRESULT </a:t>
            </a:r>
            <a:r>
              <a:rPr lang="it-IT" sz="2400" b="1" dirty="0" smtClean="0"/>
              <a:t>method1(</a:t>
            </a:r>
            <a:r>
              <a:rPr lang="it-IT" sz="2400" b="1" dirty="0" err="1" smtClean="0"/>
              <a:t>S_DA</a:t>
            </a:r>
            <a:r>
              <a:rPr lang="it-IT" sz="2400" b="1" dirty="0" smtClean="0"/>
              <a:t> </a:t>
            </a:r>
            <a:r>
              <a:rPr lang="it-IT" sz="2400" b="1" dirty="0"/>
              <a:t>da) {</a:t>
            </a:r>
          </a:p>
          <a:p>
            <a:r>
              <a:rPr lang="it-IT" sz="2400" b="1" dirty="0"/>
              <a:t>   </a:t>
            </a:r>
            <a:r>
              <a:rPr lang="it-IT" sz="2400" b="1" dirty="0" err="1"/>
              <a:t>if</a:t>
            </a:r>
            <a:r>
              <a:rPr lang="it-IT" sz="2400" b="1" dirty="0"/>
              <a:t>(</a:t>
            </a:r>
            <a:r>
              <a:rPr lang="it-IT" sz="2400" b="1" dirty="0" err="1">
                <a:solidFill>
                  <a:srgbClr val="FF0000"/>
                </a:solidFill>
              </a:rPr>
              <a:t>sLbl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== </a:t>
            </a:r>
            <a:r>
              <a:rPr lang="it-IT" sz="2400" b="1" dirty="0" smtClean="0">
                <a:solidFill>
                  <a:srgbClr val="FF0000"/>
                </a:solidFill>
              </a:rPr>
              <a:t>0</a:t>
            </a:r>
            <a:r>
              <a:rPr lang="it-IT" sz="2400" b="1" dirty="0" smtClean="0"/>
              <a:t>) </a:t>
            </a:r>
            <a:r>
              <a:rPr lang="it-IT" sz="2400" b="1" dirty="0"/>
              <a:t>{</a:t>
            </a:r>
          </a:p>
          <a:p>
            <a:r>
              <a:rPr lang="it-IT" sz="2400" b="1" dirty="0"/>
              <a:t>      </a:t>
            </a:r>
            <a:r>
              <a:rPr lang="it-IT" sz="2400" b="1" dirty="0" err="1"/>
              <a:t>if</a:t>
            </a:r>
            <a:r>
              <a:rPr lang="it-IT" sz="2400" b="1" dirty="0"/>
              <a:t>((</a:t>
            </a:r>
            <a:r>
              <a:rPr lang="it-IT" sz="2400" b="1" dirty="0" err="1">
                <a:solidFill>
                  <a:srgbClr val="FF0000"/>
                </a:solidFill>
              </a:rPr>
              <a:t>chId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== 1</a:t>
            </a:r>
            <a:r>
              <a:rPr lang="it-IT" sz="2400" b="1" dirty="0"/>
              <a:t>) &amp;&amp; (</a:t>
            </a:r>
            <a:r>
              <a:rPr lang="it-IT" sz="2400" b="1" dirty="0" err="1">
                <a:solidFill>
                  <a:srgbClr val="FF0000"/>
                </a:solidFill>
              </a:rPr>
              <a:t>pState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== 0</a:t>
            </a:r>
            <a:r>
              <a:rPr lang="it-IT" sz="2400" b="1" dirty="0"/>
              <a:t>)) {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        </a:t>
            </a:r>
            <a:r>
              <a:rPr lang="it-IT" sz="2400" b="1" dirty="0" err="1" smtClean="0">
                <a:solidFill>
                  <a:srgbClr val="00FF00"/>
                </a:solidFill>
              </a:rPr>
              <a:t>pState</a:t>
            </a:r>
            <a:r>
              <a:rPr lang="it-IT" sz="2400" b="1" dirty="0" smtClean="0">
                <a:solidFill>
                  <a:srgbClr val="00FF00"/>
                </a:solidFill>
              </a:rPr>
              <a:t> = 1; </a:t>
            </a:r>
            <a:r>
              <a:rPr lang="it-IT" sz="2400" b="1" dirty="0" err="1" smtClean="0">
                <a:solidFill>
                  <a:srgbClr val="00FF00"/>
                </a:solidFill>
              </a:rPr>
              <a:t>sLbl</a:t>
            </a:r>
            <a:r>
              <a:rPr lang="it-IT" sz="2400" b="1" dirty="0" smtClean="0">
                <a:solidFill>
                  <a:srgbClr val="00FF00"/>
                </a:solidFill>
              </a:rPr>
              <a:t> = 9;</a:t>
            </a:r>
            <a:endParaRPr lang="it-IT" sz="2400" b="1" dirty="0" smtClean="0"/>
          </a:p>
          <a:p>
            <a:r>
              <a:rPr lang="it-IT" sz="2400" b="1" dirty="0" smtClean="0"/>
              <a:t>         </a:t>
            </a:r>
            <a:r>
              <a:rPr lang="it-IT" sz="2400" b="1" dirty="0" err="1" smtClean="0"/>
              <a:t>return</a:t>
            </a:r>
            <a:r>
              <a:rPr lang="it-IT" sz="2400" b="1" dirty="0" smtClean="0"/>
              <a:t> c3Obj-&gt;method1(da);</a:t>
            </a:r>
            <a:endParaRPr lang="it-IT" sz="2400" b="1" dirty="0">
              <a:solidFill>
                <a:srgbClr val="00FF00"/>
              </a:solidFill>
            </a:endParaRPr>
          </a:p>
          <a:p>
            <a:r>
              <a:rPr lang="it-IT" sz="2400" b="1" dirty="0"/>
              <a:t>      }</a:t>
            </a:r>
          </a:p>
          <a:p>
            <a:r>
              <a:rPr lang="it-IT" sz="2400" b="1" dirty="0" smtClean="0"/>
              <a:t>   }</a:t>
            </a:r>
          </a:p>
          <a:p>
            <a:r>
              <a:rPr lang="it-IT" sz="2400" b="1" dirty="0" smtClean="0"/>
              <a:t>   … </a:t>
            </a:r>
            <a:r>
              <a:rPr lang="it-IT" sz="2400" b="1" i="1" dirty="0" smtClean="0"/>
              <a:t>/* </a:t>
            </a:r>
            <a:r>
              <a:rPr lang="it-IT" sz="2400" b="1" i="1" dirty="0" err="1" smtClean="0"/>
              <a:t>other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if-statements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for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each</a:t>
            </a:r>
            <a:endParaRPr lang="it-IT" sz="2400" b="1" i="1" dirty="0" smtClean="0"/>
          </a:p>
          <a:p>
            <a:r>
              <a:rPr lang="it-IT" sz="2400" b="1" i="1" dirty="0" smtClean="0"/>
              <a:t>           FFC state in </a:t>
            </a:r>
            <a:r>
              <a:rPr lang="it-IT" sz="2400" b="1" i="1" dirty="0" err="1" smtClean="0"/>
              <a:t>which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it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is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possible</a:t>
            </a:r>
            <a:endParaRPr lang="it-IT" sz="2400" b="1" i="1" dirty="0" smtClean="0"/>
          </a:p>
          <a:p>
            <a:r>
              <a:rPr lang="it-IT" sz="2400" b="1" i="1" dirty="0" smtClean="0"/>
              <a:t>           </a:t>
            </a:r>
            <a:r>
              <a:rPr lang="it-IT" sz="2400" b="1" i="1" dirty="0" err="1" smtClean="0"/>
              <a:t>to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perform</a:t>
            </a:r>
            <a:r>
              <a:rPr lang="it-IT" sz="2400" b="1" i="1" dirty="0" smtClean="0"/>
              <a:t> method1 */ …</a:t>
            </a:r>
          </a:p>
          <a:p>
            <a:endParaRPr lang="it-IT" sz="2400" b="1" i="1" dirty="0"/>
          </a:p>
          <a:p>
            <a:r>
              <a:rPr lang="it-IT" sz="2400" b="1" dirty="0" err="1" smtClean="0"/>
              <a:t>return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E_Handle</a:t>
            </a:r>
            <a:r>
              <a:rPr lang="it-IT" sz="2400" b="1" dirty="0" smtClean="0"/>
              <a:t>;</a:t>
            </a:r>
          </a:p>
          <a:p>
            <a:r>
              <a:rPr lang="it-IT" sz="2400" b="1" dirty="0" smtClean="0"/>
              <a:t>}</a:t>
            </a:r>
            <a:endParaRPr lang="it-IT" sz="2400" b="1" dirty="0"/>
          </a:p>
        </p:txBody>
      </p:sp>
      <p:sp>
        <p:nvSpPr>
          <p:cNvPr id="52234" name="AutoShape 10"/>
          <p:cNvSpPr>
            <a:spLocks/>
          </p:cNvSpPr>
          <p:nvPr/>
        </p:nvSpPr>
        <p:spPr bwMode="auto">
          <a:xfrm>
            <a:off x="18653" y="0"/>
            <a:ext cx="5705475" cy="6858000"/>
          </a:xfrm>
          <a:prstGeom prst="borderCallout1">
            <a:avLst>
              <a:gd name="adj1" fmla="val 1667"/>
              <a:gd name="adj2" fmla="val 101333"/>
              <a:gd name="adj3" fmla="val 20093"/>
              <a:gd name="adj4" fmla="val 101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b="1" dirty="0"/>
              <a:t>class </a:t>
            </a:r>
            <a:r>
              <a:rPr lang="en-US" sz="1600" b="1" dirty="0" smtClean="0"/>
              <a:t>K </a:t>
            </a:r>
            <a:r>
              <a:rPr lang="en-US" sz="1600" b="1" dirty="0"/>
              <a:t>: public </a:t>
            </a:r>
            <a:r>
              <a:rPr lang="en-US" sz="1600" b="1" dirty="0" smtClean="0"/>
              <a:t>IC3 </a:t>
            </a:r>
            <a:r>
              <a:rPr lang="en-US" sz="1600" b="1" dirty="0"/>
              <a:t>{</a:t>
            </a:r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stores the current state of the </a:t>
            </a:r>
            <a:r>
              <a:rPr lang="en-US" sz="1600" b="1" dirty="0" smtClean="0">
                <a:solidFill>
                  <a:srgbClr val="FF0000"/>
                </a:solidFill>
              </a:rPr>
              <a:t>coordinator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/>
              <a:t>   private static </a:t>
            </a:r>
            <a:r>
              <a:rPr lang="en-US" sz="1600" b="1" dirty="0" err="1"/>
              <a:t>int</a:t>
            </a:r>
            <a:r>
              <a:rPr lang="en-US" sz="1600" b="1" dirty="0"/>
              <a:t> </a:t>
            </a:r>
            <a:r>
              <a:rPr lang="en-US" sz="1600" b="1" dirty="0" err="1"/>
              <a:t>sLbl</a:t>
            </a:r>
            <a:r>
              <a:rPr lang="en-US" sz="1600" b="1" dirty="0"/>
              <a:t>;</a:t>
            </a:r>
          </a:p>
          <a:p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stores the current state of the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 // property automaton</a:t>
            </a:r>
          </a:p>
          <a:p>
            <a:r>
              <a:rPr lang="en-US" sz="1600" b="1" dirty="0"/>
              <a:t>   private static </a:t>
            </a:r>
            <a:r>
              <a:rPr lang="en-US" sz="1600" b="1" dirty="0" err="1"/>
              <a:t>int</a:t>
            </a:r>
            <a:r>
              <a:rPr lang="en-US" sz="1600" b="1" dirty="0"/>
              <a:t> </a:t>
            </a:r>
            <a:r>
              <a:rPr lang="en-US" sz="1600" b="1" dirty="0" err="1"/>
              <a:t>pState</a:t>
            </a:r>
            <a:r>
              <a:rPr lang="en-US" sz="1600" b="1" dirty="0"/>
              <a:t>;</a:t>
            </a:r>
          </a:p>
          <a:p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stores the number of clients</a:t>
            </a:r>
          </a:p>
          <a:p>
            <a:r>
              <a:rPr lang="en-US" sz="1600" b="1" dirty="0"/>
              <a:t>   private static </a:t>
            </a:r>
            <a:r>
              <a:rPr lang="en-US" sz="1600" b="1" dirty="0" err="1"/>
              <a:t>int</a:t>
            </a:r>
            <a:r>
              <a:rPr lang="en-US" sz="1600" b="1" dirty="0"/>
              <a:t> </a:t>
            </a:r>
            <a:r>
              <a:rPr lang="en-US" sz="1600" b="1" dirty="0" err="1"/>
              <a:t>clientsCounter</a:t>
            </a:r>
            <a:r>
              <a:rPr lang="en-US" sz="1600" b="1" dirty="0"/>
              <a:t> = 0;</a:t>
            </a:r>
          </a:p>
          <a:p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channel's number of a client</a:t>
            </a:r>
          </a:p>
          <a:p>
            <a:r>
              <a:rPr lang="en-US" sz="1600" b="1" dirty="0"/>
              <a:t>   private </a:t>
            </a:r>
            <a:r>
              <a:rPr lang="en-US" sz="1600" b="1" dirty="0" err="1"/>
              <a:t>int</a:t>
            </a:r>
            <a:r>
              <a:rPr lang="en-US" sz="1600" b="1" dirty="0"/>
              <a:t> </a:t>
            </a:r>
            <a:r>
              <a:rPr lang="en-US" sz="1600" b="1" dirty="0" err="1"/>
              <a:t>chId</a:t>
            </a:r>
            <a:r>
              <a:rPr lang="en-US" sz="1600" b="1" dirty="0"/>
              <a:t>;</a:t>
            </a:r>
          </a:p>
          <a:p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COM smart pointer; is a reference to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 // the </a:t>
            </a:r>
            <a:r>
              <a:rPr lang="en-US" sz="1600" b="1" dirty="0" smtClean="0">
                <a:solidFill>
                  <a:srgbClr val="FF0000"/>
                </a:solidFill>
              </a:rPr>
              <a:t>inner C3 </a:t>
            </a:r>
            <a:r>
              <a:rPr lang="en-US" sz="1600" b="1" dirty="0">
                <a:solidFill>
                  <a:srgbClr val="FF0000"/>
                </a:solidFill>
              </a:rPr>
              <a:t>object</a:t>
            </a:r>
          </a:p>
          <a:p>
            <a:r>
              <a:rPr lang="en-US" sz="1600" b="1" dirty="0"/>
              <a:t>   private static </a:t>
            </a:r>
            <a:r>
              <a:rPr lang="en-US" sz="1600" b="1" dirty="0" smtClean="0"/>
              <a:t>C3* c3Obj</a:t>
            </a:r>
            <a:r>
              <a:rPr lang="en-US" sz="1600" b="1" dirty="0"/>
              <a:t>;</a:t>
            </a:r>
          </a:p>
          <a:p>
            <a:r>
              <a:rPr lang="en-US" sz="1600" b="1" dirty="0"/>
              <a:t>   ...</a:t>
            </a:r>
          </a:p>
          <a:p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>
                <a:solidFill>
                  <a:srgbClr val="FF0000"/>
                </a:solidFill>
              </a:rPr>
              <a:t>// the constructor</a:t>
            </a:r>
          </a:p>
          <a:p>
            <a:r>
              <a:rPr lang="en-US" sz="1600" b="1" dirty="0"/>
              <a:t>   </a:t>
            </a:r>
            <a:r>
              <a:rPr lang="en-US" sz="1600" b="1" dirty="0" smtClean="0"/>
              <a:t>K() </a:t>
            </a:r>
            <a:r>
              <a:rPr lang="en-US" sz="1600" b="1" dirty="0"/>
              <a:t>{</a:t>
            </a:r>
          </a:p>
          <a:p>
            <a:r>
              <a:rPr lang="en-US" sz="1600" b="1" dirty="0"/>
              <a:t>      </a:t>
            </a:r>
            <a:r>
              <a:rPr lang="en-US" sz="1600" b="1" dirty="0" err="1"/>
              <a:t>sLbl</a:t>
            </a:r>
            <a:r>
              <a:rPr lang="en-US" sz="1600" b="1" dirty="0"/>
              <a:t> = </a:t>
            </a:r>
            <a:r>
              <a:rPr lang="en-US" sz="1600" b="1" dirty="0" smtClean="0"/>
              <a:t>0;</a:t>
            </a:r>
            <a:endParaRPr lang="en-US" sz="1600" b="1" dirty="0"/>
          </a:p>
          <a:p>
            <a:r>
              <a:rPr lang="en-US" sz="1600" b="1" dirty="0"/>
              <a:t>      </a:t>
            </a:r>
            <a:r>
              <a:rPr lang="en-US" sz="1600" b="1" dirty="0" err="1"/>
              <a:t>pState</a:t>
            </a:r>
            <a:r>
              <a:rPr lang="en-US" sz="1600" b="1" dirty="0"/>
              <a:t> = 0;</a:t>
            </a:r>
          </a:p>
          <a:p>
            <a:r>
              <a:rPr lang="en-US" sz="1600" b="1" dirty="0"/>
              <a:t>      </a:t>
            </a:r>
            <a:r>
              <a:rPr lang="en-US" sz="1600" b="1" dirty="0" err="1"/>
              <a:t>clientsCounter</a:t>
            </a:r>
            <a:r>
              <a:rPr lang="en-US" sz="1600" b="1" dirty="0"/>
              <a:t>++;</a:t>
            </a:r>
          </a:p>
          <a:p>
            <a:r>
              <a:rPr lang="en-US" sz="1600" b="1" dirty="0"/>
              <a:t>      </a:t>
            </a:r>
            <a:r>
              <a:rPr lang="en-US" sz="1600" b="1" dirty="0" err="1"/>
              <a:t>chId</a:t>
            </a:r>
            <a:r>
              <a:rPr lang="en-US" sz="1600" b="1" dirty="0"/>
              <a:t> = </a:t>
            </a:r>
            <a:r>
              <a:rPr lang="en-US" sz="1600" b="1" dirty="0" err="1"/>
              <a:t>clientsCounter</a:t>
            </a:r>
            <a:r>
              <a:rPr lang="en-US" sz="1600" b="1" dirty="0"/>
              <a:t>;</a:t>
            </a:r>
          </a:p>
          <a:p>
            <a:r>
              <a:rPr lang="en-US" sz="1600" b="1" dirty="0"/>
              <a:t>      </a:t>
            </a:r>
            <a:r>
              <a:rPr lang="en-US" sz="1600" b="1" dirty="0" smtClean="0"/>
              <a:t>c3Obj </a:t>
            </a:r>
            <a:r>
              <a:rPr lang="en-US" sz="1600" b="1" dirty="0"/>
              <a:t>= new </a:t>
            </a:r>
            <a:r>
              <a:rPr lang="en-US" sz="1600" b="1" dirty="0" smtClean="0"/>
              <a:t>C3();</a:t>
            </a:r>
            <a:endParaRPr lang="en-US" sz="1600" b="1" dirty="0"/>
          </a:p>
          <a:p>
            <a:r>
              <a:rPr lang="en-US" sz="1600" b="1" dirty="0"/>
              <a:t>      ...</a:t>
            </a:r>
          </a:p>
          <a:p>
            <a:r>
              <a:rPr lang="en-US" sz="1600" b="1" dirty="0"/>
              <a:t>   }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950" y="1340768"/>
            <a:ext cx="9163051" cy="4495800"/>
            <a:chOff x="158" y="1056"/>
            <a:chExt cx="5772" cy="283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8" y="2568"/>
              <a:ext cx="3987" cy="1320"/>
              <a:chOff x="884" y="2568"/>
              <a:chExt cx="3987" cy="1320"/>
            </a:xfrm>
          </p:grpSpPr>
          <p:sp>
            <p:nvSpPr>
              <p:cNvPr id="52237" name="Rectangle 13"/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545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smtClean="0"/>
                  <a:t>C1</a:t>
                </a:r>
                <a:endParaRPr lang="it-IT" dirty="0"/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/>
            </p:nvSpPr>
            <p:spPr bwMode="auto">
              <a:xfrm>
                <a:off x="884" y="3249"/>
                <a:ext cx="545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smtClean="0"/>
                  <a:t>C2</a:t>
                </a:r>
                <a:endParaRPr lang="it-IT" dirty="0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426" y="2568"/>
                <a:ext cx="2178" cy="1089"/>
                <a:chOff x="1655" y="2568"/>
                <a:chExt cx="2178" cy="1089"/>
              </a:xfrm>
            </p:grpSpPr>
            <p:sp>
              <p:nvSpPr>
                <p:cNvPr id="52240" name="Rectangle 16"/>
                <p:cNvSpPr>
                  <a:spLocks noChangeArrowheads="1"/>
                </p:cNvSpPr>
                <p:nvPr/>
              </p:nvSpPr>
              <p:spPr bwMode="auto">
                <a:xfrm>
                  <a:off x="2109" y="2568"/>
                  <a:ext cx="1724" cy="108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1746" y="2750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242" name="Oval 18"/>
                <p:cNvSpPr>
                  <a:spLocks noChangeArrowheads="1"/>
                </p:cNvSpPr>
                <p:nvPr/>
              </p:nvSpPr>
              <p:spPr bwMode="auto">
                <a:xfrm>
                  <a:off x="1655" y="2659"/>
                  <a:ext cx="136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2699" y="3657"/>
                <a:ext cx="2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COORDINATOR COMPONENT</a:t>
                </a:r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/>
            </p:nvSpPr>
            <p:spPr bwMode="auto">
              <a:xfrm>
                <a:off x="3878" y="3022"/>
                <a:ext cx="545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dirty="0" smtClean="0"/>
                  <a:t>C3</a:t>
                </a:r>
                <a:endParaRPr lang="it-IT" dirty="0"/>
              </a:p>
            </p:txBody>
          </p:sp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 flipH="1">
                <a:off x="3742" y="311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46" name="Oval 22"/>
              <p:cNvSpPr>
                <a:spLocks noChangeArrowheads="1"/>
              </p:cNvSpPr>
              <p:nvPr/>
            </p:nvSpPr>
            <p:spPr bwMode="auto">
              <a:xfrm>
                <a:off x="3606" y="3067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flipV="1">
                <a:off x="1429" y="2704"/>
                <a:ext cx="99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1429" y="2750"/>
                <a:ext cx="1043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>
                <a:off x="2880" y="2750"/>
                <a:ext cx="77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3619" y="1056"/>
              <a:ext cx="231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These interfaces export</a:t>
              </a:r>
            </a:p>
            <a:p>
              <a:r>
                <a:rPr lang="en-US" dirty="0" smtClean="0"/>
                <a:t>three </a:t>
              </a:r>
              <a:r>
                <a:rPr lang="en-US" dirty="0"/>
                <a:t>services:</a:t>
              </a:r>
            </a:p>
            <a:p>
              <a:r>
                <a:rPr lang="en-US" dirty="0"/>
                <a:t>- </a:t>
              </a:r>
              <a:r>
                <a:rPr lang="en-US" dirty="0" smtClean="0"/>
                <a:t>method1 </a:t>
              </a:r>
              <a:r>
                <a:rPr lang="en-US" dirty="0"/>
                <a:t>(affected by the policy)</a:t>
              </a:r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method2 </a:t>
              </a:r>
              <a:r>
                <a:rPr lang="en-US" dirty="0"/>
                <a:t>(affected by the policy)</a:t>
              </a:r>
            </a:p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 smtClean="0"/>
                <a:t>method3 </a:t>
              </a:r>
              <a:r>
                <a:rPr lang="en-US" dirty="0"/>
                <a:t>(a simple delegation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H="1">
              <a:off x="1837" y="1207"/>
              <a:ext cx="1678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 flipH="1">
              <a:off x="2971" y="1207"/>
              <a:ext cx="544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940152" y="3212976"/>
            <a:ext cx="3332166" cy="2811462"/>
            <a:chOff x="1737" y="754"/>
            <a:chExt cx="2099" cy="1771"/>
          </a:xfrm>
        </p:grpSpPr>
        <p:sp>
          <p:nvSpPr>
            <p:cNvPr id="52254" name="Oval 30"/>
            <p:cNvSpPr>
              <a:spLocks noChangeArrowheads="1"/>
            </p:cNvSpPr>
            <p:nvPr/>
          </p:nvSpPr>
          <p:spPr bwMode="auto">
            <a:xfrm>
              <a:off x="2835" y="93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 flipH="1">
              <a:off x="2880" y="754"/>
              <a:ext cx="4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56" name="Oval 32"/>
            <p:cNvSpPr>
              <a:spLocks noChangeArrowheads="1"/>
            </p:cNvSpPr>
            <p:nvPr/>
          </p:nvSpPr>
          <p:spPr bwMode="auto">
            <a:xfrm>
              <a:off x="2562" y="1253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>
              <a:off x="2290" y="1615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8" name="Oval 34"/>
            <p:cNvSpPr>
              <a:spLocks noChangeArrowheads="1"/>
            </p:cNvSpPr>
            <p:nvPr/>
          </p:nvSpPr>
          <p:spPr bwMode="auto">
            <a:xfrm>
              <a:off x="2245" y="1978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2246" y="2387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2608" y="98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 flipH="1">
              <a:off x="2336" y="1344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 flipH="1">
              <a:off x="2290" y="1706"/>
              <a:ext cx="4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>
              <a:off x="2290" y="206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264" name="Text Box 40"/>
            <p:cNvSpPr txBox="1">
              <a:spLocks noChangeArrowheads="1"/>
            </p:cNvSpPr>
            <p:nvPr/>
          </p:nvSpPr>
          <p:spPr bwMode="auto">
            <a:xfrm>
              <a:off x="2686" y="1084"/>
              <a:ext cx="1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?C3.method1_1</a:t>
              </a:r>
              <a:endParaRPr lang="it-IT" dirty="0"/>
            </a:p>
          </p:txBody>
        </p:sp>
        <p:sp>
          <p:nvSpPr>
            <p:cNvPr id="52265" name="Text Box 41"/>
            <p:cNvSpPr txBox="1">
              <a:spLocks noChangeArrowheads="1"/>
            </p:cNvSpPr>
            <p:nvPr/>
          </p:nvSpPr>
          <p:spPr bwMode="auto">
            <a:xfrm>
              <a:off x="2426" y="1389"/>
              <a:ext cx="11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!C3.method1_3</a:t>
              </a:r>
              <a:endParaRPr lang="it-IT" dirty="0"/>
            </a:p>
          </p:txBody>
        </p:sp>
        <p:sp>
          <p:nvSpPr>
            <p:cNvPr id="52266" name="Text Box 42"/>
            <p:cNvSpPr txBox="1">
              <a:spLocks noChangeArrowheads="1"/>
            </p:cNvSpPr>
            <p:nvPr/>
          </p:nvSpPr>
          <p:spPr bwMode="auto">
            <a:xfrm>
              <a:off x="2336" y="1752"/>
              <a:ext cx="1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?C3.retValue1_3</a:t>
              </a:r>
            </a:p>
          </p:txBody>
        </p:sp>
        <p:sp>
          <p:nvSpPr>
            <p:cNvPr id="52267" name="Text Box 43"/>
            <p:cNvSpPr txBox="1">
              <a:spLocks noChangeArrowheads="1"/>
            </p:cNvSpPr>
            <p:nvPr/>
          </p:nvSpPr>
          <p:spPr bwMode="auto">
            <a:xfrm>
              <a:off x="2336" y="2069"/>
              <a:ext cx="1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!C3.retValue1_1</a:t>
              </a:r>
              <a:endParaRPr lang="it-IT" dirty="0"/>
            </a:p>
          </p:txBody>
        </p:sp>
        <p:sp>
          <p:nvSpPr>
            <p:cNvPr id="52270" name="Text Box 46"/>
            <p:cNvSpPr txBox="1">
              <a:spLocks noChangeArrowheads="1"/>
            </p:cNvSpPr>
            <p:nvPr/>
          </p:nvSpPr>
          <p:spPr bwMode="auto">
            <a:xfrm>
              <a:off x="2315" y="812"/>
              <a:ext cx="5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(</a:t>
              </a:r>
              <a:r>
                <a:rPr lang="it-IT" dirty="0" smtClean="0"/>
                <a:t>k0,p0</a:t>
              </a:r>
              <a:r>
                <a:rPr lang="it-IT" dirty="0"/>
                <a:t>)</a:t>
              </a:r>
            </a:p>
          </p:txBody>
        </p:sp>
        <p:sp>
          <p:nvSpPr>
            <p:cNvPr id="52271" name="Text Box 47"/>
            <p:cNvSpPr txBox="1">
              <a:spLocks noChangeArrowheads="1"/>
            </p:cNvSpPr>
            <p:nvPr/>
          </p:nvSpPr>
          <p:spPr bwMode="auto">
            <a:xfrm>
              <a:off x="1737" y="2292"/>
              <a:ext cx="5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(</a:t>
              </a:r>
              <a:r>
                <a:rPr lang="it-IT" dirty="0" smtClean="0"/>
                <a:t>k9,p1</a:t>
              </a:r>
              <a:r>
                <a:rPr lang="it-IT" dirty="0"/>
                <a:t>)</a:t>
              </a:r>
            </a:p>
          </p:txBody>
        </p:sp>
      </p:grpSp>
      <p:sp>
        <p:nvSpPr>
          <p:cNvPr id="48" name="Titolo 1"/>
          <p:cNvSpPr>
            <a:spLocks noGrp="1"/>
          </p:cNvSpPr>
          <p:nvPr>
            <p:ph type="title"/>
          </p:nvPr>
        </p:nvSpPr>
        <p:spPr>
          <a:xfrm>
            <a:off x="539750" y="405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Centralized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FFC’s code synthesis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52232" grpId="0" animBg="1"/>
      <p:bldP spid="52232" grpId="1" animBg="1"/>
      <p:bldP spid="522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b="1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b="1" dirty="0" smtClean="0"/>
              <a:t>synthesis of distributed coordinators [JSS08a]</a:t>
            </a:r>
          </a:p>
          <a:p>
            <a:pPr lvl="1"/>
            <a:r>
              <a:rPr lang="en-US" dirty="0" smtClean="0"/>
              <a:t>synthesis </a:t>
            </a:r>
            <a:r>
              <a:rPr lang="en-US" dirty="0" smtClean="0"/>
              <a:t>of coordinators for real-time systems [TACAS07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synthesis of coordinators for evolving systems [JSS08b</a:t>
            </a:r>
            <a:r>
              <a:rPr lang="en-US" dirty="0" smtClean="0"/>
              <a:t>]</a:t>
            </a:r>
            <a:endParaRPr lang="en-US" dirty="0" smtClean="0"/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and Future Perspectives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86" name="Picture 38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100" y="1920776"/>
            <a:ext cx="1765300" cy="3149600"/>
          </a:xfrm>
          <a:prstGeom prst="rect">
            <a:avLst/>
          </a:prstGeom>
          <a:noFill/>
        </p:spPr>
      </p:pic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3657600" y="3774976"/>
            <a:ext cx="76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1412776"/>
            <a:ext cx="3505200" cy="685800"/>
            <a:chOff x="192" y="1104"/>
            <a:chExt cx="2208" cy="432"/>
          </a:xfrm>
        </p:grpSpPr>
        <p:sp>
          <p:nvSpPr>
            <p:cNvPr id="206854" name="Text Box 6"/>
            <p:cNvSpPr txBox="1">
              <a:spLocks noChangeArrowheads="1"/>
            </p:cNvSpPr>
            <p:nvPr/>
          </p:nvSpPr>
          <p:spPr bwMode="auto">
            <a:xfrm>
              <a:off x="192" y="1104"/>
              <a:ext cx="9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black-box</a:t>
              </a:r>
            </a:p>
            <a:p>
              <a:r>
                <a:rPr lang="en-US">
                  <a:solidFill>
                    <a:srgbClr val="FF0000"/>
                  </a:solidFill>
                </a:rPr>
                <a:t> components</a:t>
              </a:r>
            </a:p>
          </p:txBody>
        </p:sp>
        <p:sp>
          <p:nvSpPr>
            <p:cNvPr id="206858" name="Line 10"/>
            <p:cNvSpPr>
              <a:spLocks noChangeShapeType="1"/>
            </p:cNvSpPr>
            <p:nvPr/>
          </p:nvSpPr>
          <p:spPr bwMode="auto">
            <a:xfrm>
              <a:off x="1104" y="1296"/>
              <a:ext cx="1296" cy="240"/>
            </a:xfrm>
            <a:prstGeom prst="line">
              <a:avLst/>
            </a:prstGeom>
            <a:noFill/>
            <a:ln w="28575">
              <a:solidFill>
                <a:srgbClr val="FF0000">
                  <a:alpha val="44000"/>
                </a:srgb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2447826"/>
            <a:ext cx="3733800" cy="641350"/>
            <a:chOff x="192" y="1756"/>
            <a:chExt cx="2352" cy="404"/>
          </a:xfrm>
        </p:grpSpPr>
        <p:sp>
          <p:nvSpPr>
            <p:cNvPr id="206855" name="Text Box 7"/>
            <p:cNvSpPr txBox="1">
              <a:spLocks noChangeArrowheads="1"/>
            </p:cNvSpPr>
            <p:nvPr/>
          </p:nvSpPr>
          <p:spPr bwMode="auto">
            <a:xfrm>
              <a:off x="192" y="1756"/>
              <a:ext cx="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synchronous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</a:rPr>
                <a:t>channels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06859" name="Line 11"/>
            <p:cNvSpPr>
              <a:spLocks noChangeShapeType="1"/>
            </p:cNvSpPr>
            <p:nvPr/>
          </p:nvSpPr>
          <p:spPr bwMode="auto">
            <a:xfrm flipV="1">
              <a:off x="1008" y="1776"/>
              <a:ext cx="1536" cy="144"/>
            </a:xfrm>
            <a:prstGeom prst="line">
              <a:avLst/>
            </a:prstGeom>
            <a:noFill/>
            <a:ln w="28575">
              <a:solidFill>
                <a:srgbClr val="00B0F0">
                  <a:alpha val="52000"/>
                </a:srgb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3528" y="2936781"/>
            <a:ext cx="3419475" cy="1303340"/>
            <a:chOff x="294" y="2064"/>
            <a:chExt cx="2154" cy="821"/>
          </a:xfrm>
        </p:grpSpPr>
        <p:sp>
          <p:nvSpPr>
            <p:cNvPr id="206856" name="Text Box 8"/>
            <p:cNvSpPr txBox="1">
              <a:spLocks noChangeArrowheads="1"/>
            </p:cNvSpPr>
            <p:nvPr/>
          </p:nvSpPr>
          <p:spPr bwMode="auto">
            <a:xfrm>
              <a:off x="294" y="2478"/>
              <a:ext cx="9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coordination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wrappers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6860" name="Line 12"/>
            <p:cNvSpPr>
              <a:spLocks noChangeShapeType="1"/>
            </p:cNvSpPr>
            <p:nvPr/>
          </p:nvSpPr>
          <p:spPr bwMode="auto">
            <a:xfrm flipV="1">
              <a:off x="912" y="2064"/>
              <a:ext cx="1536" cy="480"/>
            </a:xfrm>
            <a:prstGeom prst="line">
              <a:avLst/>
            </a:prstGeom>
            <a:noFill/>
            <a:ln w="28575">
              <a:solidFill>
                <a:srgbClr val="00B050">
                  <a:alpha val="44000"/>
                </a:srgb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324600" y="1838226"/>
            <a:ext cx="2570163" cy="336550"/>
            <a:chOff x="3984" y="1372"/>
            <a:chExt cx="1619" cy="212"/>
          </a:xfrm>
        </p:grpSpPr>
        <p:sp>
          <p:nvSpPr>
            <p:cNvPr id="206864" name="Oval 16"/>
            <p:cNvSpPr>
              <a:spLocks noChangeArrowheads="1"/>
            </p:cNvSpPr>
            <p:nvPr/>
          </p:nvSpPr>
          <p:spPr bwMode="auto">
            <a:xfrm>
              <a:off x="3984" y="1440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65" name="Text Box 17"/>
            <p:cNvSpPr txBox="1">
              <a:spLocks noChangeArrowheads="1"/>
            </p:cNvSpPr>
            <p:nvPr/>
          </p:nvSpPr>
          <p:spPr bwMode="auto">
            <a:xfrm>
              <a:off x="4092" y="1372"/>
              <a:ext cx="15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800080"/>
                  </a:solidFill>
                </a:rPr>
                <a:t>standard communication</a:t>
              </a:r>
            </a:p>
          </p:txBody>
        </p:sp>
      </p:grpSp>
      <p:sp>
        <p:nvSpPr>
          <p:cNvPr id="206866" name="Oval 18"/>
          <p:cNvSpPr>
            <a:spLocks noChangeArrowheads="1"/>
          </p:cNvSpPr>
          <p:nvPr/>
        </p:nvSpPr>
        <p:spPr bwMode="auto">
          <a:xfrm>
            <a:off x="6324600" y="2250976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6450013" y="2143026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FF"/>
                </a:solidFill>
              </a:rPr>
              <a:t>additional communication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206868" name="Oval 20"/>
          <p:cNvSpPr>
            <a:spLocks noChangeArrowheads="1"/>
          </p:cNvSpPr>
          <p:nvPr/>
        </p:nvSpPr>
        <p:spPr bwMode="auto">
          <a:xfrm>
            <a:off x="5029200" y="2403376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48200" y="3317776"/>
            <a:ext cx="533400" cy="381000"/>
            <a:chOff x="2928" y="2304"/>
            <a:chExt cx="336" cy="240"/>
          </a:xfrm>
        </p:grpSpPr>
        <p:sp>
          <p:nvSpPr>
            <p:cNvPr id="206870" name="Oval 22"/>
            <p:cNvSpPr>
              <a:spLocks noChangeArrowheads="1"/>
            </p:cNvSpPr>
            <p:nvPr/>
          </p:nvSpPr>
          <p:spPr bwMode="auto">
            <a:xfrm>
              <a:off x="3168" y="2448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71" name="Oval 23"/>
            <p:cNvSpPr>
              <a:spLocks noChangeArrowheads="1"/>
            </p:cNvSpPr>
            <p:nvPr/>
          </p:nvSpPr>
          <p:spPr bwMode="auto">
            <a:xfrm>
              <a:off x="2928" y="2304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962400" y="4155976"/>
            <a:ext cx="685800" cy="457200"/>
            <a:chOff x="2496" y="2832"/>
            <a:chExt cx="432" cy="288"/>
          </a:xfrm>
        </p:grpSpPr>
        <p:sp>
          <p:nvSpPr>
            <p:cNvPr id="206874" name="Oval 26"/>
            <p:cNvSpPr>
              <a:spLocks noChangeArrowheads="1"/>
            </p:cNvSpPr>
            <p:nvPr/>
          </p:nvSpPr>
          <p:spPr bwMode="auto">
            <a:xfrm>
              <a:off x="2832" y="2832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75" name="Oval 27"/>
            <p:cNvSpPr>
              <a:spLocks noChangeArrowheads="1"/>
            </p:cNvSpPr>
            <p:nvPr/>
          </p:nvSpPr>
          <p:spPr bwMode="auto">
            <a:xfrm>
              <a:off x="2496" y="3024"/>
              <a:ext cx="96" cy="9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41300" y="3622576"/>
            <a:ext cx="3797300" cy="1447800"/>
            <a:chOff x="152" y="2496"/>
            <a:chExt cx="2392" cy="912"/>
          </a:xfrm>
        </p:grpSpPr>
        <p:sp>
          <p:nvSpPr>
            <p:cNvPr id="206878" name="Text Box 30"/>
            <p:cNvSpPr txBox="1">
              <a:spLocks noChangeArrowheads="1"/>
            </p:cNvSpPr>
            <p:nvPr/>
          </p:nvSpPr>
          <p:spPr bwMode="auto">
            <a:xfrm>
              <a:off x="152" y="3004"/>
              <a:ext cx="10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dirty="0"/>
                <a:t>asynchronous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channels</a:t>
              </a:r>
              <a:endParaRPr lang="en-US" dirty="0">
                <a:solidFill>
                  <a:srgbClr val="86DB31"/>
                </a:solidFill>
              </a:endParaRPr>
            </a:p>
          </p:txBody>
        </p:sp>
        <p:sp>
          <p:nvSpPr>
            <p:cNvPr id="206879" name="Line 31"/>
            <p:cNvSpPr>
              <a:spLocks noChangeShapeType="1"/>
            </p:cNvSpPr>
            <p:nvPr/>
          </p:nvSpPr>
          <p:spPr bwMode="auto">
            <a:xfrm flipV="1">
              <a:off x="1056" y="2496"/>
              <a:ext cx="1488" cy="720"/>
            </a:xfrm>
            <a:prstGeom prst="line">
              <a:avLst/>
            </a:prstGeom>
            <a:noFill/>
            <a:ln w="28575">
              <a:solidFill>
                <a:schemeClr val="tx1">
                  <a:alpha val="52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881" name="Text Box 33"/>
          <p:cNvSpPr txBox="1">
            <a:spLocks noChangeArrowheads="1"/>
          </p:cNvSpPr>
          <p:nvPr/>
        </p:nvSpPr>
        <p:spPr bwMode="auto">
          <a:xfrm>
            <a:off x="3707904" y="4021212"/>
            <a:ext cx="584696" cy="40011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f3</a:t>
            </a:r>
            <a:endParaRPr lang="en-US" sz="1400" dirty="0"/>
          </a:p>
        </p:txBody>
      </p:sp>
      <p:sp>
        <p:nvSpPr>
          <p:cNvPr id="206882" name="Text Box 34"/>
          <p:cNvSpPr txBox="1">
            <a:spLocks noChangeArrowheads="1"/>
          </p:cNvSpPr>
          <p:nvPr/>
        </p:nvSpPr>
        <p:spPr bwMode="auto">
          <a:xfrm>
            <a:off x="4851400" y="4003576"/>
            <a:ext cx="584696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f4</a:t>
            </a:r>
            <a:endParaRPr lang="en-US" sz="1400" dirty="0"/>
          </a:p>
        </p:txBody>
      </p:sp>
      <p:sp>
        <p:nvSpPr>
          <p:cNvPr id="206883" name="Text Box 35"/>
          <p:cNvSpPr txBox="1">
            <a:spLocks noChangeArrowheads="1"/>
          </p:cNvSpPr>
          <p:nvPr/>
        </p:nvSpPr>
        <p:spPr bwMode="auto">
          <a:xfrm>
            <a:off x="3747660" y="2682776"/>
            <a:ext cx="576064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f1</a:t>
            </a:r>
            <a:endParaRPr lang="en-US" sz="1400" dirty="0"/>
          </a:p>
        </p:txBody>
      </p:sp>
      <p:sp>
        <p:nvSpPr>
          <p:cNvPr id="206884" name="Text Box 36"/>
          <p:cNvSpPr txBox="1">
            <a:spLocks noChangeArrowheads="1"/>
          </p:cNvSpPr>
          <p:nvPr/>
        </p:nvSpPr>
        <p:spPr bwMode="auto">
          <a:xfrm>
            <a:off x="4823792" y="2686607"/>
            <a:ext cx="631304" cy="40011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/>
              <a:t>f2</a:t>
            </a:r>
            <a:endParaRPr lang="en-US" sz="14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508104" y="344921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Distributed CBA</a:t>
            </a:r>
            <a:endParaRPr lang="en-US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475656" y="5347661"/>
            <a:ext cx="622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 demo for this approach, and related SYNTHESIS tool,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will be given during the lab session…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the reference architectural style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6" grpId="0" animBg="1"/>
      <p:bldP spid="206867" grpId="0"/>
      <p:bldP spid="206868" grpId="0" animBg="1"/>
      <p:bldP spid="20686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4298" y="3060700"/>
            <a:ext cx="4608513" cy="1296988"/>
            <a:chOff x="748" y="1797"/>
            <a:chExt cx="2903" cy="81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48" y="1797"/>
              <a:ext cx="2903" cy="817"/>
              <a:chOff x="748" y="1207"/>
              <a:chExt cx="2903" cy="817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48" y="1207"/>
                <a:ext cx="2903" cy="817"/>
                <a:chOff x="703" y="2704"/>
                <a:chExt cx="2903" cy="817"/>
              </a:xfrm>
            </p:grpSpPr>
            <p:sp>
              <p:nvSpPr>
                <p:cNvPr id="211974" name="Rectangle 6"/>
                <p:cNvSpPr>
                  <a:spLocks noChangeArrowheads="1"/>
                </p:cNvSpPr>
                <p:nvPr/>
              </p:nvSpPr>
              <p:spPr bwMode="auto">
                <a:xfrm>
                  <a:off x="703" y="2886"/>
                  <a:ext cx="2903" cy="40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FF">
                        <a:gamma/>
                        <a:shade val="46275"/>
                        <a:invGamma/>
                      </a:srgbClr>
                    </a:gs>
                    <a:gs pos="50000">
                      <a:srgbClr val="3366FF">
                        <a:alpha val="50000"/>
                      </a:srgbClr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197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1976" name="Line 8"/>
                <p:cNvSpPr>
                  <a:spLocks noChangeShapeType="1"/>
                </p:cNvSpPr>
                <p:nvPr/>
              </p:nvSpPr>
              <p:spPr bwMode="auto">
                <a:xfrm>
                  <a:off x="1202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1977" name="Line 9"/>
                <p:cNvSpPr>
                  <a:spLocks noChangeShapeType="1"/>
                </p:cNvSpPr>
                <p:nvPr/>
              </p:nvSpPr>
              <p:spPr bwMode="auto">
                <a:xfrm>
                  <a:off x="3107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197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11979" name="Line 11"/>
              <p:cNvSpPr>
                <a:spLocks noChangeShapeType="1"/>
              </p:cNvSpPr>
              <p:nvPr/>
            </p:nvSpPr>
            <p:spPr bwMode="auto">
              <a:xfrm>
                <a:off x="1247" y="1207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315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1981" name="Line 13"/>
            <p:cNvSpPr>
              <a:spLocks noChangeShapeType="1"/>
            </p:cNvSpPr>
            <p:nvPr/>
          </p:nvSpPr>
          <p:spPr bwMode="auto">
            <a:xfrm>
              <a:off x="1247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1982" name="Line 14"/>
            <p:cNvSpPr>
              <a:spLocks noChangeShapeType="1"/>
            </p:cNvSpPr>
            <p:nvPr/>
          </p:nvSpPr>
          <p:spPr bwMode="auto">
            <a:xfrm>
              <a:off x="3152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2916461" y="30607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 flipV="1">
            <a:off x="2916461" y="3060700"/>
            <a:ext cx="30241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2916461" y="3060700"/>
            <a:ext cx="30241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-612576" y="1341438"/>
            <a:ext cx="979341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627063" defTabSz="457200">
              <a:spcBef>
                <a:spcPct val="50000"/>
              </a:spcBef>
            </a:pPr>
            <a:r>
              <a:rPr lang="it-IT" sz="2600" i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Coordinator-Based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Architecture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sz="2600" i="1" u="none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CBA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11987" name="Rectangle 19"/>
          <p:cNvSpPr>
            <a:spLocks noChangeArrowheads="1"/>
          </p:cNvSpPr>
          <p:nvPr/>
        </p:nvSpPr>
        <p:spPr bwMode="auto">
          <a:xfrm>
            <a:off x="2052861" y="2413000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85490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C1</a:t>
            </a:r>
          </a:p>
        </p:txBody>
      </p:sp>
      <p:sp>
        <p:nvSpPr>
          <p:cNvPr id="211988" name="Rectangle 20"/>
          <p:cNvSpPr>
            <a:spLocks noChangeArrowheads="1"/>
          </p:cNvSpPr>
          <p:nvPr/>
        </p:nvSpPr>
        <p:spPr bwMode="auto">
          <a:xfrm>
            <a:off x="5077048" y="2413000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76078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C2</a:t>
            </a: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2052861" y="4357688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C3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5077048" y="4357688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C4</a:t>
            </a:r>
          </a:p>
        </p:txBody>
      </p:sp>
      <p:sp>
        <p:nvSpPr>
          <p:cNvPr id="211991" name="Text Box 23"/>
          <p:cNvSpPr txBox="1">
            <a:spLocks noChangeArrowheads="1"/>
          </p:cNvSpPr>
          <p:nvPr/>
        </p:nvSpPr>
        <p:spPr bwMode="auto">
          <a:xfrm>
            <a:off x="2268761" y="3470275"/>
            <a:ext cx="43926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000" u="none" dirty="0"/>
              <a:t>  </a:t>
            </a:r>
            <a:r>
              <a:rPr lang="en-US" sz="22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2200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</a:t>
            </a:r>
            <a:endParaRPr lang="en-US" sz="2200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1994" name="AutoShape 26"/>
          <p:cNvSpPr>
            <a:spLocks noChangeArrowheads="1"/>
          </p:cNvSpPr>
          <p:nvPr/>
        </p:nvSpPr>
        <p:spPr bwMode="auto">
          <a:xfrm>
            <a:off x="2845023" y="4213225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211995" name="AutoShape 27"/>
          <p:cNvSpPr>
            <a:spLocks noChangeArrowheads="1"/>
          </p:cNvSpPr>
          <p:nvPr/>
        </p:nvSpPr>
        <p:spPr bwMode="auto">
          <a:xfrm>
            <a:off x="5869211" y="4213225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211996" name="AutoShape 28"/>
          <p:cNvSpPr>
            <a:spLocks noChangeArrowheads="1"/>
          </p:cNvSpPr>
          <p:nvPr/>
        </p:nvSpPr>
        <p:spPr bwMode="auto">
          <a:xfrm>
            <a:off x="5869211" y="3854450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211997" name="AutoShape 29"/>
          <p:cNvSpPr>
            <a:spLocks noChangeArrowheads="1"/>
          </p:cNvSpPr>
          <p:nvPr/>
        </p:nvSpPr>
        <p:spPr bwMode="auto">
          <a:xfrm rot="10800000">
            <a:off x="2845023" y="3068638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211998" name="AutoShape 30"/>
          <p:cNvSpPr>
            <a:spLocks noChangeArrowheads="1"/>
          </p:cNvSpPr>
          <p:nvPr/>
        </p:nvSpPr>
        <p:spPr bwMode="auto">
          <a:xfrm rot="10800000">
            <a:off x="5869211" y="3062288"/>
            <a:ext cx="144462" cy="142875"/>
          </a:xfrm>
          <a:prstGeom prst="triangle">
            <a:avLst>
              <a:gd name="adj" fmla="val 50000"/>
            </a:avLst>
          </a:prstGeom>
          <a:solidFill>
            <a:srgbClr val="0000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211999" name="Line 31"/>
          <p:cNvSpPr>
            <a:spLocks noChangeShapeType="1"/>
          </p:cNvSpPr>
          <p:nvPr/>
        </p:nvSpPr>
        <p:spPr bwMode="auto">
          <a:xfrm>
            <a:off x="5942236" y="306228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212005" name="Text Box 37"/>
          <p:cNvSpPr txBox="1">
            <a:spLocks noChangeArrowheads="1"/>
          </p:cNvSpPr>
          <p:nvPr/>
        </p:nvSpPr>
        <p:spPr bwMode="auto">
          <a:xfrm>
            <a:off x="1404193" y="1340768"/>
            <a:ext cx="64801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174625" indent="4763" defTabSz="457200">
              <a:spcBef>
                <a:spcPct val="50000"/>
              </a:spcBef>
            </a:pPr>
            <a:r>
              <a:rPr lang="it-IT" sz="2000" i="1" u="none" dirty="0">
                <a:solidFill>
                  <a:srgbClr val="00B0F0"/>
                </a:solidFill>
              </a:rPr>
              <a:t>  </a:t>
            </a:r>
            <a:r>
              <a:rPr lang="it-IT" sz="2600" i="1" u="none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Coordinator-Free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Architecture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(CFA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12007" name="AutoShape 39"/>
          <p:cNvSpPr>
            <a:spLocks noChangeArrowheads="1"/>
          </p:cNvSpPr>
          <p:nvPr/>
        </p:nvSpPr>
        <p:spPr bwMode="auto">
          <a:xfrm rot="17520000">
            <a:off x="5796979" y="38615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029930" y="5343599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based on the previous approach</a:t>
            </a:r>
            <a:endParaRPr lang="en-US" sz="2400" b="1" i="1" dirty="0"/>
          </a:p>
        </p:txBody>
      </p:sp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first step of the method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1669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017 -0.0419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1680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-0.13635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083 L 0.00018 0.16829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32274 -0.07454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3" grpId="0" animBg="1"/>
      <p:bldP spid="211983" grpId="1" animBg="1"/>
      <p:bldP spid="211984" grpId="0" animBg="1"/>
      <p:bldP spid="211984" grpId="1" animBg="1"/>
      <p:bldP spid="211985" grpId="0" animBg="1"/>
      <p:bldP spid="211985" grpId="1" animBg="1"/>
      <p:bldP spid="211987" grpId="0" animBg="1"/>
      <p:bldP spid="211988" grpId="0" animBg="1"/>
      <p:bldP spid="211989" grpId="0" animBg="1"/>
      <p:bldP spid="211990" grpId="0" animBg="1"/>
      <p:bldP spid="211991" grpId="0"/>
      <p:bldP spid="211994" grpId="0" animBg="1"/>
      <p:bldP spid="211994" grpId="1" animBg="1"/>
      <p:bldP spid="211995" grpId="0" animBg="1"/>
      <p:bldP spid="211995" grpId="1" animBg="1"/>
      <p:bldP spid="211996" grpId="0" animBg="1"/>
      <p:bldP spid="211996" grpId="1" animBg="1"/>
      <p:bldP spid="211997" grpId="0" animBg="1"/>
      <p:bldP spid="211997" grpId="1" animBg="1"/>
      <p:bldP spid="211998" grpId="0" animBg="1"/>
      <p:bldP spid="211998" grpId="1" animBg="1"/>
      <p:bldP spid="211999" grpId="0" animBg="1"/>
      <p:bldP spid="211999" grpId="1" animBg="1"/>
      <p:bldP spid="212005" grpId="0"/>
      <p:bldP spid="212007" grpId="0" animBg="1"/>
      <p:bldP spid="2120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Ubiquitous Computing environment is populated by a wide variety of heterogeneous Networked Systems (NSs), dynamically appearing and disappearing</a:t>
            </a:r>
          </a:p>
          <a:p>
            <a:endParaRPr lang="en-US" dirty="0" smtClean="0"/>
          </a:p>
          <a:p>
            <a:r>
              <a:rPr lang="en-US" dirty="0" smtClean="0"/>
              <a:t>Heterogeneous </a:t>
            </a:r>
            <a:r>
              <a:rPr lang="en-US" dirty="0" smtClean="0">
                <a:solidFill>
                  <a:srgbClr val="FF0000"/>
                </a:solidFill>
              </a:rPr>
              <a:t>protocols</a:t>
            </a:r>
            <a:r>
              <a:rPr lang="en-US" dirty="0" smtClean="0"/>
              <a:t> may be willing to cooperate in order to reach some common goal even though they meet dynamically and do not have a priori knowledge of each other</a:t>
            </a:r>
          </a:p>
          <a:p>
            <a:endParaRPr lang="en-US" dirty="0" smtClean="0"/>
          </a:p>
          <a:p>
            <a:r>
              <a:rPr lang="en-US" b="1" u="sng" dirty="0" smtClean="0"/>
              <a:t>Challenge:</a:t>
            </a:r>
            <a:r>
              <a:rPr lang="en-US" dirty="0" smtClean="0"/>
              <a:t> </a:t>
            </a:r>
            <a:r>
              <a:rPr lang="en-US" i="1" dirty="0" smtClean="0"/>
              <a:t>how to </a:t>
            </a:r>
            <a:r>
              <a:rPr lang="en-US" i="1" dirty="0" smtClean="0">
                <a:solidFill>
                  <a:srgbClr val="FF0000"/>
                </a:solidFill>
              </a:rPr>
              <a:t>automatically achieve the interoperability</a:t>
            </a:r>
            <a:r>
              <a:rPr lang="en-US" i="1" dirty="0" smtClean="0"/>
              <a:t> between heterogeneous protocols in the Ubiquitous Computing environment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3097213"/>
            <a:ext cx="4608513" cy="1296987"/>
            <a:chOff x="748" y="1797"/>
            <a:chExt cx="2903" cy="81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48" y="1797"/>
              <a:ext cx="2903" cy="817"/>
              <a:chOff x="748" y="1207"/>
              <a:chExt cx="2903" cy="81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748" y="1207"/>
                <a:ext cx="2903" cy="817"/>
                <a:chOff x="703" y="2704"/>
                <a:chExt cx="2903" cy="817"/>
              </a:xfrm>
            </p:grpSpPr>
            <p:sp>
              <p:nvSpPr>
                <p:cNvPr id="379911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2886"/>
                  <a:ext cx="2903" cy="40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FF">
                        <a:gamma/>
                        <a:shade val="46275"/>
                        <a:invGamma/>
                      </a:srgbClr>
                    </a:gs>
                    <a:gs pos="50000">
                      <a:srgbClr val="3366FF">
                        <a:alpha val="50000"/>
                      </a:srgbClr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99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9913" name="Line 9"/>
                <p:cNvSpPr>
                  <a:spLocks noChangeShapeType="1"/>
                </p:cNvSpPr>
                <p:nvPr/>
              </p:nvSpPr>
              <p:spPr bwMode="auto">
                <a:xfrm>
                  <a:off x="1202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9914" name="Line 10"/>
                <p:cNvSpPr>
                  <a:spLocks noChangeShapeType="1"/>
                </p:cNvSpPr>
                <p:nvPr/>
              </p:nvSpPr>
              <p:spPr bwMode="auto">
                <a:xfrm>
                  <a:off x="3107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79915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79916" name="Line 12"/>
              <p:cNvSpPr>
                <a:spLocks noChangeShapeType="1"/>
              </p:cNvSpPr>
              <p:nvPr/>
            </p:nvSpPr>
            <p:spPr bwMode="auto">
              <a:xfrm>
                <a:off x="1247" y="1207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79917" name="Line 13"/>
            <p:cNvSpPr>
              <a:spLocks noChangeShapeType="1"/>
            </p:cNvSpPr>
            <p:nvPr/>
          </p:nvSpPr>
          <p:spPr bwMode="auto">
            <a:xfrm>
              <a:off x="315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79918" name="Line 14"/>
            <p:cNvSpPr>
              <a:spLocks noChangeShapeType="1"/>
            </p:cNvSpPr>
            <p:nvPr/>
          </p:nvSpPr>
          <p:spPr bwMode="auto">
            <a:xfrm>
              <a:off x="1247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79919" name="Line 15"/>
            <p:cNvSpPr>
              <a:spLocks noChangeShapeType="1"/>
            </p:cNvSpPr>
            <p:nvPr/>
          </p:nvSpPr>
          <p:spPr bwMode="auto">
            <a:xfrm>
              <a:off x="3152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179388" y="2449513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85490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C1</a:t>
            </a: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3203575" y="2449513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76078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C2</a:t>
            </a:r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179388" y="4394200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C3</a:t>
            </a:r>
          </a:p>
        </p:txBody>
      </p: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3203575" y="4394200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C4</a:t>
            </a:r>
          </a:p>
        </p:txBody>
      </p:sp>
      <p:sp>
        <p:nvSpPr>
          <p:cNvPr id="379926" name="Text Box 22"/>
          <p:cNvSpPr txBox="1">
            <a:spLocks noChangeArrowheads="1"/>
          </p:cNvSpPr>
          <p:nvPr/>
        </p:nvSpPr>
        <p:spPr bwMode="auto">
          <a:xfrm>
            <a:off x="373063" y="3430161"/>
            <a:ext cx="439261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000" u="none" dirty="0"/>
              <a:t>        </a:t>
            </a:r>
            <a:r>
              <a:rPr lang="en-US" sz="2200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 </a:t>
            </a:r>
            <a:r>
              <a:rPr lang="en-US" sz="22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 (LTS)</a:t>
            </a:r>
            <a:endParaRPr lang="en-US" sz="2200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9929" name="Line 25"/>
          <p:cNvSpPr>
            <a:spLocks noChangeShapeType="1"/>
          </p:cNvSpPr>
          <p:nvPr/>
        </p:nvSpPr>
        <p:spPr bwMode="auto">
          <a:xfrm>
            <a:off x="1042988" y="309880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30" name="Line 26"/>
          <p:cNvSpPr>
            <a:spLocks noChangeShapeType="1"/>
          </p:cNvSpPr>
          <p:nvPr/>
        </p:nvSpPr>
        <p:spPr bwMode="auto">
          <a:xfrm>
            <a:off x="4067175" y="309721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4067175" y="42497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>
            <a:off x="1042988" y="42513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39" name="Line 35"/>
          <p:cNvSpPr>
            <a:spLocks noChangeShapeType="1"/>
          </p:cNvSpPr>
          <p:nvPr/>
        </p:nvSpPr>
        <p:spPr bwMode="auto">
          <a:xfrm>
            <a:off x="1042988" y="309880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40" name="Line 36"/>
          <p:cNvSpPr>
            <a:spLocks noChangeShapeType="1"/>
          </p:cNvSpPr>
          <p:nvPr/>
        </p:nvSpPr>
        <p:spPr bwMode="auto">
          <a:xfrm>
            <a:off x="4067175" y="309721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41" name="Line 37"/>
          <p:cNvSpPr>
            <a:spLocks noChangeShapeType="1"/>
          </p:cNvSpPr>
          <p:nvPr/>
        </p:nvSpPr>
        <p:spPr bwMode="auto">
          <a:xfrm>
            <a:off x="4067175" y="42497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42" name="Line 38"/>
          <p:cNvSpPr>
            <a:spLocks noChangeShapeType="1"/>
          </p:cNvSpPr>
          <p:nvPr/>
        </p:nvSpPr>
        <p:spPr bwMode="auto">
          <a:xfrm>
            <a:off x="1042988" y="42513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51" name="Line 47"/>
          <p:cNvSpPr>
            <a:spLocks noChangeShapeType="1"/>
          </p:cNvSpPr>
          <p:nvPr/>
        </p:nvSpPr>
        <p:spPr bwMode="auto">
          <a:xfrm>
            <a:off x="1042988" y="309880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52" name="Line 48"/>
          <p:cNvSpPr>
            <a:spLocks noChangeShapeType="1"/>
          </p:cNvSpPr>
          <p:nvPr/>
        </p:nvSpPr>
        <p:spPr bwMode="auto">
          <a:xfrm>
            <a:off x="4067175" y="309721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53" name="Line 49"/>
          <p:cNvSpPr>
            <a:spLocks noChangeShapeType="1"/>
          </p:cNvSpPr>
          <p:nvPr/>
        </p:nvSpPr>
        <p:spPr bwMode="auto">
          <a:xfrm>
            <a:off x="4067175" y="424973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54" name="Line 50"/>
          <p:cNvSpPr>
            <a:spLocks noChangeShapeType="1"/>
          </p:cNvSpPr>
          <p:nvPr/>
        </p:nvSpPr>
        <p:spPr bwMode="auto">
          <a:xfrm>
            <a:off x="1042988" y="42513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79968" name="Text Box 64"/>
          <p:cNvSpPr txBox="1">
            <a:spLocks noChangeArrowheads="1"/>
          </p:cNvSpPr>
          <p:nvPr/>
        </p:nvSpPr>
        <p:spPr bwMode="auto">
          <a:xfrm>
            <a:off x="6069013" y="4868863"/>
            <a:ext cx="266382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1800" b="0" i="1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Desired behavior</a:t>
            </a:r>
            <a:r>
              <a:rPr lang="en-US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specification: </a:t>
            </a:r>
            <a:br>
              <a:rPr lang="en-US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LTS-based notation</a:t>
            </a:r>
          </a:p>
        </p:txBody>
      </p:sp>
      <p:sp>
        <p:nvSpPr>
          <p:cNvPr id="379969" name="Text Box 65"/>
          <p:cNvSpPr txBox="1">
            <a:spLocks noChangeArrowheads="1"/>
          </p:cNvSpPr>
          <p:nvPr/>
        </p:nvSpPr>
        <p:spPr bwMode="auto">
          <a:xfrm>
            <a:off x="5508625" y="2492375"/>
            <a:ext cx="36353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000" b="0" i="1" u="none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Deadlock-freedom</a:t>
            </a:r>
            <a:r>
              <a:rPr lang="en-US" sz="2000" b="0" u="none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analysis</a:t>
            </a:r>
            <a:endParaRPr lang="it-IT" sz="2000" b="0" u="none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939088" y="4560888"/>
            <a:ext cx="1370012" cy="863600"/>
            <a:chOff x="3470" y="1519"/>
            <a:chExt cx="2132" cy="1276"/>
          </a:xfrm>
        </p:grpSpPr>
        <p:graphicFrame>
          <p:nvGraphicFramePr>
            <p:cNvPr id="379971" name="Object 67"/>
            <p:cNvGraphicFramePr>
              <a:graphicFrameLocks noChangeAspect="1"/>
            </p:cNvGraphicFramePr>
            <p:nvPr/>
          </p:nvGraphicFramePr>
          <p:xfrm>
            <a:off x="3470" y="1519"/>
            <a:ext cx="2132" cy="1276"/>
          </p:xfrm>
          <a:graphic>
            <a:graphicData uri="http://schemas.openxmlformats.org/presentationml/2006/ole">
              <p:oleObj spid="_x0000_s2050" name="Visio" r:id="rId4" imgW="5145405" imgH="3083433" progId="Visio.Drawing.11">
                <p:embed/>
              </p:oleObj>
            </a:graphicData>
          </a:graphic>
        </p:graphicFrame>
        <p:sp>
          <p:nvSpPr>
            <p:cNvPr id="379972" name="Oval 68"/>
            <p:cNvSpPr>
              <a:spLocks noChangeArrowheads="1"/>
            </p:cNvSpPr>
            <p:nvPr/>
          </p:nvSpPr>
          <p:spPr bwMode="auto">
            <a:xfrm>
              <a:off x="4651" y="2394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973" name="Oval 69"/>
            <p:cNvSpPr>
              <a:spLocks noChangeArrowheads="1"/>
            </p:cNvSpPr>
            <p:nvPr/>
          </p:nvSpPr>
          <p:spPr bwMode="auto">
            <a:xfrm>
              <a:off x="4170" y="1906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974" name="Oval 70"/>
            <p:cNvSpPr>
              <a:spLocks noChangeArrowheads="1"/>
            </p:cNvSpPr>
            <p:nvPr/>
          </p:nvSpPr>
          <p:spPr bwMode="auto">
            <a:xfrm>
              <a:off x="3484" y="2442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9975" name="Text Box 71"/>
          <p:cNvSpPr txBox="1">
            <a:spLocks noChangeArrowheads="1"/>
          </p:cNvSpPr>
          <p:nvPr/>
        </p:nvSpPr>
        <p:spPr bwMode="auto">
          <a:xfrm>
            <a:off x="467544" y="1341438"/>
            <a:ext cx="424879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627063" defTabSz="457200">
              <a:spcBef>
                <a:spcPct val="50000"/>
              </a:spcBef>
            </a:pPr>
            <a:r>
              <a:rPr lang="it-IT" sz="2600" i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CBA</a:t>
            </a:r>
            <a:endParaRPr lang="it-IT" sz="2600" i="1" u="none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9976" name="Text Box 72"/>
          <p:cNvSpPr txBox="1">
            <a:spLocks noChangeArrowheads="1"/>
          </p:cNvSpPr>
          <p:nvPr/>
        </p:nvSpPr>
        <p:spPr bwMode="auto">
          <a:xfrm>
            <a:off x="5435600" y="4184650"/>
            <a:ext cx="4321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 marL="87313" defTabSz="457200">
              <a:spcBef>
                <a:spcPct val="50000"/>
              </a:spcBef>
            </a:pPr>
            <a:r>
              <a:rPr lang="en-US" sz="2000" b="0" i="1" u="none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Desired behavior</a:t>
            </a:r>
            <a:r>
              <a:rPr lang="en-US" sz="2000" b="0" u="none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analysis</a:t>
            </a:r>
            <a:endParaRPr lang="it-IT" sz="2000" b="0" u="none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second step of the method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8" grpId="0"/>
      <p:bldP spid="379969" grpId="0"/>
      <p:bldP spid="3799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259632" y="1355725"/>
            <a:ext cx="295245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85725" defTabSz="457200">
              <a:spcBef>
                <a:spcPct val="50000"/>
              </a:spcBef>
            </a:pPr>
            <a:r>
              <a:rPr lang="it-IT" sz="2600" i="1" u="none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Distributed</a:t>
            </a:r>
            <a:r>
              <a:rPr lang="it-IT" sz="2600" i="1" u="none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600" i="1" u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CBA</a:t>
            </a:r>
            <a:endParaRPr lang="it-IT" sz="2600" i="1" u="none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581771"/>
            <a:ext cx="4608513" cy="1296987"/>
            <a:chOff x="748" y="1797"/>
            <a:chExt cx="2903" cy="81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48" y="1797"/>
              <a:ext cx="2903" cy="817"/>
              <a:chOff x="748" y="1207"/>
              <a:chExt cx="2903" cy="81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748" y="1207"/>
                <a:ext cx="2903" cy="817"/>
                <a:chOff x="703" y="2704"/>
                <a:chExt cx="2903" cy="817"/>
              </a:xfrm>
            </p:grpSpPr>
            <p:sp>
              <p:nvSpPr>
                <p:cNvPr id="388103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2886"/>
                  <a:ext cx="2903" cy="40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66FF">
                        <a:gamma/>
                        <a:shade val="46275"/>
                        <a:invGamma/>
                      </a:srgbClr>
                    </a:gs>
                    <a:gs pos="50000">
                      <a:srgbClr val="3366FF">
                        <a:alpha val="50000"/>
                      </a:srgbClr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8810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88105" name="Line 9"/>
                <p:cNvSpPr>
                  <a:spLocks noChangeShapeType="1"/>
                </p:cNvSpPr>
                <p:nvPr/>
              </p:nvSpPr>
              <p:spPr bwMode="auto">
                <a:xfrm>
                  <a:off x="1202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88106" name="Line 10"/>
                <p:cNvSpPr>
                  <a:spLocks noChangeShapeType="1"/>
                </p:cNvSpPr>
                <p:nvPr/>
              </p:nvSpPr>
              <p:spPr bwMode="auto">
                <a:xfrm>
                  <a:off x="3107" y="2704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88107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2886"/>
                  <a:ext cx="1905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88108" name="Line 12"/>
              <p:cNvSpPr>
                <a:spLocks noChangeShapeType="1"/>
              </p:cNvSpPr>
              <p:nvPr/>
            </p:nvSpPr>
            <p:spPr bwMode="auto">
              <a:xfrm>
                <a:off x="1247" y="1207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88109" name="Line 13"/>
            <p:cNvSpPr>
              <a:spLocks noChangeShapeType="1"/>
            </p:cNvSpPr>
            <p:nvPr/>
          </p:nvSpPr>
          <p:spPr bwMode="auto">
            <a:xfrm>
              <a:off x="3152" y="179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88110" name="Line 14"/>
            <p:cNvSpPr>
              <a:spLocks noChangeShapeType="1"/>
            </p:cNvSpPr>
            <p:nvPr/>
          </p:nvSpPr>
          <p:spPr bwMode="auto">
            <a:xfrm>
              <a:off x="1247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88111" name="Line 15"/>
            <p:cNvSpPr>
              <a:spLocks noChangeShapeType="1"/>
            </p:cNvSpPr>
            <p:nvPr/>
          </p:nvSpPr>
          <p:spPr bwMode="auto">
            <a:xfrm>
              <a:off x="3152" y="238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042988" y="258177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4067175" y="258177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179388" y="1934071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85490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C1</a:t>
            </a:r>
          </a:p>
        </p:txBody>
      </p:sp>
      <p:sp>
        <p:nvSpPr>
          <p:cNvPr id="388115" name="Rectangle 19"/>
          <p:cNvSpPr>
            <a:spLocks noChangeArrowheads="1"/>
          </p:cNvSpPr>
          <p:nvPr/>
        </p:nvSpPr>
        <p:spPr bwMode="auto">
          <a:xfrm>
            <a:off x="3203575" y="1934071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gamma/>
                  <a:shade val="76078"/>
                  <a:invGamma/>
                </a:srgbClr>
              </a:gs>
              <a:gs pos="100000">
                <a:srgbClr val="00CC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C2</a:t>
            </a:r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179388" y="3878758"/>
            <a:ext cx="1728787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C3</a:t>
            </a:r>
          </a:p>
        </p:txBody>
      </p:sp>
      <p:sp>
        <p:nvSpPr>
          <p:cNvPr id="388117" name="Rectangle 21"/>
          <p:cNvSpPr>
            <a:spLocks noChangeArrowheads="1"/>
          </p:cNvSpPr>
          <p:nvPr/>
        </p:nvSpPr>
        <p:spPr bwMode="auto">
          <a:xfrm>
            <a:off x="3203575" y="3878758"/>
            <a:ext cx="1727200" cy="647700"/>
          </a:xfrm>
          <a:prstGeom prst="rect">
            <a:avLst/>
          </a:prstGeom>
          <a:gradFill rotWithShape="1">
            <a:gsLst>
              <a:gs pos="0">
                <a:srgbClr val="00CCFF">
                  <a:alpha val="50000"/>
                </a:srgbClr>
              </a:gs>
              <a:gs pos="100000">
                <a:srgbClr val="00CC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C4</a:t>
            </a:r>
          </a:p>
        </p:txBody>
      </p: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395288" y="3013571"/>
            <a:ext cx="43926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000" u="none" dirty="0"/>
              <a:t>        </a:t>
            </a:r>
            <a:r>
              <a:rPr lang="en-US" sz="2200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 </a:t>
            </a:r>
            <a:r>
              <a:rPr lang="en-US" sz="22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</a:t>
            </a:r>
            <a:endParaRPr lang="en-US" sz="2200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 flipV="1"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1042988" y="258335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4067175" y="2581771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3" name="Line 27"/>
          <p:cNvSpPr>
            <a:spLocks noChangeShapeType="1"/>
          </p:cNvSpPr>
          <p:nvPr/>
        </p:nvSpPr>
        <p:spPr bwMode="auto">
          <a:xfrm>
            <a:off x="4067175" y="3734296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1042988" y="373588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5" name="Line 29"/>
          <p:cNvSpPr>
            <a:spLocks noChangeShapeType="1"/>
          </p:cNvSpPr>
          <p:nvPr/>
        </p:nvSpPr>
        <p:spPr bwMode="auto">
          <a:xfrm>
            <a:off x="1042988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6" name="Line 30"/>
          <p:cNvSpPr>
            <a:spLocks noChangeShapeType="1"/>
          </p:cNvSpPr>
          <p:nvPr/>
        </p:nvSpPr>
        <p:spPr bwMode="auto">
          <a:xfrm>
            <a:off x="4140200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27" name="Line 31"/>
          <p:cNvSpPr>
            <a:spLocks noChangeShapeType="1"/>
          </p:cNvSpPr>
          <p:nvPr/>
        </p:nvSpPr>
        <p:spPr bwMode="auto">
          <a:xfrm>
            <a:off x="1042988" y="258177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88128" name="Line 32"/>
          <p:cNvSpPr>
            <a:spLocks noChangeShapeType="1"/>
          </p:cNvSpPr>
          <p:nvPr/>
        </p:nvSpPr>
        <p:spPr bwMode="auto">
          <a:xfrm>
            <a:off x="4067175" y="258177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388129" name="Line 33"/>
          <p:cNvSpPr>
            <a:spLocks noChangeShapeType="1"/>
          </p:cNvSpPr>
          <p:nvPr/>
        </p:nvSpPr>
        <p:spPr bwMode="auto">
          <a:xfrm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0" name="Line 34"/>
          <p:cNvSpPr>
            <a:spLocks noChangeShapeType="1"/>
          </p:cNvSpPr>
          <p:nvPr/>
        </p:nvSpPr>
        <p:spPr bwMode="auto">
          <a:xfrm flipV="1"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1" name="Line 35"/>
          <p:cNvSpPr>
            <a:spLocks noChangeShapeType="1"/>
          </p:cNvSpPr>
          <p:nvPr/>
        </p:nvSpPr>
        <p:spPr bwMode="auto">
          <a:xfrm>
            <a:off x="1042988" y="258335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>
            <a:off x="4067175" y="2581771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>
            <a:off x="4067175" y="3734296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4" name="Line 38"/>
          <p:cNvSpPr>
            <a:spLocks noChangeShapeType="1"/>
          </p:cNvSpPr>
          <p:nvPr/>
        </p:nvSpPr>
        <p:spPr bwMode="auto">
          <a:xfrm>
            <a:off x="1042988" y="373588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5" name="Line 39"/>
          <p:cNvSpPr>
            <a:spLocks noChangeShapeType="1"/>
          </p:cNvSpPr>
          <p:nvPr/>
        </p:nvSpPr>
        <p:spPr bwMode="auto">
          <a:xfrm>
            <a:off x="1042988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6" name="Line 40"/>
          <p:cNvSpPr>
            <a:spLocks noChangeShapeType="1"/>
          </p:cNvSpPr>
          <p:nvPr/>
        </p:nvSpPr>
        <p:spPr bwMode="auto">
          <a:xfrm>
            <a:off x="4140200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37" name="Rectangle 41"/>
          <p:cNvSpPr>
            <a:spLocks noChangeArrowheads="1"/>
          </p:cNvSpPr>
          <p:nvPr/>
        </p:nvSpPr>
        <p:spPr bwMode="auto">
          <a:xfrm>
            <a:off x="611188" y="2726233"/>
            <a:ext cx="936625" cy="360363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85490"/>
                  <a:invGamma/>
                </a:srgbClr>
              </a:gs>
              <a:gs pos="50000">
                <a:srgbClr val="3366FF">
                  <a:alpha val="50000"/>
                </a:srgbClr>
              </a:gs>
              <a:gs pos="100000">
                <a:srgbClr val="3366FF">
                  <a:gamma/>
                  <a:shade val="8549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W1</a:t>
            </a:r>
          </a:p>
        </p:txBody>
      </p:sp>
      <p:sp>
        <p:nvSpPr>
          <p:cNvPr id="388138" name="Rectangle 42"/>
          <p:cNvSpPr>
            <a:spLocks noChangeArrowheads="1"/>
          </p:cNvSpPr>
          <p:nvPr/>
        </p:nvSpPr>
        <p:spPr bwMode="auto">
          <a:xfrm>
            <a:off x="3635375" y="2726233"/>
            <a:ext cx="936625" cy="360363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85490"/>
                  <a:invGamma/>
                </a:srgbClr>
              </a:gs>
              <a:gs pos="100000">
                <a:srgbClr val="3366FF">
                  <a:alpha val="5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W2</a:t>
            </a:r>
          </a:p>
        </p:txBody>
      </p:sp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611188" y="3375521"/>
            <a:ext cx="936625" cy="360362"/>
          </a:xfrm>
          <a:prstGeom prst="rect">
            <a:avLst/>
          </a:prstGeom>
          <a:gradFill rotWithShape="1">
            <a:gsLst>
              <a:gs pos="0">
                <a:srgbClr val="3366FF">
                  <a:alpha val="50000"/>
                </a:srgbClr>
              </a:gs>
              <a:gs pos="100000">
                <a:srgbClr val="3366FF">
                  <a:gamma/>
                  <a:shade val="8549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W3</a:t>
            </a:r>
          </a:p>
        </p:txBody>
      </p:sp>
      <p:sp>
        <p:nvSpPr>
          <p:cNvPr id="388140" name="Rectangle 44"/>
          <p:cNvSpPr>
            <a:spLocks noChangeArrowheads="1"/>
          </p:cNvSpPr>
          <p:nvPr/>
        </p:nvSpPr>
        <p:spPr bwMode="auto">
          <a:xfrm>
            <a:off x="3635375" y="3375521"/>
            <a:ext cx="936625" cy="360362"/>
          </a:xfrm>
          <a:prstGeom prst="rect">
            <a:avLst/>
          </a:prstGeom>
          <a:gradFill rotWithShape="1">
            <a:gsLst>
              <a:gs pos="0">
                <a:srgbClr val="3366FF">
                  <a:alpha val="50000"/>
                </a:srgbClr>
              </a:gs>
              <a:gs pos="100000">
                <a:srgbClr val="3366FF">
                  <a:gamma/>
                  <a:shade val="8549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SzTx/>
              <a:buFontTx/>
              <a:buNone/>
            </a:pPr>
            <a:r>
              <a:rPr lang="it-IT" sz="2400" b="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W4</a:t>
            </a:r>
          </a:p>
        </p:txBody>
      </p:sp>
      <p:sp>
        <p:nvSpPr>
          <p:cNvPr id="388141" name="Line 45"/>
          <p:cNvSpPr>
            <a:spLocks noChangeShapeType="1"/>
          </p:cNvSpPr>
          <p:nvPr/>
        </p:nvSpPr>
        <p:spPr bwMode="auto">
          <a:xfrm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2" name="Line 46"/>
          <p:cNvSpPr>
            <a:spLocks noChangeShapeType="1"/>
          </p:cNvSpPr>
          <p:nvPr/>
        </p:nvSpPr>
        <p:spPr bwMode="auto">
          <a:xfrm flipV="1">
            <a:off x="1042988" y="3086596"/>
            <a:ext cx="309721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3" name="Line 47"/>
          <p:cNvSpPr>
            <a:spLocks noChangeShapeType="1"/>
          </p:cNvSpPr>
          <p:nvPr/>
        </p:nvSpPr>
        <p:spPr bwMode="auto">
          <a:xfrm>
            <a:off x="1042988" y="2583358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4067175" y="2581771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5" name="Line 49"/>
          <p:cNvSpPr>
            <a:spLocks noChangeShapeType="1"/>
          </p:cNvSpPr>
          <p:nvPr/>
        </p:nvSpPr>
        <p:spPr bwMode="auto">
          <a:xfrm>
            <a:off x="4067175" y="3734296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6" name="Line 50"/>
          <p:cNvSpPr>
            <a:spLocks noChangeShapeType="1"/>
          </p:cNvSpPr>
          <p:nvPr/>
        </p:nvSpPr>
        <p:spPr bwMode="auto">
          <a:xfrm>
            <a:off x="1042988" y="3735883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7" name="Line 51"/>
          <p:cNvSpPr>
            <a:spLocks noChangeShapeType="1"/>
          </p:cNvSpPr>
          <p:nvPr/>
        </p:nvSpPr>
        <p:spPr bwMode="auto">
          <a:xfrm>
            <a:off x="1042988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8" name="Line 52"/>
          <p:cNvSpPr>
            <a:spLocks noChangeShapeType="1"/>
          </p:cNvSpPr>
          <p:nvPr/>
        </p:nvSpPr>
        <p:spPr bwMode="auto">
          <a:xfrm>
            <a:off x="4140200" y="3086596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spAutoFit/>
          </a:bodyPr>
          <a:lstStyle/>
          <a:p>
            <a:endParaRPr lang="it-IT"/>
          </a:p>
        </p:txBody>
      </p:sp>
      <p:sp>
        <p:nvSpPr>
          <p:cNvPr id="388149" name="AutoShape 53"/>
          <p:cNvSpPr>
            <a:spLocks noChangeArrowheads="1"/>
          </p:cNvSpPr>
          <p:nvPr/>
        </p:nvSpPr>
        <p:spPr bwMode="auto">
          <a:xfrm>
            <a:off x="4067175" y="3231058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0" name="AutoShape 54"/>
          <p:cNvSpPr>
            <a:spLocks noChangeArrowheads="1"/>
          </p:cNvSpPr>
          <p:nvPr/>
        </p:nvSpPr>
        <p:spPr bwMode="auto">
          <a:xfrm>
            <a:off x="971550" y="3231058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1" name="AutoShape 55"/>
          <p:cNvSpPr>
            <a:spLocks noChangeArrowheads="1"/>
          </p:cNvSpPr>
          <p:nvPr/>
        </p:nvSpPr>
        <p:spPr bwMode="auto">
          <a:xfrm rot="10800000">
            <a:off x="971550" y="308659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2" name="AutoShape 56"/>
          <p:cNvSpPr>
            <a:spLocks noChangeArrowheads="1"/>
          </p:cNvSpPr>
          <p:nvPr/>
        </p:nvSpPr>
        <p:spPr bwMode="auto">
          <a:xfrm rot="10800000">
            <a:off x="4067175" y="3086596"/>
            <a:ext cx="144463" cy="142875"/>
          </a:xfrm>
          <a:prstGeom prst="triangle">
            <a:avLst>
              <a:gd name="adj" fmla="val 50000"/>
            </a:avLst>
          </a:prstGeom>
          <a:solidFill>
            <a:srgbClr val="0000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3" name="AutoShape 57"/>
          <p:cNvSpPr>
            <a:spLocks noChangeArrowheads="1"/>
          </p:cNvSpPr>
          <p:nvPr/>
        </p:nvSpPr>
        <p:spPr bwMode="auto">
          <a:xfrm rot="5040000">
            <a:off x="970757" y="3303289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4" name="AutoShape 58"/>
          <p:cNvSpPr>
            <a:spLocks noChangeArrowheads="1"/>
          </p:cNvSpPr>
          <p:nvPr/>
        </p:nvSpPr>
        <p:spPr bwMode="auto">
          <a:xfrm rot="16800000">
            <a:off x="3994945" y="3303289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5" name="AutoShape 59"/>
          <p:cNvSpPr>
            <a:spLocks noChangeArrowheads="1"/>
          </p:cNvSpPr>
          <p:nvPr/>
        </p:nvSpPr>
        <p:spPr bwMode="auto">
          <a:xfrm rot="6000000">
            <a:off x="1042195" y="3014364"/>
            <a:ext cx="144462" cy="142875"/>
          </a:xfrm>
          <a:prstGeom prst="triangle">
            <a:avLst>
              <a:gd name="adj" fmla="val 50000"/>
            </a:avLst>
          </a:prstGeom>
          <a:solidFill>
            <a:srgbClr val="00005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6" name="AutoShape 60"/>
          <p:cNvSpPr>
            <a:spLocks noChangeArrowheads="1"/>
          </p:cNvSpPr>
          <p:nvPr/>
        </p:nvSpPr>
        <p:spPr bwMode="auto">
          <a:xfrm rot="15600000">
            <a:off x="3994945" y="3014364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7" name="AutoShape 61"/>
          <p:cNvSpPr>
            <a:spLocks noChangeArrowheads="1"/>
          </p:cNvSpPr>
          <p:nvPr/>
        </p:nvSpPr>
        <p:spPr bwMode="auto">
          <a:xfrm>
            <a:off x="5003800" y="1738808"/>
            <a:ext cx="4067175" cy="3146425"/>
          </a:xfrm>
          <a:prstGeom prst="leftArrowCallout">
            <a:avLst>
              <a:gd name="adj1" fmla="val 22972"/>
              <a:gd name="adj2" fmla="val 25000"/>
              <a:gd name="adj3" fmla="val 21544"/>
              <a:gd name="adj4" fmla="val 77051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5651500" y="1788021"/>
            <a:ext cx="3492500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61950" defTabSz="457200">
              <a:spcBef>
                <a:spcPct val="50000"/>
              </a:spcBef>
            </a:pPr>
            <a:r>
              <a:rPr lang="en-US" sz="2000" b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Distributed </a:t>
            </a:r>
            <a:r>
              <a:rPr lang="en-US" sz="2000" b="0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Coordinator</a:t>
            </a:r>
            <a:r>
              <a:rPr lang="en-US" sz="2000" b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0" i="1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i.e.</a:t>
            </a:r>
            <a:r>
              <a:rPr lang="en-US" sz="2000" b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set of wrappers)</a:t>
            </a:r>
            <a:r>
              <a:rPr lang="en-US" sz="2000" b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61950" defTabSz="457200">
              <a:spcBef>
                <a:spcPct val="50000"/>
              </a:spcBef>
              <a:buFont typeface="Times New Roman" pitchFamily="18" charset="0"/>
              <a:buChar char="»"/>
            </a:pPr>
            <a:r>
              <a:rPr lang="en-US" sz="2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0" u="none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Deadlock free</a:t>
            </a:r>
          </a:p>
          <a:p>
            <a:pPr marL="361950" defTabSz="457200">
              <a:spcBef>
                <a:spcPct val="50000"/>
              </a:spcBef>
              <a:buFont typeface="Times New Roman" pitchFamily="18" charset="0"/>
              <a:buChar char="»"/>
            </a:pPr>
            <a:r>
              <a:rPr lang="en-US" sz="2000" b="0" u="none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Desired behavior satisfying</a:t>
            </a:r>
            <a:r>
              <a:rPr lang="en-US" sz="2000" b="0" u="none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61950" defTabSz="457200">
              <a:spcBef>
                <a:spcPct val="50000"/>
              </a:spcBef>
            </a:pPr>
            <a:r>
              <a:rPr lang="en-US" sz="2000" b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(automatically distributed by </a:t>
            </a:r>
            <a:r>
              <a:rPr lang="en-US" sz="2000" b="0" u="none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sz="2000" b="0" i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b="0" u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1762125" y="4762599"/>
            <a:ext cx="2089150" cy="1223962"/>
            <a:chOff x="3470" y="1519"/>
            <a:chExt cx="2132" cy="1276"/>
          </a:xfrm>
        </p:grpSpPr>
        <p:graphicFrame>
          <p:nvGraphicFramePr>
            <p:cNvPr id="388168" name="Object 72"/>
            <p:cNvGraphicFramePr>
              <a:graphicFrameLocks noChangeAspect="1"/>
            </p:cNvGraphicFramePr>
            <p:nvPr/>
          </p:nvGraphicFramePr>
          <p:xfrm>
            <a:off x="3470" y="1519"/>
            <a:ext cx="2132" cy="1276"/>
          </p:xfrm>
          <a:graphic>
            <a:graphicData uri="http://schemas.openxmlformats.org/presentationml/2006/ole">
              <p:oleObj spid="_x0000_s3074" name="Visio" r:id="rId4" imgW="5145405" imgH="3083433" progId="Visio.Drawing.11">
                <p:embed/>
              </p:oleObj>
            </a:graphicData>
          </a:graphic>
        </p:graphicFrame>
        <p:sp>
          <p:nvSpPr>
            <p:cNvPr id="388169" name="Oval 73"/>
            <p:cNvSpPr>
              <a:spLocks noChangeArrowheads="1"/>
            </p:cNvSpPr>
            <p:nvPr/>
          </p:nvSpPr>
          <p:spPr bwMode="auto">
            <a:xfrm>
              <a:off x="4651" y="2394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8170" name="Oval 74"/>
            <p:cNvSpPr>
              <a:spLocks noChangeArrowheads="1"/>
            </p:cNvSpPr>
            <p:nvPr/>
          </p:nvSpPr>
          <p:spPr bwMode="auto">
            <a:xfrm>
              <a:off x="4170" y="1906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8171" name="Oval 75"/>
            <p:cNvSpPr>
              <a:spLocks noChangeArrowheads="1"/>
            </p:cNvSpPr>
            <p:nvPr/>
          </p:nvSpPr>
          <p:spPr bwMode="auto">
            <a:xfrm>
              <a:off x="3484" y="2442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8172" name="Line 76"/>
          <p:cNvSpPr>
            <a:spLocks noChangeShapeType="1"/>
          </p:cNvSpPr>
          <p:nvPr/>
        </p:nvSpPr>
        <p:spPr bwMode="auto">
          <a:xfrm flipH="1">
            <a:off x="2079625" y="5405933"/>
            <a:ext cx="457200" cy="315913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8173" name="Line 77"/>
          <p:cNvSpPr>
            <a:spLocks noChangeShapeType="1"/>
          </p:cNvSpPr>
          <p:nvPr/>
        </p:nvSpPr>
        <p:spPr bwMode="auto">
          <a:xfrm flipV="1">
            <a:off x="2127250" y="5777408"/>
            <a:ext cx="785813" cy="63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3163888" y="5432921"/>
            <a:ext cx="360362" cy="347662"/>
            <a:chOff x="2182" y="3710"/>
            <a:chExt cx="364" cy="341"/>
          </a:xfrm>
        </p:grpSpPr>
        <p:grpSp>
          <p:nvGrpSpPr>
            <p:cNvPr id="7" name="Group 92"/>
            <p:cNvGrpSpPr>
              <a:grpSpLocks/>
            </p:cNvGrpSpPr>
            <p:nvPr/>
          </p:nvGrpSpPr>
          <p:grpSpPr bwMode="auto">
            <a:xfrm rot="369334">
              <a:off x="2241" y="3718"/>
              <a:ext cx="305" cy="333"/>
              <a:chOff x="2514" y="3294"/>
              <a:chExt cx="305" cy="333"/>
            </a:xfrm>
          </p:grpSpPr>
          <p:sp>
            <p:nvSpPr>
              <p:cNvPr id="388180" name="Arc 84"/>
              <p:cNvSpPr>
                <a:spLocks/>
              </p:cNvSpPr>
              <p:nvPr/>
            </p:nvSpPr>
            <p:spPr bwMode="auto">
              <a:xfrm flipV="1">
                <a:off x="2657" y="3462"/>
                <a:ext cx="160" cy="1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8182" name="Arc 86"/>
              <p:cNvSpPr>
                <a:spLocks/>
              </p:cNvSpPr>
              <p:nvPr/>
            </p:nvSpPr>
            <p:spPr bwMode="auto">
              <a:xfrm rot="16255471" flipV="1">
                <a:off x="2660" y="3303"/>
                <a:ext cx="161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8183" name="Arc 87"/>
              <p:cNvSpPr>
                <a:spLocks/>
              </p:cNvSpPr>
              <p:nvPr/>
            </p:nvSpPr>
            <p:spPr bwMode="auto">
              <a:xfrm rot="11036459" flipV="1">
                <a:off x="2514" y="3294"/>
                <a:ext cx="146" cy="1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063"/>
                  <a:gd name="T1" fmla="*/ 0 h 21600"/>
                  <a:gd name="T2" fmla="*/ 20063 w 20063"/>
                  <a:gd name="T3" fmla="*/ 13599 h 21600"/>
                  <a:gd name="T4" fmla="*/ 0 w 200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63" h="21600" fill="none" extrusionOk="0">
                    <a:moveTo>
                      <a:pt x="-1" y="0"/>
                    </a:moveTo>
                    <a:cubicBezTo>
                      <a:pt x="8840" y="0"/>
                      <a:pt x="16788" y="5387"/>
                      <a:pt x="20063" y="13598"/>
                    </a:cubicBezTo>
                  </a:path>
                  <a:path w="20063" h="21600" stroke="0" extrusionOk="0">
                    <a:moveTo>
                      <a:pt x="-1" y="0"/>
                    </a:moveTo>
                    <a:cubicBezTo>
                      <a:pt x="8840" y="0"/>
                      <a:pt x="16788" y="5387"/>
                      <a:pt x="20063" y="135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8185" name="Arc 89"/>
              <p:cNvSpPr>
                <a:spLocks/>
              </p:cNvSpPr>
              <p:nvPr/>
            </p:nvSpPr>
            <p:spPr bwMode="auto">
              <a:xfrm flipH="1" flipV="1">
                <a:off x="2581" y="3585"/>
                <a:ext cx="79" cy="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567"/>
                  <a:gd name="T1" fmla="*/ 0 h 21600"/>
                  <a:gd name="T2" fmla="*/ 19567 w 19567"/>
                  <a:gd name="T3" fmla="*/ 12451 h 21600"/>
                  <a:gd name="T4" fmla="*/ 0 w 1956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67" h="21600" fill="none" extrusionOk="0">
                    <a:moveTo>
                      <a:pt x="-1" y="0"/>
                    </a:moveTo>
                    <a:cubicBezTo>
                      <a:pt x="8386" y="0"/>
                      <a:pt x="16014" y="4854"/>
                      <a:pt x="19566" y="12451"/>
                    </a:cubicBezTo>
                  </a:path>
                  <a:path w="19567" h="21600" stroke="0" extrusionOk="0">
                    <a:moveTo>
                      <a:pt x="-1" y="0"/>
                    </a:moveTo>
                    <a:cubicBezTo>
                      <a:pt x="8386" y="0"/>
                      <a:pt x="16014" y="4854"/>
                      <a:pt x="19566" y="124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88189" name="AutoShape 93"/>
            <p:cNvSpPr>
              <a:spLocks noChangeArrowheads="1"/>
            </p:cNvSpPr>
            <p:nvPr/>
          </p:nvSpPr>
          <p:spPr bwMode="auto">
            <a:xfrm rot="7449348">
              <a:off x="2175" y="3717"/>
              <a:ext cx="186" cy="171"/>
            </a:xfrm>
            <a:prstGeom prst="rightArrow">
              <a:avLst>
                <a:gd name="adj1" fmla="val 37528"/>
                <a:gd name="adj2" fmla="val 108772"/>
              </a:avLst>
            </a:prstGeom>
            <a:solidFill>
              <a:srgbClr val="00CCFF"/>
            </a:solidFill>
            <a:ln w="9525" algn="ctr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1828800" algn="ctr" defTabSz="457200"/>
              <a:endParaRPr lang="it-IT"/>
            </a:p>
          </p:txBody>
        </p:sp>
      </p:grpSp>
      <p:sp>
        <p:nvSpPr>
          <p:cNvPr id="388195" name="AutoShape 99"/>
          <p:cNvSpPr>
            <a:spLocks noChangeArrowheads="1"/>
          </p:cNvSpPr>
          <p:nvPr/>
        </p:nvSpPr>
        <p:spPr bwMode="auto">
          <a:xfrm>
            <a:off x="971550" y="3653333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96" name="AutoShape 100"/>
          <p:cNvSpPr>
            <a:spLocks noChangeArrowheads="1"/>
          </p:cNvSpPr>
          <p:nvPr/>
        </p:nvSpPr>
        <p:spPr bwMode="auto">
          <a:xfrm rot="10800000">
            <a:off x="971550" y="250874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388198" name="AutoShape 102"/>
          <p:cNvSpPr>
            <a:spLocks noChangeArrowheads="1"/>
          </p:cNvSpPr>
          <p:nvPr/>
        </p:nvSpPr>
        <p:spPr bwMode="auto">
          <a:xfrm>
            <a:off x="3995738" y="3653333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endParaRPr lang="it-IT"/>
          </a:p>
        </p:txBody>
      </p:sp>
      <p:sp>
        <p:nvSpPr>
          <p:cNvPr id="82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second step of the method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0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2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8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8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8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8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8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8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8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8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8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8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8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018 -0.0314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3.88889E-6 -0.03148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8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2000"/>
                                        <p:tgtEl>
                                          <p:spTgt spid="38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000"/>
                            </p:stCondLst>
                            <p:childTnLst>
                              <p:par>
                                <p:cTn id="2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2000"/>
                                        <p:tgtEl>
                                          <p:spTgt spid="38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0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8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38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8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317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8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0018 0.03148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88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388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388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8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8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33854 -0.0416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3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1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023 L -0.33889 -0.0416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5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6" dur="500"/>
                                        <p:tgtEl>
                                          <p:spTgt spid="388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9" dur="500"/>
                                        <p:tgtEl>
                                          <p:spTgt spid="388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8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8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8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8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22222E-6 L 0.33871 0.0419 " pathEditMode="relative" ptsTypes="AA">
                                      <p:cBhvr>
                                        <p:cTn id="272" dur="2000" fill="hold"/>
                                        <p:tgtEl>
                                          <p:spTgt spid="388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33854 0.04213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88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38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1669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38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8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8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8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1680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38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8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8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38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017 -0.041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38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/>
      <p:bldP spid="388112" grpId="0" animBg="1"/>
      <p:bldP spid="388113" grpId="0" animBg="1"/>
      <p:bldP spid="388118" grpId="0"/>
      <p:bldP spid="388119" grpId="0" animBg="1"/>
      <p:bldP spid="388120" grpId="0" animBg="1"/>
      <p:bldP spid="388121" grpId="0" animBg="1"/>
      <p:bldP spid="388122" grpId="0" animBg="1"/>
      <p:bldP spid="388123" grpId="0" animBg="1"/>
      <p:bldP spid="388124" grpId="0" animBg="1"/>
      <p:bldP spid="388125" grpId="0" animBg="1"/>
      <p:bldP spid="388126" grpId="0" animBg="1"/>
      <p:bldP spid="388127" grpId="0" animBg="1"/>
      <p:bldP spid="388127" grpId="1" animBg="1"/>
      <p:bldP spid="388128" grpId="0" animBg="1"/>
      <p:bldP spid="388128" grpId="1" animBg="1"/>
      <p:bldP spid="388129" grpId="0" animBg="1"/>
      <p:bldP spid="388130" grpId="0" animBg="1"/>
      <p:bldP spid="388131" grpId="0" animBg="1"/>
      <p:bldP spid="388132" grpId="0" animBg="1"/>
      <p:bldP spid="388133" grpId="0" animBg="1"/>
      <p:bldP spid="388134" grpId="0" animBg="1"/>
      <p:bldP spid="388135" grpId="0" animBg="1"/>
      <p:bldP spid="388136" grpId="0" animBg="1"/>
      <p:bldP spid="388137" grpId="0" animBg="1"/>
      <p:bldP spid="388138" grpId="0" animBg="1"/>
      <p:bldP spid="388139" grpId="0" animBg="1"/>
      <p:bldP spid="388140" grpId="0" animBg="1"/>
      <p:bldP spid="388141" grpId="0" animBg="1"/>
      <p:bldP spid="388142" grpId="0" animBg="1"/>
      <p:bldP spid="388143" grpId="0" animBg="1"/>
      <p:bldP spid="388144" grpId="0" animBg="1"/>
      <p:bldP spid="388145" grpId="0" animBg="1"/>
      <p:bldP spid="388146" grpId="0" animBg="1"/>
      <p:bldP spid="388147" grpId="0" animBg="1"/>
      <p:bldP spid="388148" grpId="0" animBg="1"/>
      <p:bldP spid="388149" grpId="0" animBg="1"/>
      <p:bldP spid="388149" grpId="1" animBg="1"/>
      <p:bldP spid="388149" grpId="2" animBg="1"/>
      <p:bldP spid="388150" grpId="0" animBg="1"/>
      <p:bldP spid="388150" grpId="1" animBg="1"/>
      <p:bldP spid="388150" grpId="2" animBg="1"/>
      <p:bldP spid="388151" grpId="0" animBg="1"/>
      <p:bldP spid="388151" grpId="1" animBg="1"/>
      <p:bldP spid="388151" grpId="2" animBg="1"/>
      <p:bldP spid="388152" grpId="0" animBg="1"/>
      <p:bldP spid="388152" grpId="1" animBg="1"/>
      <p:bldP spid="388152" grpId="2" animBg="1"/>
      <p:bldP spid="388153" grpId="0" animBg="1"/>
      <p:bldP spid="388153" grpId="1" animBg="1"/>
      <p:bldP spid="388153" grpId="2" animBg="1"/>
      <p:bldP spid="388154" grpId="0" animBg="1"/>
      <p:bldP spid="388154" grpId="1" animBg="1"/>
      <p:bldP spid="388154" grpId="2" animBg="1"/>
      <p:bldP spid="388155" grpId="0" animBg="1"/>
      <p:bldP spid="388155" grpId="1" animBg="1"/>
      <p:bldP spid="388156" grpId="0" animBg="1"/>
      <p:bldP spid="388156" grpId="1" animBg="1"/>
      <p:bldP spid="388157" grpId="0" animBg="1"/>
      <p:bldP spid="388158" grpId="0"/>
      <p:bldP spid="388172" grpId="0" animBg="1"/>
      <p:bldP spid="388173" grpId="0" animBg="1"/>
      <p:bldP spid="388195" grpId="0" animBg="1"/>
      <p:bldP spid="388195" grpId="1" animBg="1"/>
      <p:bldP spid="388196" grpId="0" animBg="1"/>
      <p:bldP spid="388196" grpId="1" animBg="1"/>
      <p:bldP spid="388198" grpId="0" animBg="1"/>
      <p:bldP spid="38819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258" name="Object 114"/>
          <p:cNvGraphicFramePr>
            <a:graphicFrameLocks noChangeAspect="1"/>
          </p:cNvGraphicFramePr>
          <p:nvPr>
            <p:ph sz="quarter" idx="1"/>
          </p:nvPr>
        </p:nvGraphicFramePr>
        <p:xfrm>
          <a:off x="179512" y="3070300"/>
          <a:ext cx="1970088" cy="1165225"/>
        </p:xfrm>
        <a:graphic>
          <a:graphicData uri="http://schemas.openxmlformats.org/presentationml/2006/ole">
            <p:oleObj spid="_x0000_s4098" name="Visio" r:id="rId4" imgW="1969894" imgH="1164652" progId="Visio.Drawing.11">
              <p:embed/>
            </p:oleObj>
          </a:graphicData>
        </a:graphic>
      </p:graphicFrame>
      <p:graphicFrame>
        <p:nvGraphicFramePr>
          <p:cNvPr id="390264" name="Object 120"/>
          <p:cNvGraphicFramePr>
            <a:graphicFrameLocks noChangeAspect="1"/>
          </p:cNvGraphicFramePr>
          <p:nvPr>
            <p:ph sz="quarter" idx="2"/>
          </p:nvPr>
        </p:nvGraphicFramePr>
        <p:xfrm>
          <a:off x="1925638" y="4095750"/>
          <a:ext cx="4895850" cy="1260475"/>
        </p:xfrm>
        <a:graphic>
          <a:graphicData uri="http://schemas.openxmlformats.org/presentationml/2006/ole">
            <p:oleObj spid="_x0000_s4099" name="Visio" r:id="rId5" imgW="5298332" imgH="1364321" progId="Visio.Drawing.11">
              <p:embed/>
            </p:oleObj>
          </a:graphicData>
        </a:graphic>
      </p:graphicFrame>
      <p:graphicFrame>
        <p:nvGraphicFramePr>
          <p:cNvPr id="390267" name="Object 123"/>
          <p:cNvGraphicFramePr>
            <a:graphicFrameLocks noChangeAspect="1"/>
          </p:cNvGraphicFramePr>
          <p:nvPr>
            <p:ph sz="quarter" idx="3"/>
          </p:nvPr>
        </p:nvGraphicFramePr>
        <p:xfrm>
          <a:off x="5094412" y="2944887"/>
          <a:ext cx="1727200" cy="1652588"/>
        </p:xfrm>
        <a:graphic>
          <a:graphicData uri="http://schemas.openxmlformats.org/presentationml/2006/ole">
            <p:oleObj spid="_x0000_s4100" name="Visio" r:id="rId6" imgW="1754997" imgH="1680148" progId="Visio.Drawing.11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6975" y="1808237"/>
            <a:ext cx="1944687" cy="1081088"/>
            <a:chOff x="113" y="1434"/>
            <a:chExt cx="2994" cy="1633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842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 flipV="1">
              <a:off x="657" y="1842"/>
              <a:ext cx="1905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0150" name="Line 6"/>
            <p:cNvSpPr>
              <a:spLocks noChangeShapeType="1"/>
            </p:cNvSpPr>
            <p:nvPr/>
          </p:nvSpPr>
          <p:spPr bwMode="auto">
            <a:xfrm>
              <a:off x="2562" y="1842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0151" name="Line 7"/>
            <p:cNvSpPr>
              <a:spLocks noChangeShapeType="1"/>
            </p:cNvSpPr>
            <p:nvPr/>
          </p:nvSpPr>
          <p:spPr bwMode="auto">
            <a:xfrm>
              <a:off x="657" y="1842"/>
              <a:ext cx="1905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0152" name="Rectangle 8"/>
            <p:cNvSpPr>
              <a:spLocks noChangeArrowheads="1"/>
            </p:cNvSpPr>
            <p:nvPr/>
          </p:nvSpPr>
          <p:spPr bwMode="auto">
            <a:xfrm>
              <a:off x="113" y="1434"/>
              <a:ext cx="1089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85490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C1</a:t>
              </a:r>
            </a:p>
          </p:txBody>
        </p:sp>
        <p:sp>
          <p:nvSpPr>
            <p:cNvPr id="390153" name="Rectangle 9"/>
            <p:cNvSpPr>
              <a:spLocks noChangeArrowheads="1"/>
            </p:cNvSpPr>
            <p:nvPr/>
          </p:nvSpPr>
          <p:spPr bwMode="auto">
            <a:xfrm>
              <a:off x="2018" y="1434"/>
              <a:ext cx="1088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76078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C2</a:t>
              </a:r>
            </a:p>
          </p:txBody>
        </p:sp>
        <p:sp>
          <p:nvSpPr>
            <p:cNvPr id="390154" name="Rectangle 10"/>
            <p:cNvSpPr>
              <a:spLocks noChangeArrowheads="1"/>
            </p:cNvSpPr>
            <p:nvPr/>
          </p:nvSpPr>
          <p:spPr bwMode="auto">
            <a:xfrm>
              <a:off x="114" y="2659"/>
              <a:ext cx="1089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C3</a:t>
              </a:r>
            </a:p>
          </p:txBody>
        </p:sp>
        <p:sp>
          <p:nvSpPr>
            <p:cNvPr id="390155" name="Rectangle 11"/>
            <p:cNvSpPr>
              <a:spLocks noChangeArrowheads="1"/>
            </p:cNvSpPr>
            <p:nvPr/>
          </p:nvSpPr>
          <p:spPr bwMode="auto">
            <a:xfrm>
              <a:off x="2019" y="2659"/>
              <a:ext cx="1088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C4</a:t>
              </a:r>
            </a:p>
          </p:txBody>
        </p:sp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3870451" y="1808237"/>
            <a:ext cx="1744712" cy="1081088"/>
            <a:chOff x="1882" y="1434"/>
            <a:chExt cx="1017" cy="635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899" y="1590"/>
              <a:ext cx="980" cy="333"/>
              <a:chOff x="748" y="1797"/>
              <a:chExt cx="2903" cy="817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748" y="1797"/>
                <a:ext cx="2903" cy="817"/>
                <a:chOff x="748" y="1207"/>
                <a:chExt cx="2903" cy="817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748" y="1207"/>
                  <a:ext cx="2903" cy="817"/>
                  <a:chOff x="703" y="2704"/>
                  <a:chExt cx="2903" cy="817"/>
                </a:xfrm>
              </p:grpSpPr>
              <p:sp>
                <p:nvSpPr>
                  <p:cNvPr id="39017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2886"/>
                    <a:ext cx="2903" cy="40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>
                          <a:gamma/>
                          <a:shade val="46275"/>
                          <a:invGamma/>
                        </a:srgbClr>
                      </a:gs>
                      <a:gs pos="50000">
                        <a:srgbClr val="3366FF">
                          <a:alpha val="50000"/>
                        </a:srgbClr>
                      </a:gs>
                      <a:gs pos="100000">
                        <a:srgbClr val="3366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254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9017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2" y="2886"/>
                    <a:ext cx="1905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9017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2704"/>
                    <a:ext cx="0" cy="8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9017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107" y="2704"/>
                    <a:ext cx="0" cy="8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90174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2" y="2886"/>
                    <a:ext cx="1905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90175" name="Line 31"/>
                <p:cNvSpPr>
                  <a:spLocks noChangeShapeType="1"/>
                </p:cNvSpPr>
                <p:nvPr/>
              </p:nvSpPr>
              <p:spPr bwMode="auto">
                <a:xfrm>
                  <a:off x="1247" y="1207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90176" name="Line 32"/>
              <p:cNvSpPr>
                <a:spLocks noChangeShapeType="1"/>
              </p:cNvSpPr>
              <p:nvPr/>
            </p:nvSpPr>
            <p:spPr bwMode="auto">
              <a:xfrm>
                <a:off x="3152" y="1797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90177" name="Line 33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90178" name="Line 34"/>
              <p:cNvSpPr>
                <a:spLocks noChangeShapeType="1"/>
              </p:cNvSpPr>
              <p:nvPr/>
            </p:nvSpPr>
            <p:spPr bwMode="auto">
              <a:xfrm>
                <a:off x="3152" y="2387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90180" name="Line 36"/>
            <p:cNvSpPr>
              <a:spLocks noChangeShapeType="1"/>
            </p:cNvSpPr>
            <p:nvPr/>
          </p:nvSpPr>
          <p:spPr bwMode="auto">
            <a:xfrm flipV="1">
              <a:off x="2088" y="1590"/>
              <a:ext cx="643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0181" name="Line 37"/>
            <p:cNvSpPr>
              <a:spLocks noChangeShapeType="1"/>
            </p:cNvSpPr>
            <p:nvPr/>
          </p:nvSpPr>
          <p:spPr bwMode="auto">
            <a:xfrm>
              <a:off x="2088" y="1590"/>
              <a:ext cx="643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1882" y="1434"/>
              <a:ext cx="368" cy="165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85490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0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C1</a:t>
              </a:r>
            </a:p>
          </p:txBody>
        </p:sp>
        <p:sp>
          <p:nvSpPr>
            <p:cNvPr id="390183" name="Rectangle 39"/>
            <p:cNvSpPr>
              <a:spLocks noChangeArrowheads="1"/>
            </p:cNvSpPr>
            <p:nvPr/>
          </p:nvSpPr>
          <p:spPr bwMode="auto">
            <a:xfrm>
              <a:off x="2517" y="1434"/>
              <a:ext cx="367" cy="165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76078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0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C2</a:t>
              </a:r>
            </a:p>
          </p:txBody>
        </p:sp>
        <p:sp>
          <p:nvSpPr>
            <p:cNvPr id="390184" name="Rectangle 40"/>
            <p:cNvSpPr>
              <a:spLocks noChangeArrowheads="1"/>
            </p:cNvSpPr>
            <p:nvPr/>
          </p:nvSpPr>
          <p:spPr bwMode="auto">
            <a:xfrm>
              <a:off x="1882" y="1904"/>
              <a:ext cx="368" cy="165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0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C3</a:t>
              </a:r>
            </a:p>
          </p:txBody>
        </p:sp>
        <p:sp>
          <p:nvSpPr>
            <p:cNvPr id="390185" name="Rectangle 41"/>
            <p:cNvSpPr>
              <a:spLocks noChangeArrowheads="1"/>
            </p:cNvSpPr>
            <p:nvPr/>
          </p:nvSpPr>
          <p:spPr bwMode="auto">
            <a:xfrm>
              <a:off x="2532" y="1904"/>
              <a:ext cx="367" cy="165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0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C4</a:t>
              </a:r>
            </a:p>
          </p:txBody>
        </p:sp>
      </p:grp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821612" y="4257750"/>
            <a:ext cx="2160588" cy="1079500"/>
            <a:chOff x="658" y="2479"/>
            <a:chExt cx="3038" cy="1633"/>
          </a:xfrm>
        </p:grpSpPr>
        <p:sp>
          <p:nvSpPr>
            <p:cNvPr id="390208" name="Rectangle 64"/>
            <p:cNvSpPr>
              <a:spLocks noChangeArrowheads="1"/>
            </p:cNvSpPr>
            <p:nvPr/>
          </p:nvSpPr>
          <p:spPr bwMode="auto">
            <a:xfrm>
              <a:off x="658" y="2479"/>
              <a:ext cx="1089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85490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C1</a:t>
              </a:r>
            </a:p>
          </p:txBody>
        </p:sp>
        <p:sp>
          <p:nvSpPr>
            <p:cNvPr id="390209" name="Rectangle 65"/>
            <p:cNvSpPr>
              <a:spLocks noChangeArrowheads="1"/>
            </p:cNvSpPr>
            <p:nvPr/>
          </p:nvSpPr>
          <p:spPr bwMode="auto">
            <a:xfrm>
              <a:off x="2608" y="2479"/>
              <a:ext cx="1088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76078"/>
                    <a:invGamma/>
                  </a:srgbClr>
                </a:gs>
                <a:gs pos="100000">
                  <a:srgbClr val="00CC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C2</a:t>
              </a:r>
            </a:p>
          </p:txBody>
        </p:sp>
        <p:sp>
          <p:nvSpPr>
            <p:cNvPr id="390210" name="Rectangle 66"/>
            <p:cNvSpPr>
              <a:spLocks noChangeArrowheads="1"/>
            </p:cNvSpPr>
            <p:nvPr/>
          </p:nvSpPr>
          <p:spPr bwMode="auto">
            <a:xfrm>
              <a:off x="658" y="3704"/>
              <a:ext cx="1089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C3</a:t>
              </a:r>
            </a:p>
          </p:txBody>
        </p:sp>
        <p:sp>
          <p:nvSpPr>
            <p:cNvPr id="390211" name="Rectangle 67"/>
            <p:cNvSpPr>
              <a:spLocks noChangeArrowheads="1"/>
            </p:cNvSpPr>
            <p:nvPr/>
          </p:nvSpPr>
          <p:spPr bwMode="auto">
            <a:xfrm>
              <a:off x="2608" y="3704"/>
              <a:ext cx="1088" cy="408"/>
            </a:xfrm>
            <a:prstGeom prst="rect">
              <a:avLst/>
            </a:prstGeom>
            <a:gradFill rotWithShape="1">
              <a:gsLst>
                <a:gs pos="0">
                  <a:srgbClr val="00CCFF">
                    <a:alpha val="50000"/>
                  </a:srgbClr>
                </a:gs>
                <a:gs pos="100000">
                  <a:srgbClr val="00CC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24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C4</a:t>
              </a:r>
            </a:p>
          </p:txBody>
        </p:sp>
        <p:sp>
          <p:nvSpPr>
            <p:cNvPr id="390213" name="Line 69"/>
            <p:cNvSpPr>
              <a:spLocks noChangeShapeType="1"/>
            </p:cNvSpPr>
            <p:nvPr/>
          </p:nvSpPr>
          <p:spPr bwMode="auto">
            <a:xfrm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14" name="Line 70"/>
            <p:cNvSpPr>
              <a:spLocks noChangeShapeType="1"/>
            </p:cNvSpPr>
            <p:nvPr/>
          </p:nvSpPr>
          <p:spPr bwMode="auto">
            <a:xfrm flipV="1"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15" name="Line 71"/>
            <p:cNvSpPr>
              <a:spLocks noChangeShapeType="1"/>
            </p:cNvSpPr>
            <p:nvPr/>
          </p:nvSpPr>
          <p:spPr bwMode="auto">
            <a:xfrm>
              <a:off x="1202" y="2888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18" name="Line 74"/>
            <p:cNvSpPr>
              <a:spLocks noChangeShapeType="1"/>
            </p:cNvSpPr>
            <p:nvPr/>
          </p:nvSpPr>
          <p:spPr bwMode="auto">
            <a:xfrm>
              <a:off x="1202" y="3614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19" name="Line 75"/>
            <p:cNvSpPr>
              <a:spLocks noChangeShapeType="1"/>
            </p:cNvSpPr>
            <p:nvPr/>
          </p:nvSpPr>
          <p:spPr bwMode="auto">
            <a:xfrm>
              <a:off x="1202" y="3205"/>
              <a:ext cx="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20" name="Line 76"/>
            <p:cNvSpPr>
              <a:spLocks noChangeShapeType="1"/>
            </p:cNvSpPr>
            <p:nvPr/>
          </p:nvSpPr>
          <p:spPr bwMode="auto">
            <a:xfrm>
              <a:off x="3153" y="3205"/>
              <a:ext cx="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23" name="Line 79"/>
            <p:cNvSpPr>
              <a:spLocks noChangeShapeType="1"/>
            </p:cNvSpPr>
            <p:nvPr/>
          </p:nvSpPr>
          <p:spPr bwMode="auto">
            <a:xfrm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24" name="Line 80"/>
            <p:cNvSpPr>
              <a:spLocks noChangeShapeType="1"/>
            </p:cNvSpPr>
            <p:nvPr/>
          </p:nvSpPr>
          <p:spPr bwMode="auto">
            <a:xfrm flipV="1"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25" name="Line 81"/>
            <p:cNvSpPr>
              <a:spLocks noChangeShapeType="1"/>
            </p:cNvSpPr>
            <p:nvPr/>
          </p:nvSpPr>
          <p:spPr bwMode="auto">
            <a:xfrm>
              <a:off x="1202" y="2888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28" name="Line 84"/>
            <p:cNvSpPr>
              <a:spLocks noChangeShapeType="1"/>
            </p:cNvSpPr>
            <p:nvPr/>
          </p:nvSpPr>
          <p:spPr bwMode="auto">
            <a:xfrm>
              <a:off x="1202" y="3614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0" name="Line 86"/>
            <p:cNvSpPr>
              <a:spLocks noChangeShapeType="1"/>
            </p:cNvSpPr>
            <p:nvPr/>
          </p:nvSpPr>
          <p:spPr bwMode="auto">
            <a:xfrm>
              <a:off x="3153" y="3205"/>
              <a:ext cx="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1" name="Rectangle 87"/>
            <p:cNvSpPr>
              <a:spLocks noChangeArrowheads="1"/>
            </p:cNvSpPr>
            <p:nvPr/>
          </p:nvSpPr>
          <p:spPr bwMode="auto">
            <a:xfrm>
              <a:off x="930" y="2978"/>
              <a:ext cx="590" cy="227"/>
            </a:xfrm>
            <a:prstGeom prst="rect">
              <a:avLst/>
            </a:prstGeom>
            <a:gradFill rotWithShape="1">
              <a:gsLst>
                <a:gs pos="0">
                  <a:srgbClr val="3366FF">
                    <a:gamma/>
                    <a:shade val="85490"/>
                    <a:invGamma/>
                  </a:srgbClr>
                </a:gs>
                <a:gs pos="50000">
                  <a:srgbClr val="3366FF">
                    <a:alpha val="50000"/>
                  </a:srgbClr>
                </a:gs>
                <a:gs pos="100000">
                  <a:srgbClr val="3366FF">
                    <a:gamma/>
                    <a:shade val="8549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14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W1</a:t>
              </a:r>
            </a:p>
          </p:txBody>
        </p:sp>
        <p:sp>
          <p:nvSpPr>
            <p:cNvPr id="390232" name="Rectangle 88"/>
            <p:cNvSpPr>
              <a:spLocks noChangeArrowheads="1"/>
            </p:cNvSpPr>
            <p:nvPr/>
          </p:nvSpPr>
          <p:spPr bwMode="auto">
            <a:xfrm>
              <a:off x="2835" y="2978"/>
              <a:ext cx="590" cy="227"/>
            </a:xfrm>
            <a:prstGeom prst="rect">
              <a:avLst/>
            </a:prstGeom>
            <a:gradFill rotWithShape="1">
              <a:gsLst>
                <a:gs pos="0">
                  <a:srgbClr val="3366FF">
                    <a:gamma/>
                    <a:shade val="85490"/>
                    <a:invGamma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14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W2</a:t>
              </a:r>
            </a:p>
          </p:txBody>
        </p:sp>
        <p:sp>
          <p:nvSpPr>
            <p:cNvPr id="390233" name="Rectangle 89"/>
            <p:cNvSpPr>
              <a:spLocks noChangeArrowheads="1"/>
            </p:cNvSpPr>
            <p:nvPr/>
          </p:nvSpPr>
          <p:spPr bwMode="auto">
            <a:xfrm>
              <a:off x="930" y="3387"/>
              <a:ext cx="590" cy="227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50000"/>
                  </a:srgbClr>
                </a:gs>
                <a:gs pos="100000">
                  <a:srgbClr val="3366FF">
                    <a:gamma/>
                    <a:shade val="8549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14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W3</a:t>
              </a:r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2835" y="3387"/>
              <a:ext cx="590" cy="227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50000"/>
                  </a:srgbClr>
                </a:gs>
                <a:gs pos="100000">
                  <a:srgbClr val="3366FF">
                    <a:gamma/>
                    <a:shade val="8549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it-IT" sz="1400" b="0" u="none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W4</a:t>
              </a:r>
            </a:p>
          </p:txBody>
        </p:sp>
        <p:sp>
          <p:nvSpPr>
            <p:cNvPr id="390235" name="Line 91"/>
            <p:cNvSpPr>
              <a:spLocks noChangeShapeType="1"/>
            </p:cNvSpPr>
            <p:nvPr/>
          </p:nvSpPr>
          <p:spPr bwMode="auto">
            <a:xfrm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6" name="Line 92"/>
            <p:cNvSpPr>
              <a:spLocks noChangeShapeType="1"/>
            </p:cNvSpPr>
            <p:nvPr/>
          </p:nvSpPr>
          <p:spPr bwMode="auto">
            <a:xfrm flipV="1">
              <a:off x="1202" y="3205"/>
              <a:ext cx="195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7" name="Line 93"/>
            <p:cNvSpPr>
              <a:spLocks noChangeShapeType="1"/>
            </p:cNvSpPr>
            <p:nvPr/>
          </p:nvSpPr>
          <p:spPr bwMode="auto">
            <a:xfrm>
              <a:off x="1202" y="2888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8" name="Line 94"/>
            <p:cNvSpPr>
              <a:spLocks noChangeShapeType="1"/>
            </p:cNvSpPr>
            <p:nvPr/>
          </p:nvSpPr>
          <p:spPr bwMode="auto">
            <a:xfrm>
              <a:off x="3152" y="2887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39" name="Line 95"/>
            <p:cNvSpPr>
              <a:spLocks noChangeShapeType="1"/>
            </p:cNvSpPr>
            <p:nvPr/>
          </p:nvSpPr>
          <p:spPr bwMode="auto">
            <a:xfrm>
              <a:off x="3152" y="3613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40" name="Line 96"/>
            <p:cNvSpPr>
              <a:spLocks noChangeShapeType="1"/>
            </p:cNvSpPr>
            <p:nvPr/>
          </p:nvSpPr>
          <p:spPr bwMode="auto">
            <a:xfrm>
              <a:off x="1202" y="3614"/>
              <a:ext cx="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  <p:sp>
          <p:nvSpPr>
            <p:cNvPr id="390242" name="Line 98"/>
            <p:cNvSpPr>
              <a:spLocks noChangeShapeType="1"/>
            </p:cNvSpPr>
            <p:nvPr/>
          </p:nvSpPr>
          <p:spPr bwMode="auto">
            <a:xfrm>
              <a:off x="3153" y="3205"/>
              <a:ext cx="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endParaRPr lang="it-IT"/>
            </a:p>
          </p:txBody>
        </p:sp>
      </p:grpSp>
      <p:graphicFrame>
        <p:nvGraphicFramePr>
          <p:cNvPr id="390270" name="Object 126"/>
          <p:cNvGraphicFramePr>
            <a:graphicFrameLocks noChangeAspect="1"/>
          </p:cNvGraphicFramePr>
          <p:nvPr>
            <p:ph sz="quarter" idx="4"/>
          </p:nvPr>
        </p:nvGraphicFramePr>
        <p:xfrm>
          <a:off x="2141538" y="1631950"/>
          <a:ext cx="1609725" cy="771525"/>
        </p:xfrm>
        <a:graphic>
          <a:graphicData uri="http://schemas.openxmlformats.org/presentationml/2006/ole">
            <p:oleObj spid="_x0000_s4101" name="Visio" r:id="rId7" imgW="2022272" imgH="970202" progId="Visio.Drawing.11">
              <p:embed/>
            </p:oleObj>
          </a:graphicData>
        </a:graphic>
      </p:graphicFrame>
      <p:grpSp>
        <p:nvGrpSpPr>
          <p:cNvPr id="9" name="Group 107"/>
          <p:cNvGrpSpPr>
            <a:grpSpLocks/>
          </p:cNvGrpSpPr>
          <p:nvPr/>
        </p:nvGrpSpPr>
        <p:grpSpPr bwMode="auto">
          <a:xfrm>
            <a:off x="268412" y="4184725"/>
            <a:ext cx="2089150" cy="1223962"/>
            <a:chOff x="3470" y="1519"/>
            <a:chExt cx="2132" cy="1276"/>
          </a:xfrm>
        </p:grpSpPr>
        <p:graphicFrame>
          <p:nvGraphicFramePr>
            <p:cNvPr id="390252" name="Object 108"/>
            <p:cNvGraphicFramePr>
              <a:graphicFrameLocks noChangeAspect="1"/>
            </p:cNvGraphicFramePr>
            <p:nvPr/>
          </p:nvGraphicFramePr>
          <p:xfrm>
            <a:off x="3470" y="1519"/>
            <a:ext cx="2132" cy="1276"/>
          </p:xfrm>
          <a:graphic>
            <a:graphicData uri="http://schemas.openxmlformats.org/presentationml/2006/ole">
              <p:oleObj spid="_x0000_s4102" name="Visio" r:id="rId8" imgW="5145405" imgH="3083433" progId="Visio.Drawing.11">
                <p:embed/>
              </p:oleObj>
            </a:graphicData>
          </a:graphic>
        </p:graphicFrame>
        <p:sp>
          <p:nvSpPr>
            <p:cNvPr id="390253" name="Oval 109"/>
            <p:cNvSpPr>
              <a:spLocks noChangeArrowheads="1"/>
            </p:cNvSpPr>
            <p:nvPr/>
          </p:nvSpPr>
          <p:spPr bwMode="auto">
            <a:xfrm>
              <a:off x="4651" y="2394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0254" name="Oval 110"/>
            <p:cNvSpPr>
              <a:spLocks noChangeArrowheads="1"/>
            </p:cNvSpPr>
            <p:nvPr/>
          </p:nvSpPr>
          <p:spPr bwMode="auto">
            <a:xfrm>
              <a:off x="4170" y="1906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0255" name="Oval 111"/>
            <p:cNvSpPr>
              <a:spLocks noChangeArrowheads="1"/>
            </p:cNvSpPr>
            <p:nvPr/>
          </p:nvSpPr>
          <p:spPr bwMode="auto">
            <a:xfrm>
              <a:off x="3484" y="2442"/>
              <a:ext cx="358" cy="342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8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summing up</a:t>
            </a:r>
            <a:r>
              <a:rPr lang="en-US" sz="2800" dirty="0" smtClean="0"/>
              <a:t> 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50825" y="1374849"/>
            <a:ext cx="8642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dirty="0"/>
              <a:t>C1</a:t>
            </a:r>
            <a:r>
              <a:rPr lang="en-US" sz="2800" dirty="0">
                <a:solidFill>
                  <a:schemeClr val="bg2"/>
                </a:solidFill>
              </a:rPr>
              <a:t>                              </a:t>
            </a:r>
            <a:r>
              <a:rPr lang="en-US" sz="2800" dirty="0"/>
              <a:t>C2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dirty="0"/>
              <a:t>C3</a:t>
            </a:r>
            <a:r>
              <a:rPr lang="en-US" sz="2800" dirty="0">
                <a:solidFill>
                  <a:schemeClr val="bg2"/>
                </a:solidFill>
              </a:rPr>
              <a:t>                              </a:t>
            </a:r>
            <a:r>
              <a:rPr lang="en-US" sz="2800" dirty="0"/>
              <a:t>C4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A possible deadlock can occur if both C3 and C4 perform the action at the right of the initial state s0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dirty="0"/>
              <a:t>P</a:t>
            </a:r>
          </a:p>
        </p:txBody>
      </p:sp>
      <p:pic>
        <p:nvPicPr>
          <p:cNvPr id="188433" name="Picture 17" descr="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76872"/>
            <a:ext cx="2524125" cy="1171575"/>
          </a:xfrm>
          <a:prstGeom prst="rect">
            <a:avLst/>
          </a:prstGeom>
          <a:noFill/>
        </p:spPr>
      </p:pic>
      <p:pic>
        <p:nvPicPr>
          <p:cNvPr id="188434" name="Picture 18" descr="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374849"/>
            <a:ext cx="1009650" cy="666750"/>
          </a:xfrm>
          <a:prstGeom prst="rect">
            <a:avLst/>
          </a:prstGeom>
          <a:noFill/>
        </p:spPr>
      </p:pic>
      <p:pic>
        <p:nvPicPr>
          <p:cNvPr id="188435" name="Picture 19" descr="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303412"/>
            <a:ext cx="2114550" cy="866775"/>
          </a:xfrm>
          <a:prstGeom prst="rect">
            <a:avLst/>
          </a:prstGeom>
          <a:noFill/>
        </p:spPr>
      </p:pic>
      <p:pic>
        <p:nvPicPr>
          <p:cNvPr id="188436" name="Picture 20" descr="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272283"/>
            <a:ext cx="2714625" cy="1228725"/>
          </a:xfrm>
          <a:prstGeom prst="rect">
            <a:avLst/>
          </a:prstGeom>
          <a:noFill/>
        </p:spPr>
      </p:pic>
      <p:pic>
        <p:nvPicPr>
          <p:cNvPr id="18843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576103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6732240" y="4365104"/>
            <a:ext cx="2326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C3 cannot</a:t>
            </a:r>
          </a:p>
          <a:p>
            <a:r>
              <a:rPr lang="en-US" b="1" i="1" dirty="0" smtClean="0"/>
              <a:t>access resource</a:t>
            </a:r>
          </a:p>
          <a:p>
            <a:r>
              <a:rPr lang="en-US" b="1" i="1" dirty="0" smtClean="0"/>
              <a:t>C2 without </a:t>
            </a:r>
          </a:p>
          <a:p>
            <a:r>
              <a:rPr lang="en-US" b="1" i="1" dirty="0" smtClean="0"/>
              <a:t>performing</a:t>
            </a:r>
          </a:p>
          <a:p>
            <a:r>
              <a:rPr lang="en-US" b="1" i="1" dirty="0" smtClean="0"/>
              <a:t>authentication, first</a:t>
            </a:r>
            <a:endParaRPr lang="en-US" b="1" i="1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5292080" y="4653136"/>
            <a:ext cx="1440160" cy="64807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inputs</a:t>
            </a:r>
            <a:r>
              <a:rPr lang="en-US" sz="2800" dirty="0" smtClean="0"/>
              <a:t> –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331913" y="5813791"/>
            <a:ext cx="70564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Red nodes represent possible occurring deadlocks</a:t>
            </a:r>
          </a:p>
        </p:txBody>
      </p:sp>
      <p:pic>
        <p:nvPicPr>
          <p:cNvPr id="193540" name="Picture 4" descr="NoOp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1327516"/>
            <a:ext cx="7839075" cy="448627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15000" y="2924541"/>
            <a:ext cx="1828800" cy="2895600"/>
            <a:chOff x="3600" y="2064"/>
            <a:chExt cx="1152" cy="1824"/>
          </a:xfrm>
        </p:grpSpPr>
        <p:sp>
          <p:nvSpPr>
            <p:cNvPr id="193541" name="Oval 5"/>
            <p:cNvSpPr>
              <a:spLocks noChangeArrowheads="1"/>
            </p:cNvSpPr>
            <p:nvPr/>
          </p:nvSpPr>
          <p:spPr bwMode="auto">
            <a:xfrm>
              <a:off x="4560" y="2064"/>
              <a:ext cx="19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3542" name="Oval 6"/>
            <p:cNvSpPr>
              <a:spLocks noChangeArrowheads="1"/>
            </p:cNvSpPr>
            <p:nvPr/>
          </p:nvSpPr>
          <p:spPr bwMode="auto">
            <a:xfrm>
              <a:off x="3600" y="3600"/>
              <a:ext cx="19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no-op centralized coordinator</a:t>
            </a:r>
            <a:r>
              <a:rPr lang="en-US" sz="2800" dirty="0" smtClean="0"/>
              <a:t> –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00757" y="4941168"/>
          <a:ext cx="1366837" cy="593725"/>
        </p:xfrm>
        <a:graphic>
          <a:graphicData uri="http://schemas.openxmlformats.org/presentationml/2006/ole">
            <p:oleObj spid="_x0000_s5122" name="Equation" r:id="rId4" imgW="583920" imgH="253800" progId="Equation.3">
              <p:embed/>
            </p:oleObj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196382" y="5479330"/>
          <a:ext cx="2519362" cy="541338"/>
        </p:xfrm>
        <a:graphic>
          <a:graphicData uri="http://schemas.openxmlformats.org/presentationml/2006/ole">
            <p:oleObj spid="_x0000_s5123" name="Equation" r:id="rId5" imgW="1180800" imgH="253800" progId="Equation.3">
              <p:embed/>
            </p:oleObj>
          </a:graphicData>
        </a:graphic>
      </p:graphicFrame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50825" y="1844675"/>
            <a:ext cx="8642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000">
              <a:solidFill>
                <a:schemeClr val="bg2"/>
              </a:solidFill>
            </a:endParaRPr>
          </a:p>
        </p:txBody>
      </p:sp>
      <p:graphicFrame>
        <p:nvGraphicFramePr>
          <p:cNvPr id="194572" name="Object 12"/>
          <p:cNvGraphicFramePr>
            <a:graphicFrameLocks noChangeAspect="1"/>
          </p:cNvGraphicFramePr>
          <p:nvPr/>
        </p:nvGraphicFramePr>
        <p:xfrm>
          <a:off x="1685082" y="4950693"/>
          <a:ext cx="1368425" cy="595312"/>
        </p:xfrm>
        <a:graphic>
          <a:graphicData uri="http://schemas.openxmlformats.org/presentationml/2006/ole">
            <p:oleObj spid="_x0000_s5124" name="Equation" r:id="rId6" imgW="583920" imgH="253800" progId="Equation.3">
              <p:embed/>
            </p:oleObj>
          </a:graphicData>
        </a:graphic>
      </p:graphicFrame>
      <p:graphicFrame>
        <p:nvGraphicFramePr>
          <p:cNvPr id="194573" name="Object 13"/>
          <p:cNvGraphicFramePr>
            <a:graphicFrameLocks noChangeAspect="1"/>
          </p:cNvGraphicFramePr>
          <p:nvPr/>
        </p:nvGraphicFramePr>
        <p:xfrm>
          <a:off x="100757" y="5517430"/>
          <a:ext cx="2663825" cy="517525"/>
        </p:xfrm>
        <a:graphic>
          <a:graphicData uri="http://schemas.openxmlformats.org/presentationml/2006/ole">
            <p:oleObj spid="_x0000_s5125" name="Equation" r:id="rId7" imgW="1307880" imgH="253800" progId="Equation.3">
              <p:embed/>
            </p:oleObj>
          </a:graphicData>
        </a:graphic>
      </p:graphicFrame>
      <p:pic>
        <p:nvPicPr>
          <p:cNvPr id="194583" name="Picture 23" descr="fig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344" y="1268760"/>
            <a:ext cx="5257800" cy="3660775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5868144" y="1268760"/>
            <a:ext cx="34163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when C3 is willing to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perform action p1, its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wrapper, F</a:t>
            </a:r>
            <a:r>
              <a:rPr lang="en-US" sz="1100" b="1" i="1" dirty="0" smtClean="0">
                <a:solidFill>
                  <a:srgbClr val="FF0000"/>
                </a:solidFill>
              </a:rPr>
              <a:t>C3</a:t>
            </a:r>
            <a:r>
              <a:rPr lang="en-US" b="1" i="1" dirty="0" smtClean="0">
                <a:solidFill>
                  <a:srgbClr val="FF0000"/>
                </a:solidFill>
              </a:rPr>
              <a:t>, must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ask permission to the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other wrappers in order to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discover whether the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global state is different from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S12 (C3 is allowed to perform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p1) or not (C3 is not allowed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to perform p1)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E.g., S12 = &lt;</a:t>
            </a:r>
            <a:r>
              <a:rPr lang="en-US" b="1" i="1" dirty="0" smtClean="0"/>
              <a:t>S3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 smtClean="0">
                <a:solidFill>
                  <a:srgbClr val="00B050"/>
                </a:solidFill>
              </a:rPr>
              <a:t>S0</a:t>
            </a:r>
            <a:r>
              <a:rPr lang="en-US" b="1" i="1" dirty="0" smtClean="0">
                <a:solidFill>
                  <a:srgbClr val="FF0000"/>
                </a:solidFill>
              </a:rPr>
              <a:t>,S0,</a:t>
            </a:r>
            <a:r>
              <a:rPr lang="en-US" b="1" i="1" dirty="0" smtClean="0">
                <a:solidFill>
                  <a:srgbClr val="00B0F0"/>
                </a:solidFill>
              </a:rPr>
              <a:t>S9</a:t>
            </a:r>
            <a:r>
              <a:rPr lang="en-US" b="1" i="1" dirty="0" smtClean="0">
                <a:solidFill>
                  <a:srgbClr val="FF0000"/>
                </a:solidFill>
              </a:rPr>
              <a:t>&gt;,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sz="1100" b="1" i="1" dirty="0" smtClean="0">
                <a:solidFill>
                  <a:srgbClr val="FF0000"/>
                </a:solidFill>
              </a:rPr>
              <a:t>C3</a:t>
            </a:r>
            <a:r>
              <a:rPr lang="en-US" b="1" i="1" dirty="0" smtClean="0">
                <a:solidFill>
                  <a:srgbClr val="FF0000"/>
                </a:solidFill>
              </a:rPr>
              <a:t> will ask to </a:t>
            </a:r>
            <a:r>
              <a:rPr lang="en-US" b="1" i="1" dirty="0" smtClean="0"/>
              <a:t>F</a:t>
            </a:r>
            <a:r>
              <a:rPr lang="en-US" sz="1100" b="1" i="1" dirty="0" smtClean="0"/>
              <a:t>C1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  <a:r>
              <a:rPr lang="en-US" sz="1100" b="1" i="1" dirty="0" smtClean="0">
                <a:solidFill>
                  <a:srgbClr val="00B050"/>
                </a:solidFill>
              </a:rPr>
              <a:t>C2</a:t>
            </a:r>
            <a:r>
              <a:rPr lang="en-US" b="1" i="1" dirty="0" smtClean="0">
                <a:solidFill>
                  <a:srgbClr val="FF0000"/>
                </a:solidFill>
              </a:rPr>
              <a:t>, and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F</a:t>
            </a:r>
            <a:r>
              <a:rPr lang="en-US" sz="1100" b="1" i="1" dirty="0" smtClean="0">
                <a:solidFill>
                  <a:srgbClr val="00B0F0"/>
                </a:solidFill>
              </a:rPr>
              <a:t>C3</a:t>
            </a:r>
            <a:r>
              <a:rPr lang="en-US" b="1" i="1" dirty="0" smtClean="0">
                <a:solidFill>
                  <a:srgbClr val="FF0000"/>
                </a:solidFill>
              </a:rPr>
              <a:t>, if their supervised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components are in, or will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reach, the states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/>
              <a:t>S3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S0</a:t>
            </a:r>
            <a:r>
              <a:rPr lang="en-US" b="1" i="1" dirty="0" smtClean="0">
                <a:solidFill>
                  <a:srgbClr val="FF0000"/>
                </a:solidFill>
              </a:rPr>
              <a:t>, and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S9</a:t>
            </a:r>
            <a:r>
              <a:rPr lang="en-US" b="1" i="1" dirty="0" smtClean="0">
                <a:solidFill>
                  <a:srgbClr val="FF0000"/>
                </a:solidFill>
              </a:rPr>
              <a:t>, respectively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5517232"/>
            <a:ext cx="284380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503548" y="4185084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Last Chance (LC) states elicitation</a:t>
            </a:r>
            <a:r>
              <a:rPr lang="en-US" sz="2800" dirty="0" smtClean="0"/>
              <a:t> –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8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4457254" y="3632845"/>
          <a:ext cx="4318000" cy="2171700"/>
        </p:xfrm>
        <a:graphic>
          <a:graphicData uri="http://schemas.openxmlformats.org/presentationml/2006/ole">
            <p:oleObj spid="_x0000_s6146" name="Equation" r:id="rId4" imgW="2222500" imgH="1117600" progId="Equation.3">
              <p:embed/>
            </p:oleObj>
          </a:graphicData>
        </a:graphic>
      </p:graphicFrame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107504" y="3459808"/>
          <a:ext cx="4194175" cy="2470150"/>
        </p:xfrm>
        <a:graphic>
          <a:graphicData uri="http://schemas.openxmlformats.org/presentationml/2006/ole">
            <p:oleObj spid="_x0000_s6147" name="Equation" r:id="rId5" imgW="2286000" imgH="1346200" progId="Equation.3">
              <p:embed/>
            </p:oleObj>
          </a:graphicData>
        </a:graphic>
      </p:graphicFrame>
      <p:graphicFrame>
        <p:nvGraphicFramePr>
          <p:cNvPr id="225290" name="Object 10"/>
          <p:cNvGraphicFramePr>
            <a:graphicFrameLocks noChangeAspect="1"/>
          </p:cNvGraphicFramePr>
          <p:nvPr/>
        </p:nvGraphicFramePr>
        <p:xfrm>
          <a:off x="602804" y="2959671"/>
          <a:ext cx="2952750" cy="541337"/>
        </p:xfrm>
        <a:graphic>
          <a:graphicData uri="http://schemas.openxmlformats.org/presentationml/2006/ole">
            <p:oleObj spid="_x0000_s6148" name="Equation" r:id="rId6" imgW="1384200" imgH="253800" progId="Equation.3">
              <p:embed/>
            </p:oleObj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3771454" y="2959670"/>
          <a:ext cx="2952750" cy="541338"/>
        </p:xfrm>
        <a:graphic>
          <a:graphicData uri="http://schemas.openxmlformats.org/presentationml/2006/ole">
            <p:oleObj spid="_x0000_s6149" name="Equation" r:id="rId7" imgW="1384200" imgH="253800" progId="Equation.3">
              <p:embed/>
            </p:oleObj>
          </a:graphicData>
        </a:graphic>
      </p:graphicFrame>
      <p:pic>
        <p:nvPicPr>
          <p:cNvPr id="22529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1295264"/>
            <a:ext cx="576103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251505" y="1253659"/>
            <a:ext cx="29290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each wrapper knows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what are the property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states from which it is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allowed to perform some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action, which action, and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the related target states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3429000"/>
            <a:ext cx="4499992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Automatic Synthesis of </a:t>
            </a:r>
            <a:r>
              <a:rPr lang="en-US" sz="2400" b="1" u="sng" dirty="0" smtClean="0"/>
              <a:t>Distributed</a:t>
            </a:r>
            <a:r>
              <a:rPr lang="en-US" sz="2400" dirty="0" smtClean="0"/>
              <a:t> FFC</a:t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i="1" dirty="0" smtClean="0"/>
              <a:t>running example: Updating and Allowed (UA)</a:t>
            </a:r>
            <a:r>
              <a:rPr lang="en-US" sz="2400" dirty="0" smtClean="0"/>
              <a:t> actions elicitation –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534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wrapper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C </a:t>
            </a:r>
            <a:r>
              <a:rPr lang="en-US" sz="2400" dirty="0" smtClean="0"/>
              <a:t>establishes </a:t>
            </a:r>
            <a:r>
              <a:rPr lang="en-US" sz="2400" dirty="0"/>
              <a:t>when </a:t>
            </a:r>
            <a:r>
              <a:rPr lang="en-US" sz="2400" dirty="0" smtClean="0"/>
              <a:t>its controlled component </a:t>
            </a:r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can </a:t>
            </a:r>
            <a:r>
              <a:rPr lang="en-US" sz="2400" dirty="0" smtClean="0"/>
              <a:t>move (by cooperating with the other wrappers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H</a:t>
            </a:r>
            <a:r>
              <a:rPr lang="en-US" sz="2400" dirty="0" smtClean="0"/>
              <a:t>):</a:t>
            </a:r>
          </a:p>
          <a:p>
            <a:pPr>
              <a:lnSpc>
                <a:spcPct val="90000"/>
              </a:lnSpc>
            </a:pPr>
            <a:endParaRPr lang="en-US" sz="400" dirty="0"/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The component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 must be active (with respect to </a:t>
            </a:r>
            <a:r>
              <a:rPr lang="en-US" sz="1600" b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Before moving by means of action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 checks in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C</a:t>
            </a:r>
            <a:r>
              <a:rPr lang="en-US" sz="1600" b="1" baseline="30000" dirty="0">
                <a:solidFill>
                  <a:schemeClr val="tx1"/>
                </a:solidFill>
              </a:rPr>
              <a:t>LC</a:t>
            </a:r>
            <a:r>
              <a:rPr lang="en-US" sz="1600" dirty="0">
                <a:solidFill>
                  <a:schemeClr val="tx1"/>
                </a:solidFill>
              </a:rPr>
              <a:t> if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is an action that can lead to forbidden states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If it is,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  <a:r>
              <a:rPr lang="en-US" sz="1400" dirty="0">
                <a:solidFill>
                  <a:schemeClr val="tx1"/>
                </a:solidFill>
              </a:rPr>
              <a:t> has to ask the permission to the other component </a:t>
            </a:r>
            <a:r>
              <a:rPr lang="en-US" sz="1400" dirty="0" smtClean="0">
                <a:solidFill>
                  <a:schemeClr val="tx1"/>
                </a:solidFill>
              </a:rPr>
              <a:t>wrappers before </a:t>
            </a:r>
            <a:r>
              <a:rPr lang="en-US" sz="1400" dirty="0">
                <a:solidFill>
                  <a:schemeClr val="tx1"/>
                </a:solidFill>
              </a:rPr>
              <a:t>performing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a</a:t>
            </a:r>
            <a:endParaRPr lang="en-US" sz="1400" dirty="0">
              <a:solidFill>
                <a:schemeClr val="bg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If not,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  <a:r>
              <a:rPr lang="en-US" sz="1400" dirty="0">
                <a:solidFill>
                  <a:schemeClr val="tx1"/>
                </a:solidFill>
              </a:rPr>
              <a:t> allows </a:t>
            </a:r>
            <a:r>
              <a:rPr lang="en-US" sz="1400" b="1" dirty="0">
                <a:solidFill>
                  <a:schemeClr val="tx1"/>
                </a:solidFill>
              </a:rPr>
              <a:t>C</a:t>
            </a:r>
            <a:r>
              <a:rPr lang="en-US" sz="1400" b="1" baseline="-250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to perform </a:t>
            </a:r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without asking </a:t>
            </a:r>
            <a:r>
              <a:rPr lang="en-US" sz="1400" dirty="0" smtClean="0">
                <a:solidFill>
                  <a:schemeClr val="tx1"/>
                </a:solidFill>
              </a:rPr>
              <a:t>anything</a:t>
            </a:r>
          </a:p>
          <a:p>
            <a:pPr lvl="2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If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 is allowed to perform action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 has to check in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C</a:t>
            </a:r>
            <a:r>
              <a:rPr lang="en-US" sz="1600" b="1" baseline="30000" dirty="0">
                <a:solidFill>
                  <a:schemeClr val="tx1"/>
                </a:solidFill>
              </a:rPr>
              <a:t>UA</a:t>
            </a:r>
            <a:r>
              <a:rPr lang="en-US" sz="1600" dirty="0">
                <a:solidFill>
                  <a:schemeClr val="tx1"/>
                </a:solidFill>
              </a:rPr>
              <a:t> whether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 makes </a:t>
            </a:r>
            <a:r>
              <a:rPr lang="en-US" sz="1600" b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 change its state or not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If it does,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  <a:r>
              <a:rPr lang="en-US" sz="1400" dirty="0">
                <a:solidFill>
                  <a:schemeClr val="tx1"/>
                </a:solidFill>
              </a:rPr>
              <a:t> has to send a block message to all the </a:t>
            </a:r>
            <a:r>
              <a:rPr lang="en-US" sz="1400" dirty="0" smtClean="0">
                <a:solidFill>
                  <a:schemeClr val="tx1"/>
                </a:solidFill>
              </a:rPr>
              <a:t>wrappers whose </a:t>
            </a:r>
            <a:r>
              <a:rPr lang="en-US" sz="1400" dirty="0">
                <a:solidFill>
                  <a:schemeClr val="tx1"/>
                </a:solidFill>
              </a:rPr>
              <a:t>supervised component cannot move (with respect to </a:t>
            </a:r>
            <a:r>
              <a:rPr lang="en-US" sz="1400" b="1" dirty="0">
                <a:solidFill>
                  <a:schemeClr val="tx1"/>
                </a:solidFill>
              </a:rPr>
              <a:t>P)</a:t>
            </a:r>
            <a:r>
              <a:rPr lang="en-US" sz="1400" dirty="0">
                <a:solidFill>
                  <a:schemeClr val="tx1"/>
                </a:solidFill>
              </a:rPr>
              <a:t> and an unblock message to all the ones whose supervised component was blocked, but now can move because of the new state of </a:t>
            </a: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When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b="1" baseline="-25000" dirty="0">
                <a:solidFill>
                  <a:schemeClr val="tx1"/>
                </a:solidFill>
              </a:rPr>
              <a:t>C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asked, to some </a:t>
            </a:r>
            <a:r>
              <a:rPr lang="en-US" sz="1600" b="1" dirty="0" smtClean="0">
                <a:solidFill>
                  <a:schemeClr val="tx1"/>
                </a:solidFill>
              </a:rPr>
              <a:t>F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for the permission of performing an action</a:t>
            </a:r>
          </a:p>
          <a:p>
            <a:pPr lvl="2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F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H </a:t>
            </a:r>
            <a:r>
              <a:rPr lang="en-US" sz="1400" dirty="0">
                <a:solidFill>
                  <a:schemeClr val="tx1"/>
                </a:solidFill>
              </a:rPr>
              <a:t>answer to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  <a:r>
              <a:rPr lang="en-US" sz="1400" dirty="0">
                <a:solidFill>
                  <a:schemeClr val="tx1"/>
                </a:solidFill>
              </a:rPr>
              <a:t> whenever </a:t>
            </a:r>
            <a:r>
              <a:rPr lang="en-US" sz="1400" b="1" dirty="0" smtClean="0">
                <a:solidFill>
                  <a:schemeClr val="tx1"/>
                </a:solidFill>
              </a:rPr>
              <a:t>F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is </a:t>
            </a:r>
            <a:r>
              <a:rPr lang="en-US" sz="1400" dirty="0" smtClean="0">
                <a:solidFill>
                  <a:schemeClr val="tx1"/>
                </a:solidFill>
              </a:rPr>
              <a:t>in, or </a:t>
            </a:r>
            <a:r>
              <a:rPr lang="en-US" sz="1400" dirty="0">
                <a:solidFill>
                  <a:schemeClr val="tx1"/>
                </a:solidFill>
              </a:rPr>
              <a:t>will </a:t>
            </a:r>
            <a:r>
              <a:rPr lang="en-US" sz="1400" dirty="0" smtClean="0">
                <a:solidFill>
                  <a:schemeClr val="tx1"/>
                </a:solidFill>
              </a:rPr>
              <a:t>reach, </a:t>
            </a:r>
            <a:r>
              <a:rPr lang="en-US" sz="1400" dirty="0">
                <a:solidFill>
                  <a:schemeClr val="tx1"/>
                </a:solidFill>
              </a:rPr>
              <a:t>a state different from the one for which </a:t>
            </a:r>
            <a:r>
              <a:rPr lang="en-US" sz="1400" b="1" dirty="0" smtClean="0">
                <a:solidFill>
                  <a:schemeClr val="tx1"/>
                </a:solidFill>
              </a:rPr>
              <a:t>F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has been enquired by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  <a:endParaRPr lang="en-US" sz="1400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otherwise, </a:t>
            </a:r>
            <a:r>
              <a:rPr lang="en-US" sz="1400" b="1" dirty="0" smtClean="0">
                <a:solidFill>
                  <a:schemeClr val="tx1"/>
                </a:solidFill>
              </a:rPr>
              <a:t>F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H </a:t>
            </a:r>
            <a:r>
              <a:rPr lang="en-US" sz="1400" dirty="0">
                <a:solidFill>
                  <a:schemeClr val="tx1"/>
                </a:solidFill>
              </a:rPr>
              <a:t>does not answer hence attempting to block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pseudo-code for the implementation of the wrappers</a:t>
            </a:r>
            <a:r>
              <a:rPr lang="en-US" sz="2800" dirty="0" smtClean="0"/>
              <a:t> 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2564904"/>
            <a:ext cx="8229600" cy="3345359"/>
          </a:xfrm>
        </p:spPr>
        <p:txBody>
          <a:bodyPr/>
          <a:lstStyle/>
          <a:p>
            <a:r>
              <a:rPr lang="en-US" sz="2000" dirty="0" smtClean="0"/>
              <a:t>for each action, a </a:t>
            </a:r>
            <a:r>
              <a:rPr lang="en-US" sz="2000" i="1" dirty="0" smtClean="0"/>
              <a:t>pointcut</a:t>
            </a:r>
            <a:r>
              <a:rPr lang="en-US" sz="2000" dirty="0" smtClean="0"/>
              <a:t> is defined in order to intercept the corresponding method call</a:t>
            </a:r>
          </a:p>
          <a:p>
            <a:r>
              <a:rPr lang="en-US" sz="2000" dirty="0" smtClean="0"/>
              <a:t>for each action, an </a:t>
            </a:r>
            <a:r>
              <a:rPr lang="en-US" sz="2000" i="1" dirty="0" smtClean="0"/>
              <a:t>advice after()</a:t>
            </a:r>
            <a:r>
              <a:rPr lang="en-US" sz="2000" dirty="0" smtClean="0"/>
              <a:t> is defined in order to update the current local state (</a:t>
            </a:r>
            <a:r>
              <a:rPr lang="en-US" sz="2000" i="1" dirty="0" smtClean="0"/>
              <a:t>i.e., state</a:t>
            </a:r>
            <a:r>
              <a:rPr lang="en-US" sz="2000" dirty="0" smtClean="0"/>
              <a:t>), the property state (</a:t>
            </a:r>
            <a:r>
              <a:rPr lang="en-US" sz="2000" i="1" dirty="0" smtClean="0"/>
              <a:t>i.e., </a:t>
            </a:r>
            <a:r>
              <a:rPr lang="en-US" sz="2000" i="1" dirty="0" err="1" smtClean="0"/>
              <a:t>ps</a:t>
            </a:r>
            <a:r>
              <a:rPr lang="en-US" sz="2000" dirty="0" smtClean="0"/>
              <a:t>), and to inform all the other wrappers of the updated current local state (</a:t>
            </a:r>
            <a:r>
              <a:rPr lang="en-US" sz="2000" i="1" dirty="0" smtClean="0"/>
              <a:t>i.e., Notify()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750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wrappers’ </a:t>
            </a:r>
            <a:r>
              <a:rPr lang="en-US" sz="2800" i="1" dirty="0" err="1" smtClean="0"/>
              <a:t>AspectJ</a:t>
            </a:r>
            <a:r>
              <a:rPr lang="en-US" sz="2800" i="1" dirty="0" smtClean="0"/>
              <a:t> code synthesis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6" name="Picture 17" descr="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87313"/>
            <a:ext cx="2524125" cy="117157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819428" y="3501008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instance, the wrapper for C3 (i.e., for Client1) is an</a:t>
            </a:r>
          </a:p>
          <a:p>
            <a:r>
              <a:rPr lang="en-US" i="1" dirty="0" smtClean="0"/>
              <a:t>Aspect instrumenting the .class of C3 as follows:</a:t>
            </a:r>
            <a:endParaRPr lang="en-US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56995" y="5579948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e.g., </a:t>
            </a:r>
            <a:r>
              <a:rPr lang="it-IT" b="1" dirty="0" err="1" smtClean="0">
                <a:solidFill>
                  <a:srgbClr val="CC00CC"/>
                </a:solidFill>
              </a:rPr>
              <a:t>pointcut</a:t>
            </a:r>
            <a:r>
              <a:rPr lang="it-IT" b="1" dirty="0" smtClean="0"/>
              <a:t> </a:t>
            </a:r>
            <a:r>
              <a:rPr lang="it-IT" b="1" dirty="0" err="1" smtClean="0"/>
              <a:t>Connect_action</a:t>
            </a:r>
            <a:r>
              <a:rPr lang="it-IT" b="1" dirty="0" smtClean="0"/>
              <a:t>() : </a:t>
            </a:r>
            <a:r>
              <a:rPr lang="it-IT" b="1" dirty="0" err="1" smtClean="0">
                <a:solidFill>
                  <a:srgbClr val="CC00CC"/>
                </a:solidFill>
              </a:rPr>
              <a:t>call</a:t>
            </a:r>
            <a:r>
              <a:rPr lang="it-IT" b="1" dirty="0" smtClean="0"/>
              <a:t>(</a:t>
            </a:r>
            <a:r>
              <a:rPr lang="it-IT" b="1" dirty="0" err="1" smtClean="0">
                <a:solidFill>
                  <a:srgbClr val="CC00CC"/>
                </a:solidFill>
              </a:rPr>
              <a:t>int</a:t>
            </a:r>
            <a:r>
              <a:rPr lang="it-IT" b="1" dirty="0" smtClean="0"/>
              <a:t> Server2.Connect(..));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73401" y="4293096"/>
            <a:ext cx="70071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e.g.,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after</a:t>
            </a:r>
            <a:r>
              <a:rPr lang="en-US" b="1" dirty="0" smtClean="0"/>
              <a:t>() </a:t>
            </a:r>
            <a:r>
              <a:rPr lang="en-US" b="1" dirty="0" smtClean="0">
                <a:solidFill>
                  <a:srgbClr val="CC00CC"/>
                </a:solidFill>
              </a:rPr>
              <a:t>returning</a:t>
            </a:r>
            <a:r>
              <a:rPr lang="en-US" b="1" dirty="0" smtClean="0"/>
              <a:t> (</a:t>
            </a:r>
            <a:r>
              <a:rPr lang="en-US" b="1" dirty="0" err="1" smtClean="0">
                <a:solidFill>
                  <a:srgbClr val="CC00CC"/>
                </a:solidFill>
              </a:rPr>
              <a:t>int</a:t>
            </a:r>
            <a:r>
              <a:rPr lang="en-US" b="1" dirty="0" smtClean="0"/>
              <a:t> res) : </a:t>
            </a:r>
            <a:r>
              <a:rPr lang="en-US" b="1" dirty="0" err="1" smtClean="0"/>
              <a:t>Connect_action</a:t>
            </a:r>
            <a:r>
              <a:rPr lang="en-US" b="1" dirty="0" smtClean="0"/>
              <a:t>() {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if</a:t>
            </a:r>
            <a:r>
              <a:rPr lang="en-US" b="1" dirty="0" smtClean="0"/>
              <a:t>((</a:t>
            </a:r>
            <a:r>
              <a:rPr lang="en-US" b="1" dirty="0" err="1" smtClean="0"/>
              <a:t>state.intValue</a:t>
            </a:r>
            <a:r>
              <a:rPr lang="en-US" b="1" dirty="0" smtClean="0"/>
              <a:t>() == 0) &amp;&amp; (res != -1)) state = </a:t>
            </a:r>
            <a:r>
              <a:rPr lang="en-US" b="1" dirty="0" smtClean="0">
                <a:solidFill>
                  <a:srgbClr val="CC00CC"/>
                </a:solidFill>
              </a:rPr>
              <a:t>new</a:t>
            </a:r>
            <a:r>
              <a:rPr lang="en-US" b="1" dirty="0" smtClean="0"/>
              <a:t> Integer(0);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if</a:t>
            </a:r>
            <a:r>
              <a:rPr lang="en-US" b="1" dirty="0" smtClean="0"/>
              <a:t>((</a:t>
            </a:r>
            <a:r>
              <a:rPr lang="en-US" b="1" dirty="0" err="1" smtClean="0"/>
              <a:t>ps.read</a:t>
            </a:r>
            <a:r>
              <a:rPr lang="en-US" b="1" dirty="0" smtClean="0"/>
              <a:t>() == 0) &amp;&amp; (res != -1)) </a:t>
            </a:r>
            <a:r>
              <a:rPr lang="en-US" b="1" dirty="0" err="1" smtClean="0"/>
              <a:t>ps.write</a:t>
            </a:r>
            <a:r>
              <a:rPr lang="en-US" b="1" dirty="0" smtClean="0"/>
              <a:t>(1);</a:t>
            </a:r>
          </a:p>
          <a:p>
            <a:r>
              <a:rPr lang="it-IT" b="1" dirty="0" smtClean="0"/>
              <a:t>   </a:t>
            </a:r>
            <a:r>
              <a:rPr lang="it-IT" b="1" dirty="0" err="1" smtClean="0"/>
              <a:t>Notify</a:t>
            </a:r>
            <a:r>
              <a:rPr lang="it-IT" b="1" dirty="0" smtClean="0"/>
              <a:t>();</a:t>
            </a:r>
          </a:p>
          <a:p>
            <a:r>
              <a:rPr lang="it-IT" dirty="0" smtClean="0"/>
              <a:t>}</a:t>
            </a:r>
            <a:endParaRPr lang="it-IT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95264"/>
            <a:ext cx="576103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2564904"/>
            <a:ext cx="8229600" cy="3345359"/>
          </a:xfrm>
        </p:spPr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i="1" dirty="0" smtClean="0"/>
              <a:t>advice around()</a:t>
            </a:r>
            <a:r>
              <a:rPr lang="en-US" sz="2000" dirty="0" smtClean="0"/>
              <a:t> is used to enforce the specified desired behavior, it is defined for any component action that is a negative action on the property automaton</a:t>
            </a:r>
          </a:p>
          <a:p>
            <a:r>
              <a:rPr lang="en-US" sz="2000" dirty="0" smtClean="0"/>
              <a:t>for each action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stored into the last chance states table, an </a:t>
            </a:r>
            <a:r>
              <a:rPr lang="en-US" sz="2000" i="1" dirty="0" smtClean="0"/>
              <a:t>advice before()</a:t>
            </a:r>
            <a:r>
              <a:rPr lang="en-US" sz="2000" dirty="0" smtClean="0"/>
              <a:t> is defined in order to eventually unblock possible wrappers still waiting for the permission to proceed and, in turn, ask for the permission to proceed on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750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</a:t>
            </a:r>
            <a:r>
              <a:rPr lang="en-US" sz="2800" b="1" u="sng" dirty="0" smtClean="0"/>
              <a:t>Distributed</a:t>
            </a:r>
            <a:r>
              <a:rPr lang="en-US" sz="2800" dirty="0" smtClean="0"/>
              <a:t> FFC</a:t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running example: wrappers’ </a:t>
            </a:r>
            <a:r>
              <a:rPr lang="en-US" sz="2800" i="1" dirty="0" err="1" smtClean="0"/>
              <a:t>AspectJ</a:t>
            </a:r>
            <a:r>
              <a:rPr lang="en-US" sz="2800" i="1" dirty="0" smtClean="0"/>
              <a:t> code synthesis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6" name="Picture 17" descr="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87313"/>
            <a:ext cx="2524125" cy="1171575"/>
          </a:xfrm>
          <a:prstGeom prst="rect">
            <a:avLst/>
          </a:prstGeom>
          <a:noFill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95264"/>
            <a:ext cx="576103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755576" y="4437112"/>
            <a:ext cx="3711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e.g.,</a:t>
            </a:r>
          </a:p>
          <a:p>
            <a:r>
              <a:rPr lang="it-IT" b="1" dirty="0" err="1" smtClean="0">
                <a:solidFill>
                  <a:srgbClr val="CC00CC"/>
                </a:solidFill>
              </a:rPr>
              <a:t>int</a:t>
            </a:r>
            <a:r>
              <a:rPr lang="it-IT" b="1" dirty="0" smtClean="0"/>
              <a:t> </a:t>
            </a:r>
            <a:r>
              <a:rPr lang="it-IT" b="1" dirty="0" err="1" smtClean="0">
                <a:solidFill>
                  <a:srgbClr val="CC00CC"/>
                </a:solidFill>
              </a:rPr>
              <a:t>around</a:t>
            </a:r>
            <a:r>
              <a:rPr lang="it-IT" b="1" dirty="0" smtClean="0"/>
              <a:t>() : FreeP1_action() {</a:t>
            </a:r>
          </a:p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C00CC"/>
                </a:solidFill>
              </a:rPr>
              <a:t>if</a:t>
            </a:r>
            <a:r>
              <a:rPr lang="en-US" b="1" dirty="0" smtClean="0"/>
              <a:t>((</a:t>
            </a:r>
            <a:r>
              <a:rPr lang="en-US" b="1" dirty="0" err="1" smtClean="0"/>
              <a:t>ps.read</a:t>
            </a:r>
            <a:r>
              <a:rPr lang="en-US" b="1" dirty="0" smtClean="0"/>
              <a:t>() == 0)) { </a:t>
            </a:r>
            <a:r>
              <a:rPr lang="en-US" b="1" dirty="0" smtClean="0">
                <a:solidFill>
                  <a:srgbClr val="CC00CC"/>
                </a:solidFill>
              </a:rPr>
              <a:t>return</a:t>
            </a:r>
            <a:r>
              <a:rPr lang="en-US" b="1" dirty="0" smtClean="0"/>
              <a:t> -1; }</a:t>
            </a:r>
          </a:p>
          <a:p>
            <a:r>
              <a:rPr lang="it-IT" b="1" dirty="0" smtClean="0"/>
              <a:t>   </a:t>
            </a:r>
            <a:r>
              <a:rPr lang="it-IT" b="1" dirty="0" err="1" smtClean="0">
                <a:solidFill>
                  <a:srgbClr val="CC00CC"/>
                </a:solidFill>
              </a:rPr>
              <a:t>return</a:t>
            </a:r>
            <a:r>
              <a:rPr lang="it-IT" b="1" dirty="0" smtClean="0"/>
              <a:t> </a:t>
            </a:r>
            <a:r>
              <a:rPr lang="it-IT" b="1" dirty="0" err="1" smtClean="0"/>
              <a:t>proceed</a:t>
            </a:r>
            <a:r>
              <a:rPr lang="it-IT" b="1" dirty="0" smtClean="0"/>
              <a:t>();</a:t>
            </a:r>
          </a:p>
          <a:p>
            <a:r>
              <a:rPr lang="it-IT" b="1" dirty="0" smtClean="0"/>
              <a:t>}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65184" y="4460919"/>
            <a:ext cx="3711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e.g.,</a:t>
            </a:r>
            <a:endParaRPr lang="it-IT" b="1" i="1" dirty="0" smtClean="0">
              <a:solidFill>
                <a:srgbClr val="CC00CC"/>
              </a:solidFill>
            </a:endParaRPr>
          </a:p>
          <a:p>
            <a:r>
              <a:rPr lang="it-IT" b="1" dirty="0" err="1" smtClean="0">
                <a:solidFill>
                  <a:srgbClr val="CC00CC"/>
                </a:solidFill>
              </a:rPr>
              <a:t>int</a:t>
            </a:r>
            <a:r>
              <a:rPr lang="it-IT" b="1" dirty="0" smtClean="0"/>
              <a:t> </a:t>
            </a:r>
            <a:r>
              <a:rPr lang="it-IT" b="1" dirty="0" err="1" smtClean="0"/>
              <a:t>around</a:t>
            </a:r>
            <a:r>
              <a:rPr lang="it-IT" b="1" dirty="0" smtClean="0"/>
              <a:t>() : p1_action() {</a:t>
            </a:r>
          </a:p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C00CC"/>
                </a:solidFill>
              </a:rPr>
              <a:t>if</a:t>
            </a:r>
            <a:r>
              <a:rPr lang="en-US" b="1" dirty="0" smtClean="0"/>
              <a:t>((</a:t>
            </a:r>
            <a:r>
              <a:rPr lang="en-US" b="1" dirty="0" err="1" smtClean="0"/>
              <a:t>ps.read</a:t>
            </a:r>
            <a:r>
              <a:rPr lang="en-US" b="1" dirty="0" smtClean="0"/>
              <a:t>() == 0)) { </a:t>
            </a:r>
            <a:r>
              <a:rPr lang="en-US" b="1" dirty="0" smtClean="0">
                <a:solidFill>
                  <a:srgbClr val="CC00CC"/>
                </a:solidFill>
              </a:rPr>
              <a:t>return</a:t>
            </a:r>
            <a:r>
              <a:rPr lang="en-US" b="1" dirty="0" smtClean="0"/>
              <a:t> -1; }</a:t>
            </a:r>
          </a:p>
          <a:p>
            <a:r>
              <a:rPr lang="it-IT" b="1" dirty="0" smtClean="0"/>
              <a:t>   </a:t>
            </a:r>
            <a:r>
              <a:rPr lang="it-IT" b="1" dirty="0" err="1" smtClean="0">
                <a:solidFill>
                  <a:srgbClr val="CC00CC"/>
                </a:solidFill>
              </a:rPr>
              <a:t>return</a:t>
            </a:r>
            <a:r>
              <a:rPr lang="it-IT" b="1" dirty="0" smtClean="0"/>
              <a:t> </a:t>
            </a:r>
            <a:r>
              <a:rPr lang="it-IT" b="1" dirty="0" err="1" smtClean="0"/>
              <a:t>proceed</a:t>
            </a:r>
            <a:r>
              <a:rPr lang="it-IT" b="1" dirty="0" smtClean="0"/>
              <a:t>();</a:t>
            </a:r>
          </a:p>
          <a:p>
            <a:r>
              <a:rPr lang="it-IT" b="1" dirty="0" smtClean="0"/>
              <a:t>}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898386" y="4471952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e.g.,</a:t>
            </a:r>
          </a:p>
          <a:p>
            <a:r>
              <a:rPr lang="it-IT" b="1" dirty="0" err="1" smtClean="0">
                <a:solidFill>
                  <a:srgbClr val="CC00CC"/>
                </a:solidFill>
              </a:rPr>
              <a:t>before</a:t>
            </a:r>
            <a:r>
              <a:rPr lang="it-IT" b="1" dirty="0" smtClean="0"/>
              <a:t>() : p1_action() {</a:t>
            </a:r>
          </a:p>
          <a:p>
            <a:r>
              <a:rPr lang="it-IT" b="1" dirty="0" smtClean="0"/>
              <a:t>   </a:t>
            </a:r>
            <a:r>
              <a:rPr lang="it-IT" b="1" dirty="0" err="1" smtClean="0"/>
              <a:t>Notify</a:t>
            </a:r>
            <a:r>
              <a:rPr lang="it-IT" b="1" dirty="0" smtClean="0"/>
              <a:t>();</a:t>
            </a:r>
          </a:p>
          <a:p>
            <a:r>
              <a:rPr lang="it-IT" b="1" dirty="0" smtClean="0"/>
              <a:t>   </a:t>
            </a:r>
            <a:r>
              <a:rPr lang="it-IT" b="1" dirty="0" err="1" smtClean="0"/>
              <a:t>AmIAllowed</a:t>
            </a:r>
            <a:r>
              <a:rPr lang="it-IT" b="1" dirty="0" smtClean="0"/>
              <a:t>();</a:t>
            </a:r>
          </a:p>
          <a:p>
            <a:r>
              <a:rPr lang="it-IT" b="1" dirty="0" smtClean="0"/>
              <a:t>}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Application-layer Protocols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term </a:t>
            </a:r>
            <a:r>
              <a:rPr lang="en-US" i="1" dirty="0" smtClean="0"/>
              <a:t>protocol</a:t>
            </a:r>
            <a:r>
              <a:rPr lang="en-US" dirty="0" smtClean="0"/>
              <a:t> refers to </a:t>
            </a:r>
            <a:r>
              <a:rPr lang="en-US" i="1" dirty="0" smtClean="0"/>
              <a:t>interaction protocols</a:t>
            </a:r>
            <a:r>
              <a:rPr lang="en-US" dirty="0" smtClean="0"/>
              <a:t> or </a:t>
            </a:r>
            <a:r>
              <a:rPr lang="en-US" i="1" dirty="0" smtClean="0"/>
              <a:t>observable protocols</a:t>
            </a:r>
          </a:p>
          <a:p>
            <a:endParaRPr lang="en-US" i="1" dirty="0" smtClean="0"/>
          </a:p>
          <a:p>
            <a:r>
              <a:rPr lang="en-US" dirty="0" smtClean="0"/>
              <a:t>We consider </a:t>
            </a:r>
            <a:r>
              <a:rPr lang="en-US" dirty="0" smtClean="0">
                <a:solidFill>
                  <a:srgbClr val="FF0000"/>
                </a:solidFill>
              </a:rPr>
              <a:t>application-layer protocols</a:t>
            </a:r>
            <a:r>
              <a:rPr lang="en-US" dirty="0" smtClean="0"/>
              <a:t> (as opposed to middleware-layer protocols)</a:t>
            </a:r>
          </a:p>
          <a:p>
            <a:pPr lvl="1"/>
            <a:r>
              <a:rPr lang="en-US" dirty="0" smtClean="0"/>
              <a:t>behavior of a system in terms of the </a:t>
            </a:r>
            <a:r>
              <a:rPr lang="en-US" i="1" dirty="0" smtClean="0">
                <a:solidFill>
                  <a:srgbClr val="FF0000"/>
                </a:solidFill>
              </a:rPr>
              <a:t>sequences of messages at the interface level</a:t>
            </a:r>
            <a:r>
              <a:rPr lang="en-US" dirty="0" smtClean="0"/>
              <a:t>, which it exchanges with other systems</a:t>
            </a:r>
          </a:p>
          <a:p>
            <a:pPr lvl="1"/>
            <a:r>
              <a:rPr lang="en-US" dirty="0" smtClean="0"/>
              <a:t>the notion of protocol abstracts from the content of the exchanged messages, i.e., values of method/operation parameters, return values, etc.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focus is on harmonizing the behavioral protocol (e.g., scheduling of operation calls) of heterogeneous NSs rather than performing mediation of communication primitives or of data encoding/decoding (i.e., middleware-layer mediation)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b="1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</a:t>
            </a:r>
            <a:r>
              <a:rPr lang="en-US" dirty="0" smtClean="0"/>
              <a:t>]</a:t>
            </a:r>
          </a:p>
          <a:p>
            <a:pPr lvl="1"/>
            <a:r>
              <a:rPr lang="en-US" b="1" dirty="0" smtClean="0"/>
              <a:t>synthesis of coordinators for real-time systems [TACAS07]</a:t>
            </a:r>
            <a:endParaRPr lang="en-US" b="1" dirty="0" smtClean="0"/>
          </a:p>
          <a:p>
            <a:pPr lvl="1"/>
            <a:r>
              <a:rPr lang="en-US" dirty="0" smtClean="0"/>
              <a:t>synthesis of coordinators for evolving systems [JSS08b</a:t>
            </a:r>
            <a:r>
              <a:rPr lang="en-US" dirty="0" smtClean="0"/>
              <a:t>]</a:t>
            </a:r>
            <a:endParaRPr lang="en-US" dirty="0" smtClean="0"/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and Future Perspectives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12763" y="1446213"/>
            <a:ext cx="8229600" cy="4464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 a lightweight component model</a:t>
            </a:r>
          </a:p>
          <a:p>
            <a:pPr lvl="1"/>
            <a:r>
              <a:rPr lang="en-US" dirty="0" smtClean="0"/>
              <a:t>to express real-time interaction properties</a:t>
            </a:r>
          </a:p>
          <a:p>
            <a:endParaRPr lang="en-US" dirty="0" smtClean="0"/>
          </a:p>
          <a:p>
            <a:r>
              <a:rPr lang="en-US" dirty="0" smtClean="0"/>
              <a:t>Develop a method to check </a:t>
            </a:r>
            <a:r>
              <a:rPr lang="en-US" dirty="0" smtClean="0">
                <a:solidFill>
                  <a:srgbClr val="FF0000"/>
                </a:solidFill>
              </a:rPr>
              <a:t>incompatibilities</a:t>
            </a:r>
            <a:r>
              <a:rPr lang="en-US" dirty="0" smtClean="0"/>
              <a:t> between components (due to timing and/or protocol mismatch) and to produce FFC </a:t>
            </a:r>
            <a:r>
              <a:rPr lang="it-IT" dirty="0" err="1" smtClean="0">
                <a:solidFill>
                  <a:srgbClr val="FF0000"/>
                </a:solidFill>
              </a:rPr>
              <a:t>incrementally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Implement this method inside a tool chain</a:t>
            </a:r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aims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12763" y="2598911"/>
            <a:ext cx="8229600" cy="34173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component has </a:t>
            </a:r>
            <a:r>
              <a:rPr lang="en-US" dirty="0" smtClean="0">
                <a:solidFill>
                  <a:srgbClr val="FF0000"/>
                </a:solidFill>
              </a:rPr>
              <a:t>input ports</a:t>
            </a:r>
            <a:r>
              <a:rPr lang="en-US" dirty="0" smtClean="0"/>
              <a:t> (a), </a:t>
            </a:r>
            <a:r>
              <a:rPr lang="en-US" dirty="0" smtClean="0">
                <a:solidFill>
                  <a:srgbClr val="FF0000"/>
                </a:solidFill>
              </a:rPr>
              <a:t>output ports</a:t>
            </a:r>
            <a:r>
              <a:rPr lang="en-US" dirty="0" smtClean="0"/>
              <a:t> (b), and </a:t>
            </a:r>
            <a:r>
              <a:rPr lang="en-US" dirty="0" smtClean="0">
                <a:solidFill>
                  <a:srgbClr val="FF0000"/>
                </a:solidFill>
              </a:rPr>
              <a:t>one clock </a:t>
            </a:r>
            <a:r>
              <a:rPr lang="it-IT" dirty="0" smtClean="0">
                <a:solidFill>
                  <a:srgbClr val="FF0000"/>
                </a:solidFill>
              </a:rPr>
              <a:t>port</a:t>
            </a:r>
            <a:r>
              <a:rPr lang="it-IT" dirty="0" smtClean="0"/>
              <a:t> (w1)</a:t>
            </a:r>
          </a:p>
          <a:p>
            <a:endParaRPr lang="it-IT" dirty="0" smtClean="0"/>
          </a:p>
          <a:p>
            <a:r>
              <a:rPr lang="en-US" dirty="0" smtClean="0"/>
              <a:t>Interaction between two connected components is </a:t>
            </a:r>
            <a:r>
              <a:rPr lang="en-US" dirty="0" smtClean="0">
                <a:solidFill>
                  <a:srgbClr val="FF0000"/>
                </a:solidFill>
              </a:rPr>
              <a:t>synchronous</a:t>
            </a:r>
          </a:p>
          <a:p>
            <a:pPr lvl="1"/>
            <a:r>
              <a:rPr lang="en-US" dirty="0" smtClean="0"/>
              <a:t>reading and writing operations are </a:t>
            </a:r>
            <a:r>
              <a:rPr lang="en-US" dirty="0" smtClean="0">
                <a:solidFill>
                  <a:srgbClr val="FF0000"/>
                </a:solidFill>
              </a:rPr>
              <a:t>blocking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clock port is a special input port (modeled as an element of {0,1}) that tells whether the component is </a:t>
            </a:r>
            <a:r>
              <a:rPr lang="en-US" dirty="0" smtClean="0">
                <a:solidFill>
                  <a:srgbClr val="FF0000"/>
                </a:solidFill>
              </a:rPr>
              <a:t>enabled</a:t>
            </a:r>
            <a:r>
              <a:rPr lang="en-US" dirty="0" smtClean="0"/>
              <a:t> (1) or </a:t>
            </a:r>
            <a:r>
              <a:rPr lang="en-US" dirty="0" smtClean="0">
                <a:solidFill>
                  <a:srgbClr val="FF0000"/>
                </a:solidFill>
              </a:rPr>
              <a:t>disabled</a:t>
            </a:r>
            <a:r>
              <a:rPr lang="en-US" dirty="0" smtClean="0"/>
              <a:t> (0)</a:t>
            </a:r>
          </a:p>
          <a:p>
            <a:pPr lvl="1"/>
            <a:r>
              <a:rPr lang="en-US" dirty="0" smtClean="0"/>
              <a:t>connected at the </a:t>
            </a:r>
            <a:r>
              <a:rPr lang="en-US" dirty="0" smtClean="0">
                <a:solidFill>
                  <a:srgbClr val="FF0000"/>
                </a:solidFill>
              </a:rPr>
              <a:t>instantiation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FF0000"/>
                </a:solidFill>
              </a:rPr>
              <a:t>periodic clock</a:t>
            </a:r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i="1" dirty="0" smtClean="0"/>
              <a:t>component model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1"/>
            <a:ext cx="2232247" cy="116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component interaction protocol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12763" y="2719104"/>
            <a:ext cx="8229600" cy="3273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interaction protocol is specified as a LTS with actions of </a:t>
            </a:r>
            <a:r>
              <a:rPr lang="it-IT" dirty="0" smtClean="0"/>
              <a:t>the </a:t>
            </a:r>
            <a:r>
              <a:rPr lang="it-IT" dirty="0" err="1" smtClean="0"/>
              <a:t>form</a:t>
            </a:r>
            <a:r>
              <a:rPr lang="it-IT" dirty="0" smtClean="0"/>
              <a:t>: </a:t>
            </a:r>
            <a:r>
              <a:rPr lang="it-IT" i="1" dirty="0" err="1" smtClean="0"/>
              <a:t>x</a:t>
            </a:r>
            <a:r>
              <a:rPr lang="it-IT" i="1" baseline="-25000" dirty="0" err="1" smtClean="0"/>
              <a:t>l</a:t>
            </a:r>
            <a:r>
              <a:rPr lang="it-IT" i="1" baseline="30000" dirty="0" smtClean="0"/>
              <a:t>{u}[i,j]</a:t>
            </a:r>
          </a:p>
          <a:p>
            <a:endParaRPr lang="it-IT" i="1" baseline="30000" dirty="0" smtClean="0"/>
          </a:p>
          <a:p>
            <a:r>
              <a:rPr lang="en-US" i="1" dirty="0" smtClean="0"/>
              <a:t>action label (</a:t>
            </a:r>
            <a:r>
              <a:rPr lang="en-US" i="1" dirty="0" smtClean="0">
                <a:solidFill>
                  <a:schemeClr val="tx1"/>
                </a:solidFill>
              </a:rPr>
              <a:t>a</a:t>
            </a:r>
            <a:r>
              <a:rPr lang="en-US" i="1" dirty="0" smtClean="0"/>
              <a:t> is a read / </a:t>
            </a:r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i="1" dirty="0" smtClean="0"/>
              <a:t> is a write) x</a:t>
            </a:r>
            <a:r>
              <a:rPr lang="en-US" i="1" baseline="-25000" dirty="0" smtClean="0">
                <a:solidFill>
                  <a:srgbClr val="FF0000"/>
                </a:solidFill>
              </a:rPr>
              <a:t>l</a:t>
            </a:r>
            <a:r>
              <a:rPr lang="it-IT" i="1" baseline="30000" dirty="0" smtClean="0">
                <a:solidFill>
                  <a:srgbClr val="00B050"/>
                </a:solidFill>
              </a:rPr>
              <a:t>{u}</a:t>
            </a:r>
            <a:r>
              <a:rPr lang="it-IT" i="1" baseline="30000" dirty="0" smtClean="0">
                <a:solidFill>
                  <a:srgbClr val="00B0F0"/>
                </a:solidFill>
              </a:rPr>
              <a:t>[i,j]</a:t>
            </a:r>
            <a:endParaRPr lang="it-IT" i="1" dirty="0" smtClean="0"/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controllability tag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00B0F0"/>
                </a:solidFill>
              </a:rPr>
              <a:t>duration</a:t>
            </a:r>
            <a:r>
              <a:rPr lang="en-US" i="1" dirty="0" smtClean="0">
                <a:solidFill>
                  <a:schemeClr val="tx1"/>
                </a:solidFill>
              </a:rPr>
              <a:t> (local time units)</a:t>
            </a:r>
          </a:p>
          <a:p>
            <a:pPr lvl="1"/>
            <a:r>
              <a:rPr lang="it-IT" i="1" dirty="0" err="1" smtClean="0">
                <a:solidFill>
                  <a:srgbClr val="FF0000"/>
                </a:solidFill>
              </a:rPr>
              <a:t>latency</a:t>
            </a:r>
            <a:r>
              <a:rPr lang="it-IT" i="1" dirty="0" smtClean="0">
                <a:solidFill>
                  <a:schemeClr val="tx1"/>
                </a:solidFill>
              </a:rPr>
              <a:t> (global </a:t>
            </a:r>
            <a:r>
              <a:rPr lang="it-IT" i="1" dirty="0" err="1" smtClean="0">
                <a:solidFill>
                  <a:schemeClr val="tx1"/>
                </a:solidFill>
              </a:rPr>
              <a:t>time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 err="1" smtClean="0">
                <a:solidFill>
                  <a:schemeClr val="tx1"/>
                </a:solidFill>
              </a:rPr>
              <a:t>units</a:t>
            </a:r>
            <a:r>
              <a:rPr lang="it-IT" i="1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it-IT" i="1" baseline="300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The component is instantiated with a periodic clock (e.g. (10)); when disabled it can only let the global time elapse, when enabled it can also perform an action</a:t>
            </a:r>
            <a:endParaRPr lang="it-IT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1997000" cy="131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1"/>
          <p:cNvCxnSpPr/>
          <p:nvPr/>
        </p:nvCxnSpPr>
        <p:spPr>
          <a:xfrm>
            <a:off x="4037032" y="355246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component semantics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12763" y="2596073"/>
            <a:ext cx="8229600" cy="5040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Latency is a </a:t>
            </a:r>
            <a:r>
              <a:rPr lang="en-US" sz="2000" dirty="0" err="1" smtClean="0">
                <a:solidFill>
                  <a:srgbClr val="FF0000"/>
                </a:solidFill>
              </a:rPr>
              <a:t>QoS</a:t>
            </a:r>
            <a:r>
              <a:rPr lang="en-US" sz="2000" dirty="0" smtClean="0">
                <a:solidFill>
                  <a:srgbClr val="FF0000"/>
                </a:solidFill>
              </a:rPr>
              <a:t> requirement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1268760"/>
            <a:ext cx="1440160" cy="95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52057"/>
            <a:ext cx="3816424" cy="7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4"/>
          <p:cNvSpPr txBox="1">
            <a:spLocks/>
          </p:cNvSpPr>
          <p:nvPr/>
        </p:nvSpPr>
        <p:spPr bwMode="auto">
          <a:xfrm>
            <a:off x="519004" y="3244145"/>
            <a:ext cx="8229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Duration is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constraint of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platform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09476"/>
            <a:ext cx="5616624" cy="6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82315"/>
            <a:ext cx="6192688" cy="14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228184" y="4509120"/>
            <a:ext cx="2860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each state is labeled with</a:t>
            </a:r>
          </a:p>
          <a:p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global time instant</a:t>
            </a:r>
          </a:p>
          <a:p>
            <a:r>
              <a:rPr lang="en-US" i="1" dirty="0" smtClean="0"/>
              <a:t>modulo the periodic</a:t>
            </a:r>
          </a:p>
          <a:p>
            <a:r>
              <a:rPr lang="en-US" i="1" dirty="0" smtClean="0"/>
              <a:t>clock’s length (e.g.,&lt;s4,0&gt;</a:t>
            </a:r>
          </a:p>
          <a:p>
            <a:r>
              <a:rPr lang="en-US" i="1" dirty="0" smtClean="0"/>
              <a:t>and &lt;s5,1&gt;)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an example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Assembly put together components and specify ports </a:t>
            </a:r>
            <a:r>
              <a:rPr lang="en-US" dirty="0" smtClean="0">
                <a:solidFill>
                  <a:srgbClr val="FF0000"/>
                </a:solidFill>
              </a:rPr>
              <a:t>renaming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Here, the interaction protocols </a:t>
            </a:r>
            <a:r>
              <a:rPr lang="en-US" dirty="0" smtClean="0">
                <a:solidFill>
                  <a:srgbClr val="FF0000"/>
                </a:solidFill>
              </a:rPr>
              <a:t>do not match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Proposal</a:t>
            </a:r>
            <a:r>
              <a:rPr lang="en-US" dirty="0" smtClean="0"/>
              <a:t>: to generate automatically a </a:t>
            </a:r>
            <a:r>
              <a:rPr lang="en-US" dirty="0" smtClean="0">
                <a:solidFill>
                  <a:srgbClr val="FF0000"/>
                </a:solidFill>
              </a:rPr>
              <a:t>correct-by-construction and bounded coordinator</a:t>
            </a:r>
            <a:r>
              <a:rPr lang="en-US" dirty="0" smtClean="0"/>
              <a:t> in order to solve protocol/latency/duration/clock </a:t>
            </a:r>
            <a:r>
              <a:rPr lang="it-IT" dirty="0" smtClean="0"/>
              <a:t>inconsistencies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302" y="1988840"/>
            <a:ext cx="3978002" cy="131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method overview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360" y="1340767"/>
            <a:ext cx="6860024" cy="45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858" y="1721176"/>
            <a:ext cx="2397819" cy="12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54530" y="3089328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Semantics LTS of &lt;C3,(11)&gt;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73115" y="3089328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Semantics LTS of &lt;C4,(10)&gt;</a:t>
            </a:r>
            <a:endParaRPr lang="en-US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30" y="3449368"/>
            <a:ext cx="31368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760" y="3449368"/>
            <a:ext cx="48502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example: mismatch detection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8" cy="2414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compute the synchronous parallel composition of the LTSs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Deadlocks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sink states</a:t>
            </a:r>
            <a:r>
              <a:rPr lang="en-US" dirty="0" smtClean="0"/>
              <a:t> in this parallel composition</a:t>
            </a:r>
          </a:p>
          <a:p>
            <a:r>
              <a:rPr lang="en-US" dirty="0" smtClean="0"/>
              <a:t>We use </a:t>
            </a:r>
            <a:r>
              <a:rPr lang="en-US" dirty="0" smtClean="0">
                <a:solidFill>
                  <a:srgbClr val="FF0000"/>
                </a:solidFill>
              </a:rPr>
              <a:t>CADP</a:t>
            </a:r>
            <a:r>
              <a:rPr lang="en-US" dirty="0" smtClean="0"/>
              <a:t> to detect such sink states</a:t>
            </a:r>
          </a:p>
          <a:p>
            <a:r>
              <a:rPr lang="en-US" dirty="0" smtClean="0"/>
              <a:t>In the example, the initial state of the synchronous product is a sink </a:t>
            </a:r>
            <a:r>
              <a:rPr lang="it-IT" dirty="0" smtClean="0"/>
              <a:t>state: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10" y="3991608"/>
            <a:ext cx="8892480" cy="15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394843"/>
            <a:ext cx="8229600" cy="9746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each component, we compute one Petri Net (PN) modeling what the component expects from its environment (i.e., the other components plus the environment)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338" y="2390156"/>
            <a:ext cx="7150794" cy="34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example: component’s expectation </a:t>
            </a:r>
            <a:r>
              <a:rPr lang="en-US" sz="2800" dirty="0" smtClean="0"/>
              <a:t>–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Application-layer Protocols: an example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446213"/>
            <a:ext cx="8229600" cy="1118691"/>
          </a:xfrm>
        </p:spPr>
        <p:txBody>
          <a:bodyPr/>
          <a:lstStyle/>
          <a:p>
            <a:r>
              <a:rPr lang="en-US" dirty="0" smtClean="0"/>
              <a:t>By using Labeled Transition Systems (LTSs)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4840961" y="2071678"/>
            <a:ext cx="3780196" cy="3941232"/>
            <a:chOff x="4840961" y="2071678"/>
            <a:chExt cx="3780196" cy="3941232"/>
          </a:xfrm>
        </p:grpSpPr>
        <p:pic>
          <p:nvPicPr>
            <p:cNvPr id="5" name="Immagine 4" descr="PhotoSharingProduc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157" y="2071678"/>
              <a:ext cx="3780000" cy="3578241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840961" y="5643578"/>
              <a:ext cx="378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F5595"/>
                  </a:solidFill>
                  <a:latin typeface="+mn-lt"/>
                </a:rPr>
                <a:t>A Photo Sharing producer</a:t>
              </a:r>
              <a:endParaRPr lang="en-US" b="1" dirty="0">
                <a:solidFill>
                  <a:srgbClr val="1F5595"/>
                </a:solidFill>
                <a:latin typeface="+mn-lt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107504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Input actions, e.g., </a:t>
            </a:r>
            <a:r>
              <a:rPr lang="en-US" b="1" i="1" dirty="0" smtClean="0"/>
              <a:t>Acknowledge</a:t>
            </a:r>
            <a:r>
              <a:rPr lang="en-US" dirty="0" smtClean="0"/>
              <a:t>, model </a:t>
            </a:r>
          </a:p>
          <a:p>
            <a:pPr>
              <a:buFontTx/>
              <a:buChar char="-"/>
            </a:pPr>
            <a:r>
              <a:rPr lang="en-US" dirty="0" smtClean="0"/>
              <a:t> methods that can be called;</a:t>
            </a:r>
          </a:p>
          <a:p>
            <a:pPr>
              <a:buFontTx/>
              <a:buChar char="-"/>
            </a:pPr>
            <a:r>
              <a:rPr lang="en-US" dirty="0" smtClean="0"/>
              <a:t> receiving messages;</a:t>
            </a:r>
          </a:p>
          <a:p>
            <a:pPr>
              <a:buFontTx/>
              <a:buChar char="-"/>
            </a:pPr>
            <a:r>
              <a:rPr lang="en-US" dirty="0" smtClean="0"/>
              <a:t> return values.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7504" y="44609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Output actions, e.g., </a:t>
            </a:r>
            <a:r>
              <a:rPr lang="en-US" b="1" i="1" dirty="0" smtClean="0"/>
              <a:t>Authenticate</a:t>
            </a:r>
            <a:r>
              <a:rPr lang="en-US" dirty="0" smtClean="0"/>
              <a:t>, model</a:t>
            </a:r>
          </a:p>
          <a:p>
            <a:pPr>
              <a:buFontTx/>
              <a:buChar char="-"/>
            </a:pPr>
            <a:r>
              <a:rPr lang="en-US" dirty="0" smtClean="0"/>
              <a:t> method calls;</a:t>
            </a:r>
          </a:p>
          <a:p>
            <a:pPr>
              <a:buFontTx/>
              <a:buChar char="-"/>
            </a:pPr>
            <a:r>
              <a:rPr lang="en-US" dirty="0" smtClean="0"/>
              <a:t> message transmission;</a:t>
            </a:r>
          </a:p>
          <a:p>
            <a:pPr>
              <a:buFontTx/>
              <a:buChar char="-"/>
            </a:pPr>
            <a:r>
              <a:rPr lang="en-US" dirty="0" smtClean="0"/>
              <a:t> exceptions.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2288292" y="4540032"/>
            <a:ext cx="13476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394843"/>
            <a:ext cx="8229600" cy="97467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We build the </a:t>
            </a:r>
            <a:r>
              <a:rPr lang="en-US" dirty="0" smtClean="0">
                <a:solidFill>
                  <a:srgbClr val="FF0000"/>
                </a:solidFill>
              </a:rPr>
              <a:t>causal dependencies</a:t>
            </a:r>
            <a:r>
              <a:rPr lang="en-US" dirty="0" smtClean="0"/>
              <a:t> (read/write) by </a:t>
            </a:r>
            <a:r>
              <a:rPr lang="en-US" dirty="0" smtClean="0">
                <a:solidFill>
                  <a:srgbClr val="FF0000"/>
                </a:solidFill>
              </a:rPr>
              <a:t>unifying the pending places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 we compose synchronously the </a:t>
            </a:r>
            <a:r>
              <a:rPr lang="en-US" dirty="0" smtClean="0">
                <a:solidFill>
                  <a:srgbClr val="FF0000"/>
                </a:solidFill>
              </a:rPr>
              <a:t>time-elapsing transitions</a:t>
            </a:r>
            <a:r>
              <a:rPr lang="en-US" dirty="0" smtClean="0"/>
              <a:t> (only the </a:t>
            </a:r>
            <a:r>
              <a:rPr lang="en-US" dirty="0" err="1" smtClean="0"/>
              <a:t>firable</a:t>
            </a:r>
            <a:r>
              <a:rPr lang="en-US" dirty="0" smtClean="0"/>
              <a:t> ones are shown)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example: unification PN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19" y="2459906"/>
            <a:ext cx="8187537" cy="41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394843"/>
            <a:ext cx="8229600" cy="9746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node is a </a:t>
            </a:r>
            <a:r>
              <a:rPr lang="en-US" dirty="0" smtClean="0">
                <a:solidFill>
                  <a:srgbClr val="FF0000"/>
                </a:solidFill>
              </a:rPr>
              <a:t>new marking</a:t>
            </a:r>
            <a:r>
              <a:rPr lang="en-US" dirty="0" smtClean="0"/>
              <a:t> of the unification PN</a:t>
            </a:r>
          </a:p>
          <a:p>
            <a:endParaRPr lang="en-US" sz="7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“cloud-nodes” represent parts of the graph that contain only </a:t>
            </a:r>
            <a:r>
              <a:rPr lang="en-US" dirty="0" smtClean="0">
                <a:solidFill>
                  <a:srgbClr val="FF0000"/>
                </a:solidFill>
              </a:rPr>
              <a:t>dead</a:t>
            </a:r>
            <a:r>
              <a:rPr lang="en-US" dirty="0" smtClean="0"/>
              <a:t> nodes or </a:t>
            </a:r>
            <a:r>
              <a:rPr lang="en-US" dirty="0" smtClean="0">
                <a:solidFill>
                  <a:srgbClr val="FF0000"/>
                </a:solidFill>
              </a:rPr>
              <a:t>nodes with infinite markings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example: extended coverability graph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01044"/>
            <a:ext cx="8670995" cy="340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3" y="1394843"/>
            <a:ext cx="8229600" cy="974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prune the transitions that </a:t>
            </a:r>
            <a:r>
              <a:rPr lang="en-US" sz="2400" dirty="0" smtClean="0">
                <a:solidFill>
                  <a:srgbClr val="FF0000"/>
                </a:solidFill>
              </a:rPr>
              <a:t>lead inevitably to cloud-nodes</a:t>
            </a:r>
            <a:r>
              <a:rPr lang="en-US" sz="2400" dirty="0" smtClean="0"/>
              <a:t> and that are </a:t>
            </a:r>
            <a:r>
              <a:rPr lang="en-US" sz="2400" dirty="0" smtClean="0">
                <a:solidFill>
                  <a:srgbClr val="FF0000"/>
                </a:solidFill>
              </a:rPr>
              <a:t>controllable</a:t>
            </a:r>
            <a:r>
              <a:rPr lang="en-US" sz="2400" dirty="0" smtClean="0"/>
              <a:t>:</a:t>
            </a:r>
            <a:endParaRPr lang="en-US" sz="7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running example: controlled coverability graph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30769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518914" y="3843115"/>
            <a:ext cx="8229600" cy="9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/>
              <a:t>This is the </a:t>
            </a:r>
            <a:r>
              <a:rPr lang="en-US" sz="2400" dirty="0" smtClean="0">
                <a:solidFill>
                  <a:srgbClr val="FF0000"/>
                </a:solidFill>
              </a:rPr>
              <a:t>correct by construction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bounded</a:t>
            </a:r>
            <a:r>
              <a:rPr lang="en-US" sz="2400" dirty="0" smtClean="0"/>
              <a:t> adaptor to be put between C3 and C4:</a:t>
            </a: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653136"/>
            <a:ext cx="4248472" cy="13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40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Automatic Synthesis of FFC for </a:t>
            </a:r>
            <a:r>
              <a:rPr lang="en-US" sz="2800" b="1" u="sng" dirty="0" smtClean="0"/>
              <a:t>Real-Time Systems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</a:t>
            </a:r>
            <a:r>
              <a:rPr lang="en-US" sz="2800" i="1" dirty="0" smtClean="0"/>
              <a:t> tool chain </a:t>
            </a:r>
            <a:r>
              <a:rPr lang="en-US" sz="2800" dirty="0" smtClean="0"/>
              <a:t>–</a:t>
            </a:r>
            <a:endParaRPr lang="en-US" sz="2800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360" y="1340767"/>
            <a:ext cx="6860024" cy="45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917508" y="255561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SynthesisRT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17728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CADP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60232" y="24115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SynthesisRT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27351" y="40472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415935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SynthesisRT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b="1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synthesis of coordinators for real-time systems [TACAS07]</a:t>
            </a:r>
            <a:endParaRPr lang="en-US" dirty="0" smtClean="0"/>
          </a:p>
          <a:p>
            <a:pPr lvl="1"/>
            <a:r>
              <a:rPr lang="en-US" b="1" dirty="0" smtClean="0"/>
              <a:t>synthesis of coordinators for evolving systems [JSS08b</a:t>
            </a:r>
            <a:r>
              <a:rPr lang="en-US" b="1" dirty="0" smtClean="0"/>
              <a:t>]</a:t>
            </a:r>
            <a:endParaRPr lang="en-US" b="1" dirty="0" smtClean="0"/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and Future Perspectives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 Synthesis of FFC for</a:t>
            </a:r>
            <a:br>
              <a:rPr lang="en-US" sz="2800" dirty="0" smtClean="0"/>
            </a:br>
            <a:r>
              <a:rPr lang="en-US" sz="2800" b="1" u="sng" dirty="0" smtClean="0"/>
              <a:t>Evolving Systems</a:t>
            </a:r>
            <a:endParaRPr lang="en-US" sz="2800" dirty="0"/>
          </a:p>
        </p:txBody>
      </p:sp>
      <p:pic>
        <p:nvPicPr>
          <p:cNvPr id="103426" name="Picture 2" descr="C:\Users\Massimo\Desktop\SFM11-Bertinoro\Synthesis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2" y="1268760"/>
            <a:ext cx="6333390" cy="4752528"/>
          </a:xfrm>
          <a:prstGeom prst="rect">
            <a:avLst/>
          </a:prstGeom>
          <a:noFill/>
        </p:spPr>
      </p:pic>
      <p:sp>
        <p:nvSpPr>
          <p:cNvPr id="40" name="Rettangolo 39"/>
          <p:cNvSpPr/>
          <p:nvPr/>
        </p:nvSpPr>
        <p:spPr>
          <a:xfrm>
            <a:off x="3825416" y="3356992"/>
            <a:ext cx="2520280" cy="15121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6372200" y="2848868"/>
            <a:ext cx="2864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FFC synthesis is used to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automatically produce an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assembly of Off-The-Shelf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components that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implements a specified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and verified architectural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component, both at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compile- and run-time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8" cy="44640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[JSS08a]</a:t>
            </a:r>
          </a:p>
          <a:p>
            <a:pPr lvl="1"/>
            <a:r>
              <a:rPr lang="en-US" dirty="0" smtClean="0"/>
              <a:t>synthesis of coordinators for evolving systems [JSS08b]</a:t>
            </a:r>
          </a:p>
          <a:p>
            <a:pPr lvl="1"/>
            <a:r>
              <a:rPr lang="en-US" dirty="0" smtClean="0"/>
              <a:t>synthesis of coordinators for real-time systems [TACAS07]</a:t>
            </a:r>
          </a:p>
          <a:p>
            <a:r>
              <a:rPr lang="en-US" b="1" dirty="0" smtClean="0"/>
              <a:t>Application-layer Mediators</a:t>
            </a:r>
          </a:p>
          <a:p>
            <a:pPr lvl="1"/>
            <a:r>
              <a:rPr lang="en-US" b="1" dirty="0" smtClean="0"/>
              <a:t>synthesis of emerging mediators for ubiquitous systems [ISOLA10, RSPHDT10, WICSA/ECSA09]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Conclusion and Future Perspectives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Synthesis of Mediators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12763" y="1340768"/>
            <a:ext cx="8229600" cy="4464050"/>
          </a:xfrm>
        </p:spPr>
        <p:txBody>
          <a:bodyPr/>
          <a:lstStyle/>
          <a:p>
            <a:r>
              <a:rPr lang="en-US" sz="2200" b="1" dirty="0" smtClean="0"/>
              <a:t>Problem</a:t>
            </a:r>
            <a:r>
              <a:rPr lang="en-US" sz="2200" dirty="0" smtClean="0"/>
              <a:t>: </a:t>
            </a:r>
            <a:r>
              <a:rPr lang="en-US" sz="2200" i="1" dirty="0" smtClean="0">
                <a:solidFill>
                  <a:srgbClr val="CC00CC"/>
                </a:solidFill>
              </a:rPr>
              <a:t>interoperability</a:t>
            </a:r>
            <a:r>
              <a:rPr lang="en-US" sz="2200" dirty="0" smtClean="0"/>
              <a:t> between </a:t>
            </a:r>
            <a:r>
              <a:rPr lang="en-US" sz="2200" i="1" dirty="0" smtClean="0"/>
              <a:t>heterogeneous</a:t>
            </a:r>
            <a:r>
              <a:rPr lang="en-US" sz="2200" dirty="0" smtClean="0"/>
              <a:t> </a:t>
            </a:r>
            <a:r>
              <a:rPr lang="en-US" sz="2200" i="1" dirty="0" smtClean="0">
                <a:solidFill>
                  <a:srgbClr val="00B050"/>
                </a:solidFill>
              </a:rPr>
              <a:t>protocols</a:t>
            </a:r>
            <a:r>
              <a:rPr lang="en-US" sz="2200" dirty="0" smtClean="0"/>
              <a:t> within the </a:t>
            </a:r>
            <a:r>
              <a:rPr lang="en-US" sz="2200" i="1" dirty="0" smtClean="0"/>
              <a:t>ubiquitous computing environment  </a:t>
            </a:r>
          </a:p>
          <a:p>
            <a:r>
              <a:rPr lang="en-US" sz="2200" b="1" dirty="0" smtClean="0"/>
              <a:t>Goal</a:t>
            </a:r>
            <a:r>
              <a:rPr lang="en-US" sz="2200" dirty="0" smtClean="0"/>
              <a:t>: to find an </a:t>
            </a:r>
            <a:r>
              <a:rPr lang="en-US" sz="2200" i="1" dirty="0" smtClean="0"/>
              <a:t>automated solution </a:t>
            </a:r>
            <a:r>
              <a:rPr lang="en-US" sz="2200" dirty="0" smtClean="0"/>
              <a:t>to solve the problem</a:t>
            </a:r>
          </a:p>
          <a:p>
            <a:r>
              <a:rPr lang="en-US" sz="2200" dirty="0" smtClean="0">
                <a:solidFill>
                  <a:srgbClr val="00B050"/>
                </a:solidFill>
              </a:rPr>
              <a:t>Compatible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00B050"/>
                </a:solidFill>
              </a:rPr>
              <a:t>functionally matching protocols</a:t>
            </a:r>
            <a:r>
              <a:rPr lang="en-US" sz="2200" dirty="0" smtClean="0"/>
              <a:t>: protocols that can potentially communicate by performing complementary sequences of actions</a:t>
            </a:r>
          </a:p>
          <a:p>
            <a:pPr lvl="1"/>
            <a:r>
              <a:rPr lang="en-US" sz="1800" dirty="0" smtClean="0"/>
              <a:t>“Communication” through (at least one) complementary sequences of actions, i.e., trace</a:t>
            </a:r>
          </a:p>
          <a:p>
            <a:pPr lvl="1"/>
            <a:r>
              <a:rPr lang="en-US" sz="1800" dirty="0" smtClean="0"/>
              <a:t>“Potentially” because of  heterogeneities that can be mediated , i.e. mismatches (e.g. languages, third parties sequences of actions, ...)</a:t>
            </a:r>
          </a:p>
          <a:p>
            <a:r>
              <a:rPr lang="en-US" sz="2200" dirty="0" smtClean="0">
                <a:solidFill>
                  <a:srgbClr val="CC00CC"/>
                </a:solidFill>
              </a:rPr>
              <a:t>Interoperability</a:t>
            </a:r>
            <a:r>
              <a:rPr lang="en-US" sz="2200" dirty="0" smtClean="0"/>
              <a:t>: ability of heterogeneous protocols that functionally match to communicate and coordinate, i.e., synchronize to reach their goal(s)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A theory </a:t>
            </a:r>
            <a:r>
              <a:rPr lang="en-US" sz="2800" dirty="0" smtClean="0"/>
              <a:t>to</a:t>
            </a:r>
            <a:r>
              <a:rPr lang="en-US" sz="2800" i="1" dirty="0" smtClean="0"/>
              <a:t> automatically elicit </a:t>
            </a:r>
            <a:r>
              <a:rPr lang="en-US" sz="2800" dirty="0" smtClean="0"/>
              <a:t>and</a:t>
            </a:r>
            <a:r>
              <a:rPr lang="en-US" sz="2800" i="1" dirty="0" smtClean="0"/>
              <a:t> synthesize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B050"/>
                </a:solidFill>
              </a:rPr>
              <a:t>mediator</a:t>
            </a:r>
            <a:r>
              <a:rPr lang="en-US" sz="2800" dirty="0" smtClean="0"/>
              <a:t> that allows the protocols to interoperate by solving their behavioral mismatches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Mediator</a:t>
            </a:r>
            <a:r>
              <a:rPr lang="en-US" sz="2800" dirty="0" smtClean="0"/>
              <a:t>: protocol that allows the communication among compatible protocols by mediating their differences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uppo 123"/>
          <p:cNvGrpSpPr/>
          <p:nvPr/>
        </p:nvGrpSpPr>
        <p:grpSpPr>
          <a:xfrm>
            <a:off x="180687" y="1301026"/>
            <a:ext cx="8836809" cy="4602750"/>
            <a:chOff x="-163723" y="667285"/>
            <a:chExt cx="8912187" cy="4733514"/>
          </a:xfrm>
        </p:grpSpPr>
        <p:cxnSp>
          <p:nvCxnSpPr>
            <p:cNvPr id="125" name="Connettore 1 124"/>
            <p:cNvCxnSpPr>
              <a:stCxn id="137" idx="3"/>
              <a:endCxn id="136" idx="1"/>
            </p:cNvCxnSpPr>
            <p:nvPr/>
          </p:nvCxnSpPr>
          <p:spPr>
            <a:xfrm>
              <a:off x="4247870" y="1207285"/>
              <a:ext cx="2857520" cy="0"/>
            </a:xfrm>
            <a:prstGeom prst="line">
              <a:avLst/>
            </a:prstGeom>
            <a:noFill/>
            <a:ln w="57150" cap="flat" cmpd="sng" algn="ctr">
              <a:solidFill>
                <a:srgbClr val="26F4C1"/>
              </a:solidFill>
              <a:prstDash val="solid"/>
            </a:ln>
            <a:effectLst/>
          </p:spPr>
        </p:cxnSp>
        <p:sp>
          <p:nvSpPr>
            <p:cNvPr id="126" name="Arco 125"/>
            <p:cNvSpPr/>
            <p:nvPr/>
          </p:nvSpPr>
          <p:spPr>
            <a:xfrm>
              <a:off x="4644128" y="3084327"/>
              <a:ext cx="1080000" cy="1080000"/>
            </a:xfrm>
            <a:prstGeom prst="arc">
              <a:avLst>
                <a:gd name="adj1" fmla="val 761414"/>
                <a:gd name="adj2" fmla="val 5231339"/>
              </a:avLst>
            </a:prstGeom>
            <a:noFill/>
            <a:ln w="19050" cap="flat" cmpd="sng" algn="ctr">
              <a:solidFill>
                <a:srgbClr val="26F4C1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127" name="Connettore 2 126"/>
            <p:cNvCxnSpPr/>
            <p:nvPr/>
          </p:nvCxnSpPr>
          <p:spPr>
            <a:xfrm rot="5400000" flipH="1" flipV="1">
              <a:off x="4746706" y="2705813"/>
              <a:ext cx="1955638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26F4C1"/>
              </a:solidFill>
              <a:prstDash val="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28" name="Rettangolo arrotondato 127"/>
            <p:cNvSpPr/>
            <p:nvPr/>
          </p:nvSpPr>
          <p:spPr>
            <a:xfrm>
              <a:off x="5516777" y="2299649"/>
              <a:ext cx="642941" cy="785818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it-IT" kern="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9" name="Rettangolo arrotondato 128"/>
            <p:cNvSpPr/>
            <p:nvPr/>
          </p:nvSpPr>
          <p:spPr>
            <a:xfrm>
              <a:off x="5373900" y="2371087"/>
              <a:ext cx="642942" cy="857256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it-IT" kern="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0" name="Triangolo isoscele 129"/>
            <p:cNvSpPr/>
            <p:nvPr/>
          </p:nvSpPr>
          <p:spPr>
            <a:xfrm>
              <a:off x="4932040" y="4602195"/>
              <a:ext cx="1071570" cy="714380"/>
            </a:xfrm>
            <a:prstGeom prst="triangle">
              <a:avLst/>
            </a:prstGeom>
            <a:gradFill flip="none" rotWithShape="1">
              <a:gsLst>
                <a:gs pos="0">
                  <a:srgbClr val="4964ED">
                    <a:shade val="30000"/>
                    <a:satMod val="115000"/>
                  </a:srgbClr>
                </a:gs>
                <a:gs pos="50000">
                  <a:srgbClr val="4964ED">
                    <a:shade val="67500"/>
                    <a:satMod val="115000"/>
                  </a:srgbClr>
                </a:gs>
                <a:gs pos="100000">
                  <a:srgbClr val="4964E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it-IT" kern="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grpSp>
          <p:nvGrpSpPr>
            <p:cNvPr id="5" name="Gruppo 104"/>
            <p:cNvGrpSpPr/>
            <p:nvPr/>
          </p:nvGrpSpPr>
          <p:grpSpPr>
            <a:xfrm>
              <a:off x="3604928" y="2369947"/>
              <a:ext cx="550151" cy="714380"/>
              <a:chOff x="2674249" y="5017496"/>
              <a:chExt cx="550151" cy="714380"/>
            </a:xfrm>
          </p:grpSpPr>
          <p:sp>
            <p:nvSpPr>
              <p:cNvPr id="162" name="Rettangolo arrotondato 161"/>
              <p:cNvSpPr/>
              <p:nvPr/>
            </p:nvSpPr>
            <p:spPr>
              <a:xfrm>
                <a:off x="2714612" y="5017496"/>
                <a:ext cx="500066" cy="71438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it-IT" kern="0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163" name="Rettangolo 162"/>
              <p:cNvSpPr/>
              <p:nvPr/>
            </p:nvSpPr>
            <p:spPr>
              <a:xfrm>
                <a:off x="2674249" y="5055897"/>
                <a:ext cx="550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t-IT" sz="2400" kern="0" dirty="0">
                    <a:solidFill>
                      <a:srgbClr val="FFFFFF"/>
                    </a:solidFill>
                    <a:latin typeface="Verdana" pitchFamily="34" charset="0"/>
                  </a:rPr>
                  <a:t>O</a:t>
                </a:r>
                <a:r>
                  <a:rPr lang="it-IT" sz="2400" kern="0" baseline="-25000" dirty="0">
                    <a:solidFill>
                      <a:sysClr val="window" lastClr="FFFFFF"/>
                    </a:solidFill>
                    <a:latin typeface="Verdana" pitchFamily="34" charset="0"/>
                  </a:rPr>
                  <a:t>P</a:t>
                </a:r>
                <a:endParaRPr lang="it-IT" sz="1400" kern="0" baseline="-25000" dirty="0">
                  <a:solidFill>
                    <a:sysClr val="window" lastClr="FFFFFF"/>
                  </a:solidFill>
                  <a:latin typeface="Century Gothic"/>
                </a:endParaRPr>
              </a:p>
            </p:txBody>
          </p:sp>
        </p:grpSp>
        <p:sp>
          <p:nvSpPr>
            <p:cNvPr id="132" name="Rettangolo arrotondato 131"/>
            <p:cNvSpPr/>
            <p:nvPr/>
          </p:nvSpPr>
          <p:spPr>
            <a:xfrm>
              <a:off x="2882118" y="3159185"/>
              <a:ext cx="1080000" cy="1080000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lumMod val="60000"/>
                    <a:lumOff val="40000"/>
                  </a:srgbClr>
                </a:gs>
                <a:gs pos="46000">
                  <a:srgbClr val="68007F">
                    <a:tint val="86000"/>
                    <a:satMod val="160000"/>
                  </a:srgbClr>
                </a:gs>
                <a:gs pos="100000">
                  <a:srgbClr val="68007F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68007F"/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kern="0" dirty="0">
                  <a:solidFill>
                    <a:sysClr val="window" lastClr="FFFFFF"/>
                  </a:solidFill>
                  <a:latin typeface="Verdana" pitchFamily="34" charset="0"/>
                </a:rPr>
                <a:t>A</a:t>
              </a:r>
              <a:r>
                <a:rPr lang="it-IT" sz="2800" kern="0" baseline="-25000" dirty="0">
                  <a:solidFill>
                    <a:sysClr val="window" lastClr="FFFFFF"/>
                  </a:solidFill>
                  <a:latin typeface="Verdana" pitchFamily="34" charset="0"/>
                </a:rPr>
                <a:t>P</a:t>
              </a:r>
              <a:endParaRPr lang="it-IT" sz="1600" kern="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sp>
          <p:nvSpPr>
            <p:cNvPr id="133" name="Rettangolo arrotondato 132"/>
            <p:cNvSpPr/>
            <p:nvPr/>
          </p:nvSpPr>
          <p:spPr>
            <a:xfrm>
              <a:off x="7524448" y="3159185"/>
              <a:ext cx="1080000" cy="1080000"/>
            </a:xfrm>
            <a:prstGeom prst="roundRect">
              <a:avLst/>
            </a:prstGeom>
            <a:gradFill rotWithShape="1">
              <a:gsLst>
                <a:gs pos="0">
                  <a:srgbClr val="68007F">
                    <a:tint val="60000"/>
                    <a:satMod val="160000"/>
                  </a:srgbClr>
                </a:gs>
                <a:gs pos="46000">
                  <a:srgbClr val="68007F">
                    <a:tint val="86000"/>
                    <a:satMod val="160000"/>
                  </a:srgbClr>
                </a:gs>
                <a:gs pos="100000">
                  <a:srgbClr val="68007F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68007F"/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kern="0" dirty="0">
                  <a:solidFill>
                    <a:sysClr val="window" lastClr="FFFFFF"/>
                  </a:solidFill>
                  <a:latin typeface="Verdana" pitchFamily="34" charset="0"/>
                </a:rPr>
                <a:t>A</a:t>
              </a:r>
              <a:r>
                <a:rPr lang="it-IT" sz="2800" kern="0" baseline="-25000" dirty="0">
                  <a:solidFill>
                    <a:sysClr val="window" lastClr="FFFFFF"/>
                  </a:solidFill>
                  <a:latin typeface="Verdana" pitchFamily="34" charset="0"/>
                </a:rPr>
                <a:t>Q</a:t>
              </a:r>
              <a:endParaRPr lang="it-IT" sz="1600" kern="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cxnSp>
          <p:nvCxnSpPr>
            <p:cNvPr id="134" name="Connettore 2 133"/>
            <p:cNvCxnSpPr/>
            <p:nvPr/>
          </p:nvCxnSpPr>
          <p:spPr>
            <a:xfrm rot="16200000" flipH="1">
              <a:off x="2634597" y="2412738"/>
              <a:ext cx="1224000" cy="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Connettore 2 134"/>
            <p:cNvCxnSpPr/>
            <p:nvPr/>
          </p:nvCxnSpPr>
          <p:spPr>
            <a:xfrm rot="16200000" flipH="1">
              <a:off x="7350645" y="2412738"/>
              <a:ext cx="1224000" cy="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6" name="Rettangolo arrotondato 135"/>
            <p:cNvSpPr/>
            <p:nvPr/>
          </p:nvSpPr>
          <p:spPr>
            <a:xfrm>
              <a:off x="7105390" y="675715"/>
              <a:ext cx="1643074" cy="1080000"/>
            </a:xfrm>
            <a:prstGeom prst="roundRect">
              <a:avLst/>
            </a:prstGeom>
            <a:gradFill rotWithShape="1">
              <a:gsLst>
                <a:gs pos="0">
                  <a:srgbClr val="FF388C">
                    <a:tint val="60000"/>
                    <a:satMod val="160000"/>
                  </a:srgbClr>
                </a:gs>
                <a:gs pos="46000">
                  <a:srgbClr val="FF388C">
                    <a:tint val="86000"/>
                    <a:satMod val="160000"/>
                  </a:srgbClr>
                </a:gs>
                <a:gs pos="100000">
                  <a:srgbClr val="FF388C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FF388C"/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it-IT" sz="3200" kern="0" dirty="0">
                  <a:solidFill>
                    <a:sysClr val="window" lastClr="FFFFFF"/>
                  </a:solidFill>
                  <a:latin typeface="Verdana" pitchFamily="34" charset="0"/>
                </a:rPr>
                <a:t>Q</a:t>
              </a:r>
              <a:endParaRPr lang="it-IT" kern="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sp>
          <p:nvSpPr>
            <p:cNvPr id="137" name="Rettangolo arrotondato 136"/>
            <p:cNvSpPr/>
            <p:nvPr/>
          </p:nvSpPr>
          <p:spPr>
            <a:xfrm>
              <a:off x="2604796" y="667285"/>
              <a:ext cx="1643074" cy="1080000"/>
            </a:xfrm>
            <a:prstGeom prst="roundRect">
              <a:avLst/>
            </a:prstGeom>
            <a:gradFill rotWithShape="1">
              <a:gsLst>
                <a:gs pos="0">
                  <a:srgbClr val="FF388C">
                    <a:tint val="60000"/>
                    <a:satMod val="160000"/>
                  </a:srgbClr>
                </a:gs>
                <a:gs pos="46000">
                  <a:srgbClr val="FF388C">
                    <a:tint val="86000"/>
                    <a:satMod val="160000"/>
                  </a:srgbClr>
                </a:gs>
                <a:gs pos="100000">
                  <a:srgbClr val="FF388C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FF388C"/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it-IT" sz="3200" kern="0" dirty="0">
                  <a:solidFill>
                    <a:sysClr val="window" lastClr="FFFFFF"/>
                  </a:solidFill>
                  <a:latin typeface="Verdana" pitchFamily="34" charset="0"/>
                </a:rPr>
                <a:t>P</a:t>
              </a:r>
              <a:endParaRPr lang="it-IT" kern="0" dirty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138" name="CasellaDiTesto 137"/>
            <p:cNvSpPr txBox="1"/>
            <p:nvPr/>
          </p:nvSpPr>
          <p:spPr>
            <a:xfrm rot="10800000">
              <a:off x="4355977" y="4769679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t-IT" sz="2400" kern="0" dirty="0">
                  <a:solidFill>
                    <a:sysClr val="windowText" lastClr="000000"/>
                  </a:solidFill>
                  <a:latin typeface="Arial Unicode MS"/>
                  <a:ea typeface="Arial Unicode MS"/>
                  <a:cs typeface="Arial Unicode MS"/>
                </a:rPr>
                <a:t>U E</a:t>
              </a:r>
              <a:endParaRPr lang="it-IT" kern="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139" name="Rettangolo arrotondato 138"/>
            <p:cNvSpPr/>
            <p:nvPr/>
          </p:nvSpPr>
          <p:spPr>
            <a:xfrm>
              <a:off x="4747936" y="738723"/>
              <a:ext cx="1928826" cy="9286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>
                    <a:shade val="51000"/>
                    <a:satMod val="130000"/>
                  </a:srgbClr>
                </a:gs>
                <a:gs pos="80000">
                  <a:srgbClr val="00CC99">
                    <a:shade val="93000"/>
                    <a:satMod val="130000"/>
                  </a:srgbClr>
                </a:gs>
                <a:gs pos="100000">
                  <a:srgbClr val="00CC99">
                    <a:shade val="94000"/>
                    <a:satMod val="135000"/>
                  </a:srgbClr>
                </a:gs>
              </a:gsLst>
              <a:lin ang="8100000" scaled="1"/>
              <a:tileRect/>
            </a:gradFill>
            <a:ln>
              <a:noFill/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400" kern="0" dirty="0">
                  <a:solidFill>
                    <a:sysClr val="window" lastClr="FFFFFF"/>
                  </a:solidFill>
                  <a:latin typeface="Verdana" pitchFamily="34" charset="0"/>
                </a:rPr>
                <a:t>M</a:t>
              </a:r>
            </a:p>
            <a:p>
              <a:pPr algn="ctr">
                <a:defRPr/>
              </a:pPr>
              <a:r>
                <a:rPr lang="it-IT" sz="2000" kern="0" dirty="0">
                  <a:solidFill>
                    <a:sysClr val="window" lastClr="FFFFFF"/>
                  </a:solidFill>
                  <a:latin typeface="Verdana" pitchFamily="34" charset="0"/>
                </a:rPr>
                <a:t>(</a:t>
              </a:r>
              <a:r>
                <a:rPr lang="it-IT" sz="2000" kern="0" dirty="0" err="1">
                  <a:solidFill>
                    <a:sysClr val="window" lastClr="FFFFFF"/>
                  </a:solidFill>
                  <a:latin typeface="Verdana" pitchFamily="34" charset="0"/>
                </a:rPr>
                <a:t>mediator</a:t>
              </a:r>
              <a:r>
                <a:rPr lang="it-IT" sz="2000" kern="0" dirty="0">
                  <a:solidFill>
                    <a:sysClr val="window" lastClr="FFFFFF"/>
                  </a:solidFill>
                  <a:latin typeface="Verdana" pitchFamily="34" charset="0"/>
                </a:rPr>
                <a:t>)</a:t>
              </a:r>
              <a:endParaRPr lang="it-IT" sz="1200" kern="0" dirty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140" name="Rettangolo arrotondato 139"/>
            <p:cNvSpPr/>
            <p:nvPr/>
          </p:nvSpPr>
          <p:spPr>
            <a:xfrm>
              <a:off x="5516776" y="2379517"/>
              <a:ext cx="500066" cy="71438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it-IT" kern="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1" name="Rettangolo 140"/>
            <p:cNvSpPr/>
            <p:nvPr/>
          </p:nvSpPr>
          <p:spPr>
            <a:xfrm>
              <a:off x="5447664" y="2371087"/>
              <a:ext cx="612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400" kern="0" dirty="0">
                  <a:solidFill>
                    <a:srgbClr val="FFFFFF"/>
                  </a:solidFill>
                  <a:latin typeface="Verdana" pitchFamily="34" charset="0"/>
                </a:rPr>
                <a:t>O</a:t>
              </a:r>
              <a:r>
                <a:rPr lang="it-IT" sz="2400" kern="0" baseline="-25000" dirty="0">
                  <a:solidFill>
                    <a:sysClr val="window" lastClr="FFFFFF"/>
                  </a:solidFill>
                  <a:latin typeface="Verdana" pitchFamily="34" charset="0"/>
                </a:rPr>
                <a:t>PQ</a:t>
              </a:r>
              <a:endParaRPr lang="it-IT" sz="1400" kern="0" baseline="-2500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cxnSp>
          <p:nvCxnSpPr>
            <p:cNvPr id="142" name="Connettore 1 141"/>
            <p:cNvCxnSpPr/>
            <p:nvPr/>
          </p:nvCxnSpPr>
          <p:spPr>
            <a:xfrm flipV="1">
              <a:off x="4139952" y="2508263"/>
              <a:ext cx="1224136" cy="288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43" name="Connettore 1 142"/>
            <p:cNvCxnSpPr/>
            <p:nvPr/>
          </p:nvCxnSpPr>
          <p:spPr>
            <a:xfrm rot="10800000">
              <a:off x="6156176" y="2508263"/>
              <a:ext cx="1080120" cy="2160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6" name="Gruppo 105"/>
            <p:cNvGrpSpPr/>
            <p:nvPr/>
          </p:nvGrpSpPr>
          <p:grpSpPr>
            <a:xfrm>
              <a:off x="7176828" y="2310359"/>
              <a:ext cx="588623" cy="714380"/>
              <a:chOff x="6164292" y="5030767"/>
              <a:chExt cx="588623" cy="714380"/>
            </a:xfrm>
          </p:grpSpPr>
          <p:sp>
            <p:nvSpPr>
              <p:cNvPr id="160" name="Rettangolo arrotondato 159"/>
              <p:cNvSpPr/>
              <p:nvPr/>
            </p:nvSpPr>
            <p:spPr>
              <a:xfrm>
                <a:off x="6215074" y="5030767"/>
                <a:ext cx="500066" cy="714380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it-IT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Rettangolo 160"/>
              <p:cNvSpPr/>
              <p:nvPr/>
            </p:nvSpPr>
            <p:spPr>
              <a:xfrm>
                <a:off x="6164292" y="5055897"/>
                <a:ext cx="5886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t-IT" sz="2400" kern="0" dirty="0">
                    <a:solidFill>
                      <a:srgbClr val="FFFFFF"/>
                    </a:solidFill>
                    <a:latin typeface="Verdana" pitchFamily="34" charset="0"/>
                  </a:rPr>
                  <a:t>O</a:t>
                </a:r>
                <a:r>
                  <a:rPr lang="it-IT" sz="2400" kern="0" baseline="-25000" dirty="0">
                    <a:solidFill>
                      <a:sysClr val="window" lastClr="FFFFFF"/>
                    </a:solidFill>
                    <a:latin typeface="Verdana" pitchFamily="34" charset="0"/>
                  </a:rPr>
                  <a:t>Q</a:t>
                </a:r>
                <a:endParaRPr lang="it-IT" sz="1600" kern="0" baseline="-25000" dirty="0">
                  <a:solidFill>
                    <a:sysClr val="window" lastClr="FFFFFF"/>
                  </a:solidFill>
                  <a:latin typeface="Century Gothic"/>
                </a:endParaRPr>
              </a:p>
            </p:txBody>
          </p:sp>
        </p:grpSp>
        <p:sp>
          <p:nvSpPr>
            <p:cNvPr id="145" name="Figura a mano libera 144"/>
            <p:cNvSpPr/>
            <p:nvPr/>
          </p:nvSpPr>
          <p:spPr>
            <a:xfrm>
              <a:off x="3419872" y="4380471"/>
              <a:ext cx="4577162" cy="1020328"/>
            </a:xfrm>
            <a:custGeom>
              <a:avLst/>
              <a:gdLst>
                <a:gd name="connsiteX0" fmla="*/ 0 w 4584700"/>
                <a:gd name="connsiteY0" fmla="*/ 0 h 1566333"/>
                <a:gd name="connsiteX1" fmla="*/ 139700 w 4584700"/>
                <a:gd name="connsiteY1" fmla="*/ 622300 h 1566333"/>
                <a:gd name="connsiteX2" fmla="*/ 469900 w 4584700"/>
                <a:gd name="connsiteY2" fmla="*/ 1066800 h 1566333"/>
                <a:gd name="connsiteX3" fmla="*/ 1244600 w 4584700"/>
                <a:gd name="connsiteY3" fmla="*/ 1409700 h 1566333"/>
                <a:gd name="connsiteX4" fmla="*/ 2362200 w 4584700"/>
                <a:gd name="connsiteY4" fmla="*/ 1524000 h 1566333"/>
                <a:gd name="connsiteX5" fmla="*/ 3898900 w 4584700"/>
                <a:gd name="connsiteY5" fmla="*/ 1155700 h 1566333"/>
                <a:gd name="connsiteX6" fmla="*/ 4584700 w 4584700"/>
                <a:gd name="connsiteY6" fmla="*/ 50800 h 156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4700" h="1566333">
                  <a:moveTo>
                    <a:pt x="0" y="0"/>
                  </a:moveTo>
                  <a:cubicBezTo>
                    <a:pt x="30691" y="222250"/>
                    <a:pt x="61383" y="444500"/>
                    <a:pt x="139700" y="622300"/>
                  </a:cubicBezTo>
                  <a:cubicBezTo>
                    <a:pt x="218017" y="800100"/>
                    <a:pt x="285750" y="935567"/>
                    <a:pt x="469900" y="1066800"/>
                  </a:cubicBezTo>
                  <a:cubicBezTo>
                    <a:pt x="654050" y="1198033"/>
                    <a:pt x="929217" y="1333500"/>
                    <a:pt x="1244600" y="1409700"/>
                  </a:cubicBezTo>
                  <a:cubicBezTo>
                    <a:pt x="1559983" y="1485900"/>
                    <a:pt x="1919817" y="1566333"/>
                    <a:pt x="2362200" y="1524000"/>
                  </a:cubicBezTo>
                  <a:cubicBezTo>
                    <a:pt x="2804583" y="1481667"/>
                    <a:pt x="3528483" y="1401233"/>
                    <a:pt x="3898900" y="1155700"/>
                  </a:cubicBezTo>
                  <a:cubicBezTo>
                    <a:pt x="4269317" y="910167"/>
                    <a:pt x="4427008" y="480483"/>
                    <a:pt x="4584700" y="50800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6" name="Rettangolo 145"/>
            <p:cNvSpPr/>
            <p:nvPr/>
          </p:nvSpPr>
          <p:spPr>
            <a:xfrm>
              <a:off x="5172474" y="4769679"/>
              <a:ext cx="599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2400" kern="0" dirty="0">
                  <a:solidFill>
                    <a:srgbClr val="FFFFFF"/>
                  </a:solidFill>
                  <a:latin typeface="Verdana" pitchFamily="34" charset="0"/>
                </a:rPr>
                <a:t>I</a:t>
              </a:r>
              <a:r>
                <a:rPr lang="it-IT" sz="2400" kern="0" baseline="-25000" dirty="0">
                  <a:solidFill>
                    <a:sysClr val="window" lastClr="FFFFFF"/>
                  </a:solidFill>
                  <a:latin typeface="Verdana" pitchFamily="34" charset="0"/>
                </a:rPr>
                <a:t>PQ</a:t>
              </a:r>
              <a:endParaRPr lang="it-IT" sz="1600" kern="0" baseline="-25000" dirty="0">
                <a:solidFill>
                  <a:sysClr val="window" lastClr="FFFFFF"/>
                </a:solidFill>
                <a:latin typeface="Century Gothic"/>
              </a:endParaRPr>
            </a:p>
          </p:txBody>
        </p:sp>
        <p:sp>
          <p:nvSpPr>
            <p:cNvPr id="147" name="Rettangolo 146"/>
            <p:cNvSpPr/>
            <p:nvPr/>
          </p:nvSpPr>
          <p:spPr>
            <a:xfrm>
              <a:off x="14254" y="1058811"/>
              <a:ext cx="1246781" cy="37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kern="0" dirty="0" err="1">
                  <a:solidFill>
                    <a:srgbClr val="FA007D"/>
                  </a:solidFill>
                  <a:latin typeface="Verdana" pitchFamily="34" charset="0"/>
                </a:rPr>
                <a:t>Protocols</a:t>
              </a:r>
              <a:endParaRPr lang="it-IT" sz="1100" kern="0" dirty="0">
                <a:solidFill>
                  <a:srgbClr val="FA007D"/>
                </a:solidFill>
                <a:latin typeface="Verdana" pitchFamily="34" charset="0"/>
              </a:endParaRPr>
            </a:p>
          </p:txBody>
        </p:sp>
        <p:sp>
          <p:nvSpPr>
            <p:cNvPr id="148" name="Rettangolo 147"/>
            <p:cNvSpPr/>
            <p:nvPr/>
          </p:nvSpPr>
          <p:spPr>
            <a:xfrm>
              <a:off x="14254" y="2426963"/>
              <a:ext cx="1422880" cy="37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kern="0" dirty="0" err="1">
                  <a:solidFill>
                    <a:srgbClr val="009ED6"/>
                  </a:solidFill>
                  <a:latin typeface="Verdana" pitchFamily="34" charset="0"/>
                </a:rPr>
                <a:t>Ontologies</a:t>
              </a:r>
              <a:r>
                <a:rPr lang="it-IT" kern="0" dirty="0">
                  <a:solidFill>
                    <a:srgbClr val="009ED6"/>
                  </a:solidFill>
                  <a:latin typeface="Verdana" pitchFamily="34" charset="0"/>
                </a:rPr>
                <a:t> </a:t>
              </a:r>
              <a:endParaRPr lang="it-IT" sz="1100" kern="0" dirty="0">
                <a:solidFill>
                  <a:srgbClr val="009ED6"/>
                </a:solidFill>
                <a:latin typeface="Verdana" pitchFamily="34" charset="0"/>
              </a:endParaRPr>
            </a:p>
          </p:txBody>
        </p:sp>
        <p:sp>
          <p:nvSpPr>
            <p:cNvPr id="149" name="Rettangolo 148"/>
            <p:cNvSpPr/>
            <p:nvPr/>
          </p:nvSpPr>
          <p:spPr>
            <a:xfrm>
              <a:off x="-163723" y="3516375"/>
              <a:ext cx="2987823" cy="37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kern="0" dirty="0" err="1">
                  <a:solidFill>
                    <a:srgbClr val="7030A0"/>
                  </a:solidFill>
                  <a:latin typeface="Verdana" pitchFamily="34" charset="0"/>
                </a:rPr>
                <a:t>Abstracted</a:t>
              </a:r>
              <a:r>
                <a:rPr lang="it-IT" kern="0" dirty="0">
                  <a:solidFill>
                    <a:srgbClr val="7030A0"/>
                  </a:solidFill>
                  <a:latin typeface="Verdana" pitchFamily="34" charset="0"/>
                </a:rPr>
                <a:t> </a:t>
              </a:r>
              <a:r>
                <a:rPr lang="it-IT" kern="0" dirty="0" err="1">
                  <a:solidFill>
                    <a:srgbClr val="7030A0"/>
                  </a:solidFill>
                  <a:latin typeface="Verdana" pitchFamily="34" charset="0"/>
                </a:rPr>
                <a:t>protocols</a:t>
              </a:r>
              <a:endParaRPr lang="it-IT" sz="1100" kern="0" dirty="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150" name="Rettangolo 149"/>
            <p:cNvSpPr/>
            <p:nvPr/>
          </p:nvSpPr>
          <p:spPr>
            <a:xfrm>
              <a:off x="14254" y="4900319"/>
              <a:ext cx="3869315" cy="37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kern="0" dirty="0">
                  <a:solidFill>
                    <a:srgbClr val="2156FF"/>
                  </a:solidFill>
                  <a:latin typeface="Verdana" pitchFamily="34" charset="0"/>
                </a:rPr>
                <a:t>Common </a:t>
              </a:r>
              <a:r>
                <a:rPr lang="it-IT" kern="0" dirty="0" err="1">
                  <a:solidFill>
                    <a:srgbClr val="2156FF"/>
                  </a:solidFill>
                  <a:latin typeface="Verdana" pitchFamily="34" charset="0"/>
                </a:rPr>
                <a:t>abstracted</a:t>
              </a:r>
              <a:r>
                <a:rPr lang="it-IT" kern="0" dirty="0">
                  <a:solidFill>
                    <a:srgbClr val="2156FF"/>
                  </a:solidFill>
                  <a:latin typeface="Verdana" pitchFamily="34" charset="0"/>
                </a:rPr>
                <a:t> </a:t>
              </a:r>
              <a:r>
                <a:rPr lang="it-IT" kern="0" dirty="0" err="1">
                  <a:solidFill>
                    <a:srgbClr val="2156FF"/>
                  </a:solidFill>
                  <a:latin typeface="Verdana" pitchFamily="34" charset="0"/>
                </a:rPr>
                <a:t>protocol</a:t>
              </a:r>
              <a:endParaRPr lang="it-IT" sz="1100" kern="0" dirty="0">
                <a:solidFill>
                  <a:srgbClr val="2156FF"/>
                </a:solidFill>
                <a:latin typeface="Verdana" pitchFamily="34" charset="0"/>
              </a:endParaRPr>
            </a:p>
          </p:txBody>
        </p:sp>
        <p:sp>
          <p:nvSpPr>
            <p:cNvPr id="151" name="Ovale 150"/>
            <p:cNvSpPr/>
            <p:nvPr/>
          </p:nvSpPr>
          <p:spPr>
            <a:xfrm>
              <a:off x="4003468" y="3948423"/>
              <a:ext cx="1152128" cy="504056"/>
            </a:xfrm>
            <a:prstGeom prst="ellipse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46000">
                  <a:srgbClr val="68007F">
                    <a:tint val="86000"/>
                    <a:satMod val="160000"/>
                  </a:srgbClr>
                </a:gs>
                <a:gs pos="100000">
                  <a:srgbClr val="68007F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 w="25400" cap="flat" cmpd="sng" algn="ctr">
              <a:noFill/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 err="1">
                  <a:solidFill>
                    <a:sysClr val="window" lastClr="FFFFFF"/>
                  </a:solidFill>
                  <a:latin typeface="Verdana" pitchFamily="34" charset="0"/>
                </a:rPr>
                <a:t>Inf</a:t>
              </a:r>
              <a:r>
                <a:rPr lang="en-US" kern="0" baseline="-25000" dirty="0" err="1">
                  <a:solidFill>
                    <a:sysClr val="window" lastClr="FFFFFF"/>
                  </a:solidFill>
                  <a:latin typeface="Verdana" pitchFamily="34" charset="0"/>
                </a:rPr>
                <a:t>P</a:t>
              </a:r>
              <a:endParaRPr lang="en-US" kern="0" baseline="-25000" dirty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152" name="Rettangolo 151"/>
            <p:cNvSpPr/>
            <p:nvPr/>
          </p:nvSpPr>
          <p:spPr>
            <a:xfrm>
              <a:off x="14254" y="4155155"/>
              <a:ext cx="2915245" cy="37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kern="0" dirty="0" err="1">
                  <a:solidFill>
                    <a:srgbClr val="7030A0"/>
                  </a:solidFill>
                  <a:latin typeface="Verdana" pitchFamily="34" charset="0"/>
                </a:rPr>
                <a:t>Abstraction</a:t>
              </a:r>
              <a:r>
                <a:rPr lang="it-IT" kern="0" dirty="0">
                  <a:solidFill>
                    <a:srgbClr val="7030A0"/>
                  </a:solidFill>
                  <a:latin typeface="Verdana" pitchFamily="34" charset="0"/>
                </a:rPr>
                <a:t> information</a:t>
              </a:r>
              <a:endParaRPr lang="it-IT" sz="1100" kern="0" dirty="0">
                <a:solidFill>
                  <a:srgbClr val="7030A0"/>
                </a:solidFill>
                <a:latin typeface="Verdana" pitchFamily="34" charset="0"/>
              </a:endParaRPr>
            </a:p>
          </p:txBody>
        </p:sp>
        <p:sp>
          <p:nvSpPr>
            <p:cNvPr id="153" name="Ovale 152"/>
            <p:cNvSpPr/>
            <p:nvPr/>
          </p:nvSpPr>
          <p:spPr>
            <a:xfrm>
              <a:off x="6372200" y="3948423"/>
              <a:ext cx="1152128" cy="504056"/>
            </a:xfrm>
            <a:prstGeom prst="ellipse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46000">
                  <a:srgbClr val="68007F">
                    <a:tint val="86000"/>
                    <a:satMod val="160000"/>
                  </a:srgbClr>
                </a:gs>
                <a:gs pos="100000">
                  <a:srgbClr val="68007F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 w="25400" cap="flat" cmpd="sng" algn="ctr">
              <a:noFill/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 err="1">
                  <a:solidFill>
                    <a:sysClr val="window" lastClr="FFFFFF"/>
                  </a:solidFill>
                  <a:latin typeface="Verdana" pitchFamily="34" charset="0"/>
                </a:rPr>
                <a:t>Inf</a:t>
              </a:r>
              <a:r>
                <a:rPr lang="en-US" kern="0" baseline="-25000" dirty="0" err="1">
                  <a:solidFill>
                    <a:sysClr val="window" lastClr="FFFFFF"/>
                  </a:solidFill>
                  <a:latin typeface="Verdana" pitchFamily="34" charset="0"/>
                </a:rPr>
                <a:t>Q</a:t>
              </a:r>
              <a:endParaRPr lang="en-US" kern="0" baseline="-25000" dirty="0">
                <a:solidFill>
                  <a:sysClr val="window" lastClr="FFFFFF"/>
                </a:solidFill>
                <a:latin typeface="Verdana" pitchFamily="34" charset="0"/>
              </a:endParaRPr>
            </a:p>
          </p:txBody>
        </p:sp>
        <p:sp>
          <p:nvSpPr>
            <p:cNvPr id="154" name="Rettangolo 153"/>
            <p:cNvSpPr/>
            <p:nvPr/>
          </p:nvSpPr>
          <p:spPr>
            <a:xfrm rot="20858193">
              <a:off x="4019605" y="2248496"/>
              <a:ext cx="14228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i="1" kern="0" dirty="0" err="1">
                  <a:solidFill>
                    <a:sysClr val="windowText" lastClr="000000"/>
                  </a:solidFill>
                  <a:latin typeface="Verdana" pitchFamily="34" charset="0"/>
                </a:rPr>
                <a:t>maps</a:t>
              </a:r>
              <a:r>
                <a:rPr lang="it-IT" sz="1100" i="1" kern="0" dirty="0" err="1">
                  <a:solidFill>
                    <a:sysClr val="windowText" lastClr="000000"/>
                  </a:solidFill>
                  <a:latin typeface="Verdana" pitchFamily="34" charset="0"/>
                </a:rPr>
                <a:t>P</a:t>
              </a:r>
              <a:r>
                <a:rPr lang="it-IT" kern="0" dirty="0">
                  <a:solidFill>
                    <a:sysClr val="windowText" lastClr="000000"/>
                  </a:solidFill>
                  <a:latin typeface="Verdana" pitchFamily="34" charset="0"/>
                </a:rPr>
                <a:t> </a:t>
              </a:r>
              <a:endParaRPr lang="it-IT" sz="1100" kern="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155" name="Rettangolo 154"/>
            <p:cNvSpPr/>
            <p:nvPr/>
          </p:nvSpPr>
          <p:spPr>
            <a:xfrm rot="679406">
              <a:off x="6005813" y="2212011"/>
              <a:ext cx="14228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i="1" kern="0" dirty="0" err="1">
                  <a:solidFill>
                    <a:sysClr val="windowText" lastClr="000000"/>
                  </a:solidFill>
                  <a:latin typeface="Verdana" pitchFamily="34" charset="0"/>
                </a:rPr>
                <a:t>maps</a:t>
              </a:r>
              <a:r>
                <a:rPr lang="it-IT" sz="1100" i="1" kern="0" dirty="0" err="1">
                  <a:solidFill>
                    <a:sysClr val="windowText" lastClr="000000"/>
                  </a:solidFill>
                  <a:latin typeface="Verdana" pitchFamily="34" charset="0"/>
                </a:rPr>
                <a:t>Q</a:t>
              </a:r>
              <a:r>
                <a:rPr lang="it-IT" i="1" kern="0" dirty="0">
                  <a:solidFill>
                    <a:sysClr val="windowText" lastClr="000000"/>
                  </a:solidFill>
                  <a:latin typeface="Verdana" pitchFamily="34" charset="0"/>
                </a:rPr>
                <a:t> </a:t>
              </a:r>
              <a:endParaRPr lang="it-IT" sz="1100" i="1" kern="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156" name="Arco 155"/>
            <p:cNvSpPr/>
            <p:nvPr/>
          </p:nvSpPr>
          <p:spPr>
            <a:xfrm>
              <a:off x="5724128" y="3084327"/>
              <a:ext cx="1080120" cy="1080000"/>
            </a:xfrm>
            <a:prstGeom prst="arc">
              <a:avLst>
                <a:gd name="adj1" fmla="val 4982657"/>
                <a:gd name="adj2" fmla="val 10367670"/>
              </a:avLst>
            </a:prstGeom>
            <a:noFill/>
            <a:ln w="19050" cap="flat" cmpd="sng" algn="ctr">
              <a:solidFill>
                <a:srgbClr val="26F4C1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7" name="Ovale 156"/>
            <p:cNvSpPr/>
            <p:nvPr/>
          </p:nvSpPr>
          <p:spPr>
            <a:xfrm>
              <a:off x="5652120" y="4464695"/>
              <a:ext cx="720080" cy="504056"/>
            </a:xfrm>
            <a:prstGeom prst="ellipse">
              <a:avLst/>
            </a:prstGeom>
            <a:gradFill flip="none" rotWithShape="1">
              <a:gsLst>
                <a:gs pos="0">
                  <a:srgbClr val="4964ED">
                    <a:shade val="30000"/>
                    <a:satMod val="115000"/>
                  </a:srgbClr>
                </a:gs>
                <a:gs pos="50000">
                  <a:srgbClr val="4964ED">
                    <a:shade val="67500"/>
                    <a:satMod val="115000"/>
                  </a:srgbClr>
                </a:gs>
                <a:gs pos="100000">
                  <a:srgbClr val="4964ED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Verdana" pitchFamily="34" charset="0"/>
                </a:rPr>
                <a:t>I</a:t>
              </a:r>
              <a:r>
                <a:rPr lang="en-US" kern="0" baseline="-25000" dirty="0">
                  <a:solidFill>
                    <a:sysClr val="window" lastClr="FFFFFF"/>
                  </a:solidFill>
                  <a:latin typeface="Verdana" pitchFamily="34" charset="0"/>
                </a:rPr>
                <a:t>M</a:t>
              </a:r>
            </a:p>
          </p:txBody>
        </p:sp>
        <p:cxnSp>
          <p:nvCxnSpPr>
            <p:cNvPr id="158" name="Connettore 2 157"/>
            <p:cNvCxnSpPr/>
            <p:nvPr/>
          </p:nvCxnSpPr>
          <p:spPr>
            <a:xfrm rot="5400000" flipH="1" flipV="1">
              <a:off x="5250364" y="4074363"/>
              <a:ext cx="731504" cy="216024"/>
            </a:xfrm>
            <a:prstGeom prst="straightConnector1">
              <a:avLst/>
            </a:prstGeom>
            <a:noFill/>
            <a:ln w="19050" cap="flat" cmpd="sng" algn="ctr">
              <a:solidFill>
                <a:srgbClr val="26F4C1"/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59" name="Connettore 2 158"/>
            <p:cNvCxnSpPr/>
            <p:nvPr/>
          </p:nvCxnSpPr>
          <p:spPr>
            <a:xfrm rot="16200000" flipV="1">
              <a:off x="5544109" y="4068650"/>
              <a:ext cx="576066" cy="216028"/>
            </a:xfrm>
            <a:prstGeom prst="straightConnector1">
              <a:avLst/>
            </a:prstGeom>
            <a:noFill/>
            <a:ln w="19050" cap="flat" cmpd="sng" algn="ctr">
              <a:solidFill>
                <a:srgbClr val="26F4C1"/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44" name="Rettangolo 43"/>
          <p:cNvSpPr/>
          <p:nvPr/>
        </p:nvSpPr>
        <p:spPr>
          <a:xfrm>
            <a:off x="357158" y="5059932"/>
            <a:ext cx="2890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err="1">
                <a:solidFill>
                  <a:srgbClr val="2156FF"/>
                </a:solidFill>
                <a:latin typeface="Verdana" pitchFamily="34" charset="0"/>
              </a:rPr>
              <a:t>Matching</a:t>
            </a:r>
            <a:r>
              <a:rPr lang="it-IT" kern="0" dirty="0">
                <a:solidFill>
                  <a:srgbClr val="2156FF"/>
                </a:solidFill>
                <a:latin typeface="Verdana" pitchFamily="34" charset="0"/>
              </a:rPr>
              <a:t> information</a:t>
            </a:r>
            <a:endParaRPr lang="it-IT" sz="1100" kern="0" dirty="0">
              <a:solidFill>
                <a:srgbClr val="2156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ability of heterogeneous protocols to </a:t>
            </a:r>
            <a:r>
              <a:rPr lang="en-US" dirty="0" smtClean="0">
                <a:solidFill>
                  <a:srgbClr val="FF0000"/>
                </a:solidFill>
              </a:rPr>
              <a:t>communicate and correctly coordinate</a:t>
            </a:r>
            <a:r>
              <a:rPr lang="en-US" dirty="0" smtClean="0"/>
              <a:t> to achieve their </a:t>
            </a: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(s)</a:t>
            </a:r>
          </a:p>
          <a:p>
            <a:endParaRPr lang="en-US" dirty="0" smtClean="0"/>
          </a:p>
          <a:p>
            <a:r>
              <a:rPr lang="en-US" b="1" dirty="0" smtClean="0"/>
              <a:t>Communication</a:t>
            </a:r>
            <a:r>
              <a:rPr lang="en-US" dirty="0" smtClean="0"/>
              <a:t> expressed as </a:t>
            </a:r>
            <a:r>
              <a:rPr lang="en-US" dirty="0" smtClean="0">
                <a:solidFill>
                  <a:srgbClr val="FF0000"/>
                </a:solidFill>
              </a:rPr>
              <a:t>synchronization</a:t>
            </a:r>
          </a:p>
          <a:p>
            <a:pPr lvl="1"/>
            <a:r>
              <a:rPr lang="en-US" dirty="0" smtClean="0"/>
              <a:t>two protocols communicate if they are able to synchronize on common actions</a:t>
            </a:r>
          </a:p>
          <a:p>
            <a:pPr lvl="1"/>
            <a:r>
              <a:rPr lang="en-US" dirty="0" smtClean="0"/>
              <a:t>for application-layer protocols, it goes beyond single basic synchronizations and may require a well defined sequence of synchronization to be achieved (a primary from of coordination)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sendItems</a:t>
            </a:r>
            <a:r>
              <a:rPr lang="en-US" dirty="0" smtClean="0"/>
              <a:t> &lt;-&gt; </a:t>
            </a:r>
            <a:r>
              <a:rPr lang="en-US" dirty="0" err="1" smtClean="0"/>
              <a:t>receiveItems</a:t>
            </a:r>
            <a:r>
              <a:rPr lang="en-US" dirty="0" smtClean="0"/>
              <a:t>			</a:t>
            </a:r>
            <a:r>
              <a:rPr lang="en-US" i="1" dirty="0" smtClean="0"/>
              <a:t>(simple case)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dirty="0" smtClean="0"/>
              <a:t>     </a:t>
            </a:r>
            <a:r>
              <a:rPr lang="en-US" sz="2400" dirty="0" err="1" smtClean="0"/>
              <a:t>sendItems</a:t>
            </a:r>
            <a:r>
              <a:rPr lang="en-US" sz="2400" dirty="0" smtClean="0"/>
              <a:t> &lt;-&gt; </a:t>
            </a:r>
            <a:r>
              <a:rPr lang="en-US" sz="2400" dirty="0" err="1" smtClean="0"/>
              <a:t>receiveItem</a:t>
            </a:r>
            <a:r>
              <a:rPr lang="en-US" sz="2400" dirty="0" smtClean="0"/>
              <a:t> … </a:t>
            </a:r>
            <a:r>
              <a:rPr lang="en-US" sz="2400" dirty="0" err="1" smtClean="0"/>
              <a:t>receiveItem</a:t>
            </a:r>
            <a:r>
              <a:rPr lang="en-US" sz="2400" dirty="0" smtClean="0"/>
              <a:t>	</a:t>
            </a:r>
            <a:r>
              <a:rPr lang="en-US" sz="2400" i="1" dirty="0" smtClean="0"/>
              <a:t>(more complex case)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Coordination</a:t>
            </a:r>
            <a:r>
              <a:rPr lang="en-US" dirty="0" smtClean="0"/>
              <a:t> expressed as </a:t>
            </a:r>
            <a:r>
              <a:rPr lang="en-US" dirty="0" smtClean="0">
                <a:solidFill>
                  <a:srgbClr val="FF0000"/>
                </a:solidFill>
              </a:rPr>
              <a:t>the achievement of a specified goal</a:t>
            </a:r>
          </a:p>
          <a:p>
            <a:pPr lvl="1"/>
            <a:r>
              <a:rPr lang="en-US" dirty="0" smtClean="0"/>
              <a:t>two protocols succeed in coordinating if they interact through synchronization according to the achievement of their goal(s)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300" b="1" dirty="0" smtClean="0"/>
              <a:t>Goal</a:t>
            </a:r>
            <a:r>
              <a:rPr lang="en-US" sz="3300" dirty="0" smtClean="0"/>
              <a:t> usually specified in some automata-based or temporal logic formalism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>
            <a:off x="2154460" y="3326260"/>
            <a:ext cx="6789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175008" y="3521646"/>
            <a:ext cx="689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grpSp>
        <p:nvGrpSpPr>
          <p:cNvPr id="3" name="Gruppo 7"/>
          <p:cNvGrpSpPr/>
          <p:nvPr/>
        </p:nvGrpSpPr>
        <p:grpSpPr>
          <a:xfrm>
            <a:off x="3454399" y="1511300"/>
            <a:ext cx="2010067" cy="1702965"/>
            <a:chOff x="2667000" y="1524000"/>
            <a:chExt cx="5232400" cy="4076700"/>
          </a:xfrm>
        </p:grpSpPr>
        <p:pic>
          <p:nvPicPr>
            <p:cNvPr id="5" name="Picture 2" descr="C:\Documents and Settings\Romina\Desktop\over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7546" t="9932" r="3673" b="4908"/>
            <a:stretch>
              <a:fillRect/>
            </a:stretch>
          </p:blipFill>
          <p:spPr bwMode="auto">
            <a:xfrm>
              <a:off x="2667000" y="1524000"/>
              <a:ext cx="5232400" cy="4076700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2682395" y="4597400"/>
              <a:ext cx="330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82395" y="5181598"/>
              <a:ext cx="846666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Fumetto 2 10"/>
          <p:cNvSpPr/>
          <p:nvPr/>
        </p:nvSpPr>
        <p:spPr>
          <a:xfrm>
            <a:off x="5694221" y="1302326"/>
            <a:ext cx="3420000" cy="2628000"/>
          </a:xfrm>
          <a:prstGeom prst="wedgeRoundRectCallout">
            <a:avLst>
              <a:gd name="adj1" fmla="val -56053"/>
              <a:gd name="adj2" fmla="val -36113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69265" y="1302324"/>
            <a:ext cx="3137460" cy="2590801"/>
          </a:xfrm>
          <a:prstGeom prst="wedgeRoundRectCallout">
            <a:avLst>
              <a:gd name="adj1" fmla="val 56909"/>
              <a:gd name="adj2" fmla="val -34889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Romina\Desktop\prod.png"/>
          <p:cNvPicPr>
            <a:picLocks noChangeAspect="1" noChangeArrowheads="1"/>
          </p:cNvPicPr>
          <p:nvPr/>
        </p:nvPicPr>
        <p:blipFill>
          <a:blip r:embed="rId4" cstate="print"/>
          <a:srcRect l="4056" r="3046"/>
          <a:stretch>
            <a:fillRect/>
          </a:stretch>
        </p:blipFill>
        <p:spPr bwMode="auto">
          <a:xfrm>
            <a:off x="346359" y="1386751"/>
            <a:ext cx="2535381" cy="2454837"/>
          </a:xfrm>
          <a:prstGeom prst="rect">
            <a:avLst/>
          </a:prstGeom>
          <a:noFill/>
        </p:spPr>
      </p:pic>
      <p:pic>
        <p:nvPicPr>
          <p:cNvPr id="13" name="Picture 2" descr="C:\Documents and Settings\Romina\Desktop\Nuova cartella\c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442" y="1400296"/>
            <a:ext cx="3024000" cy="2421763"/>
          </a:xfrm>
          <a:prstGeom prst="rect">
            <a:avLst/>
          </a:prstGeom>
          <a:noFill/>
        </p:spPr>
      </p:pic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512762" y="4339330"/>
            <a:ext cx="8345517" cy="1447124"/>
          </a:xfrm>
        </p:spPr>
        <p:txBody>
          <a:bodyPr/>
          <a:lstStyle/>
          <a:p>
            <a:r>
              <a:rPr lang="en-US" sz="2400" b="1" dirty="0" smtClean="0"/>
              <a:t>Protocols</a:t>
            </a:r>
            <a:r>
              <a:rPr lang="en-US" sz="2400" dirty="0" smtClean="0"/>
              <a:t> as </a:t>
            </a:r>
            <a:r>
              <a:rPr lang="en-US" sz="2400" dirty="0" err="1" smtClean="0"/>
              <a:t>Labelled</a:t>
            </a:r>
            <a:r>
              <a:rPr lang="en-US" sz="2400" dirty="0" smtClean="0"/>
              <a:t> Transition Systems (LTSs)</a:t>
            </a:r>
            <a:endParaRPr lang="en-US" sz="2400" i="1" dirty="0" smtClean="0"/>
          </a:p>
          <a:p>
            <a:r>
              <a:rPr lang="en-US" sz="2400" dirty="0" smtClean="0"/>
              <a:t>Initial state + </a:t>
            </a:r>
            <a:r>
              <a:rPr lang="en-US" sz="2400" i="1" dirty="0" smtClean="0"/>
              <a:t>final state </a:t>
            </a:r>
            <a:r>
              <a:rPr lang="en-US" sz="2400" dirty="0" smtClean="0"/>
              <a:t>define the </a:t>
            </a:r>
            <a:r>
              <a:rPr lang="en-US" sz="2400" i="1" dirty="0" smtClean="0"/>
              <a:t>coordination policies </a:t>
            </a:r>
            <a:r>
              <a:rPr lang="en-US" sz="2400" dirty="0" smtClean="0"/>
              <a:t>(traces)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grpSp>
        <p:nvGrpSpPr>
          <p:cNvPr id="3" name="Gruppo 7"/>
          <p:cNvGrpSpPr/>
          <p:nvPr/>
        </p:nvGrpSpPr>
        <p:grpSpPr>
          <a:xfrm>
            <a:off x="3454399" y="1511300"/>
            <a:ext cx="2010067" cy="1702965"/>
            <a:chOff x="2667000" y="1524000"/>
            <a:chExt cx="5232400" cy="4076700"/>
          </a:xfrm>
        </p:grpSpPr>
        <p:pic>
          <p:nvPicPr>
            <p:cNvPr id="5" name="Picture 2" descr="C:\Documents and Settings\Romina\Desktop\over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7546" t="9932" r="3673" b="4908"/>
            <a:stretch>
              <a:fillRect/>
            </a:stretch>
          </p:blipFill>
          <p:spPr bwMode="auto">
            <a:xfrm>
              <a:off x="2667000" y="1524000"/>
              <a:ext cx="5232400" cy="4076700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2682395" y="4597400"/>
              <a:ext cx="330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82395" y="5181598"/>
              <a:ext cx="846666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Fumetto 2 10"/>
          <p:cNvSpPr/>
          <p:nvPr/>
        </p:nvSpPr>
        <p:spPr>
          <a:xfrm>
            <a:off x="5694221" y="1302326"/>
            <a:ext cx="3420000" cy="2628000"/>
          </a:xfrm>
          <a:prstGeom prst="wedgeRoundRectCallout">
            <a:avLst>
              <a:gd name="adj1" fmla="val -56053"/>
              <a:gd name="adj2" fmla="val -36113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69265" y="1302324"/>
            <a:ext cx="3137460" cy="2590801"/>
          </a:xfrm>
          <a:prstGeom prst="wedgeRoundRectCallout">
            <a:avLst>
              <a:gd name="adj1" fmla="val 56909"/>
              <a:gd name="adj2" fmla="val -34889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Romina\Desktop\prod.png"/>
          <p:cNvPicPr>
            <a:picLocks noChangeAspect="1" noChangeArrowheads="1"/>
          </p:cNvPicPr>
          <p:nvPr/>
        </p:nvPicPr>
        <p:blipFill>
          <a:blip r:embed="rId4" cstate="print"/>
          <a:srcRect l="4056" r="3046"/>
          <a:stretch>
            <a:fillRect/>
          </a:stretch>
        </p:blipFill>
        <p:spPr bwMode="auto">
          <a:xfrm>
            <a:off x="346359" y="1386751"/>
            <a:ext cx="2535381" cy="2454837"/>
          </a:xfrm>
          <a:prstGeom prst="rect">
            <a:avLst/>
          </a:prstGeom>
          <a:noFill/>
        </p:spPr>
      </p:pic>
      <p:pic>
        <p:nvPicPr>
          <p:cNvPr id="13" name="Picture 2" descr="C:\Documents and Settings\Romina\Desktop\Nuova cartella\c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442" y="1400296"/>
            <a:ext cx="3024000" cy="2421763"/>
          </a:xfrm>
          <a:prstGeom prst="rect">
            <a:avLst/>
          </a:prstGeom>
          <a:noFill/>
        </p:spPr>
      </p:pic>
      <p:sp>
        <p:nvSpPr>
          <p:cNvPr id="14" name="Fumetto 2 13"/>
          <p:cNvSpPr/>
          <p:nvPr/>
        </p:nvSpPr>
        <p:spPr>
          <a:xfrm>
            <a:off x="142844" y="3976253"/>
            <a:ext cx="5448300" cy="2016000"/>
          </a:xfrm>
          <a:prstGeom prst="wedgeRoundRectCallout">
            <a:avLst>
              <a:gd name="adj1" fmla="val 30410"/>
              <a:gd name="adj2" fmla="val -12612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5" descr="C:\Documents and Settings\Romina\Desktop\Nuova cartella\Onto_map_tab.png"/>
          <p:cNvPicPr>
            <a:picLocks noChangeAspect="1" noChangeArrowheads="1"/>
          </p:cNvPicPr>
          <p:nvPr/>
        </p:nvPicPr>
        <p:blipFill>
          <a:blip r:embed="rId6" cstate="print"/>
          <a:srcRect l="2379" t="4233" r="938" b="1852"/>
          <a:stretch>
            <a:fillRect/>
          </a:stretch>
        </p:blipFill>
        <p:spPr bwMode="auto">
          <a:xfrm>
            <a:off x="336808" y="4022867"/>
            <a:ext cx="5004000" cy="1914246"/>
          </a:xfrm>
          <a:prstGeom prst="rect">
            <a:avLst/>
          </a:prstGeom>
          <a:noFill/>
        </p:spPr>
      </p:pic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5572133" y="3929066"/>
            <a:ext cx="3643337" cy="2071702"/>
          </a:xfrm>
        </p:spPr>
        <p:txBody>
          <a:bodyPr/>
          <a:lstStyle/>
          <a:p>
            <a:r>
              <a:rPr lang="en-US" sz="2400" b="1" dirty="0" err="1" smtClean="0"/>
              <a:t>Ontologies</a:t>
            </a:r>
            <a:r>
              <a:rPr lang="en-US" sz="2200" dirty="0" smtClean="0"/>
              <a:t> describing: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semantics</a:t>
            </a:r>
            <a:r>
              <a:rPr lang="en-US" sz="2000" dirty="0" smtClean="0"/>
              <a:t> of the protocols </a:t>
            </a:r>
            <a:r>
              <a:rPr lang="en-US" sz="2000" i="1" dirty="0" smtClean="0"/>
              <a:t>actions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common language</a:t>
            </a:r>
            <a:endParaRPr lang="en-US" sz="2000" dirty="0" smtClean="0"/>
          </a:p>
          <a:p>
            <a:pPr lvl="1"/>
            <a:r>
              <a:rPr lang="en-US" sz="2000" i="1" dirty="0" err="1" smtClean="0"/>
              <a:t>taus</a:t>
            </a:r>
            <a:r>
              <a:rPr lang="en-US" sz="2000" i="1" dirty="0" smtClean="0"/>
              <a:t> </a:t>
            </a:r>
            <a:r>
              <a:rPr lang="en-US" sz="2000" dirty="0" smtClean="0"/>
              <a:t>for</a:t>
            </a:r>
            <a:r>
              <a:rPr lang="en-US" sz="2000" i="1" dirty="0" smtClean="0"/>
              <a:t> third parties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grpSp>
        <p:nvGrpSpPr>
          <p:cNvPr id="3" name="Gruppo 7"/>
          <p:cNvGrpSpPr/>
          <p:nvPr/>
        </p:nvGrpSpPr>
        <p:grpSpPr>
          <a:xfrm>
            <a:off x="3454399" y="1511300"/>
            <a:ext cx="2010067" cy="1702965"/>
            <a:chOff x="2667000" y="1524000"/>
            <a:chExt cx="5232400" cy="4076700"/>
          </a:xfrm>
        </p:grpSpPr>
        <p:pic>
          <p:nvPicPr>
            <p:cNvPr id="5" name="Picture 2" descr="C:\Documents and Settings\Romina\Desktop\over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7546" t="9932" r="3673" b="4908"/>
            <a:stretch>
              <a:fillRect/>
            </a:stretch>
          </p:blipFill>
          <p:spPr bwMode="auto">
            <a:xfrm>
              <a:off x="2667000" y="1524000"/>
              <a:ext cx="5232400" cy="4076700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2682395" y="4597400"/>
              <a:ext cx="330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82395" y="5181598"/>
              <a:ext cx="846666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Fumetto 2 15"/>
          <p:cNvSpPr/>
          <p:nvPr/>
        </p:nvSpPr>
        <p:spPr>
          <a:xfrm>
            <a:off x="6006540" y="1428736"/>
            <a:ext cx="2971205" cy="2317172"/>
          </a:xfrm>
          <a:prstGeom prst="wedgeRoundRectCallout">
            <a:avLst>
              <a:gd name="adj1" fmla="val -69127"/>
              <a:gd name="adj2" fmla="val -6491"/>
              <a:gd name="adj3" fmla="val 16667"/>
            </a:avLst>
          </a:prstGeom>
          <a:solidFill>
            <a:schemeClr val="bg1"/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221670" y="1357298"/>
            <a:ext cx="2860370" cy="2473036"/>
          </a:xfrm>
          <a:prstGeom prst="wedgeRoundRectCallout">
            <a:avLst>
              <a:gd name="adj1" fmla="val 64794"/>
              <a:gd name="adj2" fmla="val -3528"/>
              <a:gd name="adj3" fmla="val 16667"/>
            </a:avLst>
          </a:prstGeom>
          <a:solidFill>
            <a:schemeClr val="bg1"/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2" descr="C:\Documents and Settings\Romina\Desktop\Nuova cartella\abs_prod.png"/>
          <p:cNvPicPr>
            <a:picLocks noChangeAspect="1" noChangeArrowheads="1"/>
          </p:cNvPicPr>
          <p:nvPr/>
        </p:nvPicPr>
        <p:blipFill>
          <a:blip r:embed="rId4" cstate="print"/>
          <a:srcRect l="9648" t="5726" r="6432"/>
          <a:stretch>
            <a:fillRect/>
          </a:stretch>
        </p:blipFill>
        <p:spPr bwMode="auto">
          <a:xfrm>
            <a:off x="469458" y="1551260"/>
            <a:ext cx="2375900" cy="2072409"/>
          </a:xfrm>
          <a:prstGeom prst="rect">
            <a:avLst/>
          </a:prstGeom>
          <a:noFill/>
        </p:spPr>
      </p:pic>
      <p:pic>
        <p:nvPicPr>
          <p:cNvPr id="19" name="Picture 13" descr="C:\Documents and Settings\Romina\Desktop\Nuova cartella\abs_cons.png"/>
          <p:cNvPicPr>
            <a:picLocks noChangeAspect="1" noChangeArrowheads="1"/>
          </p:cNvPicPr>
          <p:nvPr/>
        </p:nvPicPr>
        <p:blipFill>
          <a:blip r:embed="rId5" cstate="print"/>
          <a:srcRect l="7227" t="11281" r="5347" b="18919"/>
          <a:stretch>
            <a:fillRect/>
          </a:stretch>
        </p:blipFill>
        <p:spPr bwMode="auto">
          <a:xfrm>
            <a:off x="6262255" y="1552165"/>
            <a:ext cx="2569849" cy="2051734"/>
          </a:xfrm>
          <a:prstGeom prst="rect">
            <a:avLst/>
          </a:prstGeom>
          <a:noFill/>
        </p:spPr>
      </p:pic>
      <p:sp>
        <p:nvSpPr>
          <p:cNvPr id="13" name="Fumetto 2 12"/>
          <p:cNvSpPr/>
          <p:nvPr/>
        </p:nvSpPr>
        <p:spPr>
          <a:xfrm>
            <a:off x="142844" y="3976253"/>
            <a:ext cx="5448300" cy="2016000"/>
          </a:xfrm>
          <a:prstGeom prst="wedgeRoundRectCallout">
            <a:avLst>
              <a:gd name="adj1" fmla="val 30410"/>
              <a:gd name="adj2" fmla="val -12612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5" descr="C:\Documents and Settings\Romina\Desktop\Nuova cartella\Onto_map_tab.png"/>
          <p:cNvPicPr>
            <a:picLocks noChangeAspect="1" noChangeArrowheads="1"/>
          </p:cNvPicPr>
          <p:nvPr/>
        </p:nvPicPr>
        <p:blipFill>
          <a:blip r:embed="rId6" cstate="print"/>
          <a:srcRect l="2379" t="4233" r="938" b="1852"/>
          <a:stretch>
            <a:fillRect/>
          </a:stretch>
        </p:blipFill>
        <p:spPr bwMode="auto">
          <a:xfrm>
            <a:off x="336808" y="4022867"/>
            <a:ext cx="5004000" cy="1914246"/>
          </a:xfrm>
          <a:prstGeom prst="rect">
            <a:avLst/>
          </a:prstGeom>
          <a:noFill/>
        </p:spPr>
      </p:pic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5572133" y="4000504"/>
            <a:ext cx="3571867" cy="2000264"/>
          </a:xfrm>
        </p:spPr>
        <p:txBody>
          <a:bodyPr/>
          <a:lstStyle/>
          <a:p>
            <a:r>
              <a:rPr lang="en-US" sz="2400" b="1" dirty="0" smtClean="0"/>
              <a:t>Abstraction</a:t>
            </a:r>
            <a:r>
              <a:rPr lang="en-US" sz="2200" b="1" dirty="0" smtClean="0"/>
              <a:t>:</a:t>
            </a:r>
            <a:endParaRPr lang="en-US" sz="2200" dirty="0" smtClean="0"/>
          </a:p>
          <a:p>
            <a:pPr lvl="1"/>
            <a:r>
              <a:rPr lang="en-US" sz="2200" i="1" dirty="0" smtClean="0"/>
              <a:t>relabeling</a:t>
            </a:r>
            <a:r>
              <a:rPr lang="en-US" sz="2200" dirty="0" smtClean="0"/>
              <a:t> of protocols with</a:t>
            </a:r>
            <a:r>
              <a:rPr lang="en-US" sz="2200" i="1" dirty="0" smtClean="0"/>
              <a:t> common language and </a:t>
            </a:r>
            <a:r>
              <a:rPr lang="en-US" sz="2200" i="1" dirty="0" err="1" smtClean="0"/>
              <a:t>taus</a:t>
            </a:r>
            <a:endParaRPr 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grpSp>
        <p:nvGrpSpPr>
          <p:cNvPr id="3" name="Gruppo 7"/>
          <p:cNvGrpSpPr/>
          <p:nvPr/>
        </p:nvGrpSpPr>
        <p:grpSpPr>
          <a:xfrm>
            <a:off x="3454399" y="1511300"/>
            <a:ext cx="2010067" cy="1702965"/>
            <a:chOff x="2667000" y="1524000"/>
            <a:chExt cx="5232400" cy="4076700"/>
          </a:xfrm>
        </p:grpSpPr>
        <p:pic>
          <p:nvPicPr>
            <p:cNvPr id="5" name="Picture 2" descr="C:\Documents and Settings\Romina\Desktop\over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7546" t="9932" r="3673" b="4908"/>
            <a:stretch>
              <a:fillRect/>
            </a:stretch>
          </p:blipFill>
          <p:spPr bwMode="auto">
            <a:xfrm>
              <a:off x="2667000" y="1524000"/>
              <a:ext cx="5232400" cy="4076700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2682395" y="4597400"/>
              <a:ext cx="330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82395" y="5181598"/>
              <a:ext cx="846666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Fumetto 2 15"/>
          <p:cNvSpPr/>
          <p:nvPr/>
        </p:nvSpPr>
        <p:spPr>
          <a:xfrm>
            <a:off x="6006540" y="1428736"/>
            <a:ext cx="2971205" cy="2317172"/>
          </a:xfrm>
          <a:prstGeom prst="wedgeRoundRectCallout">
            <a:avLst>
              <a:gd name="adj1" fmla="val -69127"/>
              <a:gd name="adj2" fmla="val -6491"/>
              <a:gd name="adj3" fmla="val 16667"/>
            </a:avLst>
          </a:prstGeom>
          <a:solidFill>
            <a:schemeClr val="bg1"/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221670" y="1357298"/>
            <a:ext cx="2860370" cy="2473036"/>
          </a:xfrm>
          <a:prstGeom prst="wedgeRoundRectCallout">
            <a:avLst>
              <a:gd name="adj1" fmla="val 64794"/>
              <a:gd name="adj2" fmla="val -3528"/>
              <a:gd name="adj3" fmla="val 16667"/>
            </a:avLst>
          </a:prstGeom>
          <a:solidFill>
            <a:schemeClr val="bg1"/>
          </a:solidFill>
          <a:ln>
            <a:solidFill>
              <a:srgbClr val="99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2" descr="C:\Documents and Settings\Romina\Desktop\Nuova cartella\abs_prod.png"/>
          <p:cNvPicPr>
            <a:picLocks noChangeAspect="1" noChangeArrowheads="1"/>
          </p:cNvPicPr>
          <p:nvPr/>
        </p:nvPicPr>
        <p:blipFill>
          <a:blip r:embed="rId4" cstate="print"/>
          <a:srcRect l="9648" t="5726" r="6432"/>
          <a:stretch>
            <a:fillRect/>
          </a:stretch>
        </p:blipFill>
        <p:spPr bwMode="auto">
          <a:xfrm>
            <a:off x="469458" y="1551260"/>
            <a:ext cx="2375900" cy="2072409"/>
          </a:xfrm>
          <a:prstGeom prst="rect">
            <a:avLst/>
          </a:prstGeom>
          <a:noFill/>
        </p:spPr>
      </p:pic>
      <p:pic>
        <p:nvPicPr>
          <p:cNvPr id="19" name="Picture 13" descr="C:\Documents and Settings\Romina\Desktop\Nuova cartella\abs_cons.png"/>
          <p:cNvPicPr>
            <a:picLocks noChangeAspect="1" noChangeArrowheads="1"/>
          </p:cNvPicPr>
          <p:nvPr/>
        </p:nvPicPr>
        <p:blipFill>
          <a:blip r:embed="rId5" cstate="print"/>
          <a:srcRect l="7227" t="11281" r="5347" b="18919"/>
          <a:stretch>
            <a:fillRect/>
          </a:stretch>
        </p:blipFill>
        <p:spPr bwMode="auto">
          <a:xfrm>
            <a:off x="6262255" y="1552165"/>
            <a:ext cx="2569849" cy="2051734"/>
          </a:xfrm>
          <a:prstGeom prst="rect">
            <a:avLst/>
          </a:prstGeom>
          <a:noFill/>
        </p:spPr>
      </p:pic>
      <p:sp>
        <p:nvSpPr>
          <p:cNvPr id="13" name="Fumetto 2 12"/>
          <p:cNvSpPr/>
          <p:nvPr/>
        </p:nvSpPr>
        <p:spPr>
          <a:xfrm>
            <a:off x="3382820" y="3811153"/>
            <a:ext cx="2006600" cy="2032000"/>
          </a:xfrm>
          <a:prstGeom prst="wedgeRoundRectCallout">
            <a:avLst>
              <a:gd name="adj1" fmla="val -2433"/>
              <a:gd name="adj2" fmla="val -77187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11" descr="C:\Documents and Settings\Romina\Desktop\Nuova cartella\comm_abs.png"/>
          <p:cNvPicPr>
            <a:picLocks noChangeAspect="1" noChangeArrowheads="1"/>
          </p:cNvPicPr>
          <p:nvPr/>
        </p:nvPicPr>
        <p:blipFill>
          <a:blip r:embed="rId6" cstate="print"/>
          <a:srcRect l="16446" t="4040" r="13355" b="3030"/>
          <a:stretch>
            <a:fillRect/>
          </a:stretch>
        </p:blipFill>
        <p:spPr bwMode="auto">
          <a:xfrm>
            <a:off x="3560619" y="3881041"/>
            <a:ext cx="1648693" cy="1907921"/>
          </a:xfrm>
          <a:prstGeom prst="rect">
            <a:avLst/>
          </a:prstGeom>
          <a:noFill/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5429256" y="3786190"/>
            <a:ext cx="3786213" cy="2214578"/>
          </a:xfrm>
        </p:spPr>
        <p:txBody>
          <a:bodyPr/>
          <a:lstStyle/>
          <a:p>
            <a:r>
              <a:rPr lang="en-US" sz="2400" b="1" dirty="0" smtClean="0"/>
              <a:t>Successful matching:</a:t>
            </a:r>
          </a:p>
          <a:p>
            <a:pPr lvl="1"/>
            <a:r>
              <a:rPr lang="en-US" sz="2000" dirty="0" smtClean="0"/>
              <a:t>a mediator exists and</a:t>
            </a:r>
          </a:p>
          <a:p>
            <a:pPr lvl="1"/>
            <a:r>
              <a:rPr lang="en-US" sz="2000" dirty="0" smtClean="0"/>
              <a:t>it can be automatically synthesized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-32" y="3857628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Compatibility or Functional matching: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F559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complementary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traces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modulo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mismatches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third parties communications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Mediators</a:t>
            </a:r>
            <a:endParaRPr lang="en-US" dirty="0"/>
          </a:p>
        </p:txBody>
      </p:sp>
      <p:grpSp>
        <p:nvGrpSpPr>
          <p:cNvPr id="3" name="Gruppo 7"/>
          <p:cNvGrpSpPr/>
          <p:nvPr/>
        </p:nvGrpSpPr>
        <p:grpSpPr>
          <a:xfrm>
            <a:off x="3454399" y="1511300"/>
            <a:ext cx="2010067" cy="1702965"/>
            <a:chOff x="2667000" y="1524000"/>
            <a:chExt cx="5232400" cy="4076700"/>
          </a:xfrm>
        </p:grpSpPr>
        <p:pic>
          <p:nvPicPr>
            <p:cNvPr id="5" name="Picture 2" descr="C:\Documents and Settings\Romina\Desktop\over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7546" t="9932" r="3673" b="4908"/>
            <a:stretch>
              <a:fillRect/>
            </a:stretch>
          </p:blipFill>
          <p:spPr bwMode="auto">
            <a:xfrm>
              <a:off x="2667000" y="1524000"/>
              <a:ext cx="5232400" cy="4076700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2682395" y="4597400"/>
              <a:ext cx="330200" cy="2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82395" y="5181598"/>
              <a:ext cx="846666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Fumetto 2 20"/>
          <p:cNvSpPr/>
          <p:nvPr/>
        </p:nvSpPr>
        <p:spPr>
          <a:xfrm>
            <a:off x="5694221" y="1302326"/>
            <a:ext cx="3420000" cy="2628000"/>
          </a:xfrm>
          <a:prstGeom prst="wedgeRoundRectCallout">
            <a:avLst>
              <a:gd name="adj1" fmla="val -56053"/>
              <a:gd name="adj2" fmla="val -36113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umetto 2 21"/>
          <p:cNvSpPr/>
          <p:nvPr/>
        </p:nvSpPr>
        <p:spPr>
          <a:xfrm>
            <a:off x="69265" y="1302324"/>
            <a:ext cx="3137460" cy="2590801"/>
          </a:xfrm>
          <a:prstGeom prst="wedgeRoundRectCallout">
            <a:avLst>
              <a:gd name="adj1" fmla="val 56909"/>
              <a:gd name="adj2" fmla="val -34889"/>
              <a:gd name="adj3" fmla="val 16667"/>
            </a:avLst>
          </a:prstGeom>
          <a:solidFill>
            <a:schemeClr val="bg1"/>
          </a:solidFill>
          <a:ln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3" name="Picture 3" descr="C:\Documents and Settings\Romina\Desktop\prod.png"/>
          <p:cNvPicPr>
            <a:picLocks noChangeAspect="1" noChangeArrowheads="1"/>
          </p:cNvPicPr>
          <p:nvPr/>
        </p:nvPicPr>
        <p:blipFill>
          <a:blip r:embed="rId4" cstate="print"/>
          <a:srcRect l="4056" r="3046"/>
          <a:stretch>
            <a:fillRect/>
          </a:stretch>
        </p:blipFill>
        <p:spPr bwMode="auto">
          <a:xfrm>
            <a:off x="346359" y="1386751"/>
            <a:ext cx="2535381" cy="2454837"/>
          </a:xfrm>
          <a:prstGeom prst="rect">
            <a:avLst/>
          </a:prstGeom>
          <a:noFill/>
        </p:spPr>
      </p:pic>
      <p:pic>
        <p:nvPicPr>
          <p:cNvPr id="24" name="Picture 2" descr="C:\Documents and Settings\Romina\Desktop\Nuova cartella\c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442" y="1400296"/>
            <a:ext cx="3024000" cy="2421763"/>
          </a:xfrm>
          <a:prstGeom prst="rect">
            <a:avLst/>
          </a:prstGeom>
          <a:noFill/>
        </p:spPr>
      </p:pic>
      <p:sp>
        <p:nvSpPr>
          <p:cNvPr id="14" name="Fumetto 2 13"/>
          <p:cNvSpPr/>
          <p:nvPr/>
        </p:nvSpPr>
        <p:spPr>
          <a:xfrm>
            <a:off x="2964889" y="3422071"/>
            <a:ext cx="3200400" cy="2531007"/>
          </a:xfrm>
          <a:prstGeom prst="wedgeRoundRectCallout">
            <a:avLst>
              <a:gd name="adj1" fmla="val -2477"/>
              <a:gd name="adj2" fmla="val -109246"/>
              <a:gd name="adj3" fmla="val 16667"/>
            </a:avLst>
          </a:prstGeom>
          <a:solidFill>
            <a:schemeClr val="bg1"/>
          </a:solidFill>
          <a:ln>
            <a:solidFill>
              <a:srgbClr val="02F4A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 descr="C:\Documents and Settings\Romina\Desktop\Nuova cartella\connector_v2_two_parts.png"/>
          <p:cNvPicPr>
            <a:picLocks noChangeAspect="1" noChangeArrowheads="1"/>
          </p:cNvPicPr>
          <p:nvPr/>
        </p:nvPicPr>
        <p:blipFill>
          <a:blip r:embed="rId6" cstate="print"/>
          <a:srcRect t="6622" b="6365"/>
          <a:stretch>
            <a:fillRect/>
          </a:stretch>
        </p:blipFill>
        <p:spPr bwMode="auto">
          <a:xfrm>
            <a:off x="3314999" y="3574473"/>
            <a:ext cx="2744011" cy="2202861"/>
          </a:xfrm>
          <a:prstGeom prst="rect">
            <a:avLst/>
          </a:prstGeom>
          <a:noFill/>
        </p:spPr>
      </p:pic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-71470" y="3929066"/>
            <a:ext cx="3071834" cy="2071702"/>
          </a:xfrm>
        </p:spPr>
        <p:txBody>
          <a:bodyPr/>
          <a:lstStyle/>
          <a:p>
            <a:r>
              <a:rPr lang="en-US" sz="2200" b="1" dirty="0" smtClean="0"/>
              <a:t>Mapping</a:t>
            </a:r>
          </a:p>
          <a:p>
            <a:pPr lvl="1"/>
            <a:r>
              <a:rPr lang="en-US" sz="2000" dirty="0" smtClean="0"/>
              <a:t>mediator synthesis</a:t>
            </a:r>
          </a:p>
          <a:p>
            <a:pPr lvl="1"/>
            <a:endParaRPr lang="en-US" sz="2000" dirty="0" smtClean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6143636" y="392906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solidFill>
                  <a:srgbClr val="1F5595"/>
                </a:solidFill>
                <a:latin typeface="+mn-lt"/>
              </a:rPr>
              <a:t>The mediator enables protocols interoperability, i.e., communication and coordination (under fairness assumption)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8" cy="44640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notions: protocol, interoperability, etc.</a:t>
            </a:r>
          </a:p>
          <a:p>
            <a:pPr lvl="1"/>
            <a:r>
              <a:rPr lang="en-US" dirty="0" smtClean="0"/>
              <a:t>coordinator concept </a:t>
            </a:r>
            <a:r>
              <a:rPr lang="en-US" dirty="0" err="1" smtClean="0"/>
              <a:t>vs</a:t>
            </a:r>
            <a:r>
              <a:rPr lang="en-US" dirty="0" smtClean="0"/>
              <a:t> mediator concept</a:t>
            </a:r>
          </a:p>
          <a:p>
            <a:r>
              <a:rPr lang="en-US" dirty="0" smtClean="0"/>
              <a:t>Application-layer Coordinators</a:t>
            </a:r>
          </a:p>
          <a:p>
            <a:pPr lvl="1"/>
            <a:r>
              <a:rPr lang="en-US" dirty="0" smtClean="0"/>
              <a:t>synthesis of centralized coordinators [SCP08]</a:t>
            </a:r>
          </a:p>
          <a:p>
            <a:pPr lvl="1"/>
            <a:r>
              <a:rPr lang="en-US" dirty="0" smtClean="0"/>
              <a:t>synthesis of distributed coordinators [JSS08a]</a:t>
            </a:r>
          </a:p>
          <a:p>
            <a:pPr lvl="1"/>
            <a:r>
              <a:rPr lang="en-US" dirty="0" smtClean="0"/>
              <a:t>synthesis of coordinators for evolving systems [JSS08b]</a:t>
            </a:r>
          </a:p>
          <a:p>
            <a:pPr lvl="1"/>
            <a:r>
              <a:rPr lang="en-US" dirty="0" smtClean="0"/>
              <a:t>synthesis of coordinators for real-time systems [TACAS07]</a:t>
            </a:r>
          </a:p>
          <a:p>
            <a:r>
              <a:rPr lang="en-US" dirty="0" smtClean="0"/>
              <a:t>Application-layer Mediators</a:t>
            </a:r>
          </a:p>
          <a:p>
            <a:pPr lvl="1"/>
            <a:r>
              <a:rPr lang="en-US" dirty="0" smtClean="0"/>
              <a:t>synthesis of emerging mediators for ubiquitous systems [ISOLA10, RSPHDT10, WICSA/ECSA09]</a:t>
            </a:r>
          </a:p>
          <a:p>
            <a:r>
              <a:rPr lang="en-US" b="1" dirty="0" smtClean="0"/>
              <a:t>Related Works</a:t>
            </a:r>
          </a:p>
          <a:p>
            <a:r>
              <a:rPr lang="en-US" b="1" dirty="0" smtClean="0"/>
              <a:t>Conclusion and Future Perspectives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</a:t>
            </a:r>
            <a:r>
              <a:rPr lang="it-IT" dirty="0" smtClean="0"/>
              <a:t> Works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Interoperability</a:t>
            </a:r>
            <a:r>
              <a:rPr lang="en-US" sz="2400" dirty="0" smtClean="0"/>
              <a:t> and </a:t>
            </a:r>
            <a:r>
              <a:rPr lang="en-US" sz="2400" i="1" dirty="0" smtClean="0"/>
              <a:t>automated synthesis</a:t>
            </a:r>
            <a:r>
              <a:rPr lang="en-US" sz="2400" dirty="0" smtClean="0"/>
              <a:t> of </a:t>
            </a:r>
            <a:r>
              <a:rPr lang="en-US" sz="2400" i="1" dirty="0" smtClean="0"/>
              <a:t>mediators and coordinators </a:t>
            </a:r>
            <a:r>
              <a:rPr lang="en-US" sz="2400" dirty="0" smtClean="0"/>
              <a:t>have been the focus of extensive studies within different research communities. Examples:</a:t>
            </a:r>
          </a:p>
          <a:p>
            <a:pPr lvl="1"/>
            <a:r>
              <a:rPr lang="en-US" sz="2000" dirty="0" smtClean="0"/>
              <a:t>schedulers synthesis, supervisory control, discrete controller synthesis</a:t>
            </a:r>
          </a:p>
          <a:p>
            <a:pPr lvl="1"/>
            <a:r>
              <a:rPr lang="en-US" sz="2000" dirty="0" smtClean="0"/>
              <a:t>model checking &amp; </a:t>
            </a:r>
            <a:r>
              <a:rPr lang="en-US" sz="2000" dirty="0" err="1" smtClean="0"/>
              <a:t>reachability</a:t>
            </a:r>
            <a:r>
              <a:rPr lang="en-US" sz="2000" dirty="0" smtClean="0"/>
              <a:t> analysis &amp; automatic assumption generation</a:t>
            </a:r>
          </a:p>
          <a:p>
            <a:pPr lvl="1"/>
            <a:r>
              <a:rPr lang="en-US" sz="2000" dirty="0" smtClean="0"/>
              <a:t>adaptors theories,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theories of connectors, </a:t>
            </a:r>
            <a:r>
              <a:rPr lang="en-US" sz="2000" dirty="0" smtClean="0"/>
              <a:t>component adaptation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protocol conversion, Web services mediation, wrappers, bridges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   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(see the paper for an extensive description)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7" cy="4464050"/>
          </a:xfrm>
        </p:spPr>
        <p:txBody>
          <a:bodyPr/>
          <a:lstStyle/>
          <a:p>
            <a:r>
              <a:rPr lang="en-US" sz="2000" dirty="0" smtClean="0"/>
              <a:t>Rigorous techniques for the automatic synthesis of mediators between </a:t>
            </a:r>
            <a:r>
              <a:rPr lang="it-IT" sz="2000" dirty="0" err="1" smtClean="0"/>
              <a:t>networked</a:t>
            </a:r>
            <a:r>
              <a:rPr lang="it-IT" sz="2000" dirty="0" smtClean="0"/>
              <a:t> </a:t>
            </a:r>
            <a:r>
              <a:rPr lang="it-IT" sz="2000" dirty="0" err="1" smtClean="0"/>
              <a:t>systems</a:t>
            </a:r>
            <a:r>
              <a:rPr lang="it-IT" sz="2000" dirty="0" smtClean="0"/>
              <a:t> </a:t>
            </a:r>
            <a:r>
              <a:rPr lang="it-IT" sz="2000" dirty="0" err="1" smtClean="0"/>
              <a:t>protocols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en-US" sz="2000" dirty="0" smtClean="0"/>
              <a:t>meet dynamically and need to interoperate without a priori knowledge of each </a:t>
            </a:r>
            <a:r>
              <a:rPr lang="it-IT" sz="2000" dirty="0" err="1" smtClean="0"/>
              <a:t>other</a:t>
            </a:r>
            <a:endParaRPr lang="it-IT" sz="2000" dirty="0" smtClean="0"/>
          </a:p>
          <a:p>
            <a:pPr lvl="1"/>
            <a:r>
              <a:rPr lang="it-IT" sz="1800" dirty="0" err="1" smtClean="0"/>
              <a:t>emphasis</a:t>
            </a:r>
            <a:r>
              <a:rPr lang="it-IT" sz="1800" dirty="0" smtClean="0"/>
              <a:t> </a:t>
            </a:r>
            <a:r>
              <a:rPr lang="en-US" sz="1800" dirty="0" smtClean="0"/>
              <a:t>on “the elicitation of a way to achieve communication“</a:t>
            </a:r>
          </a:p>
          <a:p>
            <a:r>
              <a:rPr lang="en-US" sz="2000" dirty="0" smtClean="0"/>
              <a:t>Contributions:</a:t>
            </a:r>
          </a:p>
          <a:p>
            <a:pPr lvl="1"/>
            <a:r>
              <a:rPr lang="en-US" sz="1800" dirty="0" smtClean="0"/>
              <a:t>a theory of emerging mediating connectors including supporting automated model-based techniques and tools. The theory rigorously characterizes: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800" dirty="0" smtClean="0"/>
              <a:t>application layer </a:t>
            </a:r>
            <a:r>
              <a:rPr lang="en-US" sz="1800" i="1" dirty="0" smtClean="0"/>
              <a:t>protocols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800" dirty="0" smtClean="0"/>
              <a:t>their </a:t>
            </a:r>
            <a:r>
              <a:rPr lang="en-US" sz="1800" i="1" dirty="0" smtClean="0"/>
              <a:t>abstraction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800" dirty="0" smtClean="0"/>
              <a:t>the conditions under which two protocols are </a:t>
            </a:r>
            <a:r>
              <a:rPr lang="en-US" sz="1800" i="1" dirty="0" smtClean="0"/>
              <a:t>functionally matching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800" dirty="0" smtClean="0"/>
              <a:t>the notion of </a:t>
            </a:r>
            <a:r>
              <a:rPr lang="en-US" sz="1800" i="1" dirty="0" smtClean="0"/>
              <a:t>interoperability</a:t>
            </a:r>
            <a:r>
              <a:rPr lang="en-US" sz="1800" dirty="0" smtClean="0"/>
              <a:t> between protocols based functional matching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800" dirty="0" smtClean="0"/>
              <a:t>the </a:t>
            </a:r>
            <a:r>
              <a:rPr lang="en-US" sz="1800" i="1" dirty="0" smtClean="0"/>
              <a:t>mapping</a:t>
            </a:r>
            <a:r>
              <a:rPr lang="en-US" sz="1800" dirty="0" smtClean="0"/>
              <a:t>, i.e., the </a:t>
            </a:r>
            <a:r>
              <a:rPr lang="en-US" sz="1800" i="1" dirty="0" smtClean="0"/>
              <a:t>synthesis</a:t>
            </a:r>
            <a:r>
              <a:rPr lang="en-US" sz="1800" dirty="0" smtClean="0"/>
              <a:t> of the mediator behavior needed to achieve protocol </a:t>
            </a:r>
            <a:r>
              <a:rPr lang="en-US" sz="1800" dirty="0" err="1" smtClean="0"/>
              <a:t>inteoperability</a:t>
            </a:r>
            <a:r>
              <a:rPr lang="en-US" sz="1800" dirty="0" smtClean="0"/>
              <a:t> under functional matching</a:t>
            </a:r>
          </a:p>
          <a:p>
            <a:pPr lvl="1"/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Other contributions:</a:t>
            </a:r>
          </a:p>
          <a:p>
            <a:pPr lvl="1"/>
            <a:r>
              <a:rPr lang="en-US" sz="2400" dirty="0" smtClean="0"/>
              <a:t>design of a comprehensive mediator synthesis process </a:t>
            </a:r>
          </a:p>
          <a:p>
            <a:pPr lvl="1"/>
            <a:r>
              <a:rPr lang="en-US" sz="2400" dirty="0" smtClean="0"/>
              <a:t>a set of mediator patterns to tackle in a systematic way the protocol mediation and to characterize the protocol mismatches</a:t>
            </a:r>
          </a:p>
          <a:p>
            <a:pPr lvl="1"/>
            <a:r>
              <a:rPr lang="en-US" sz="2400" dirty="0" smtClean="0"/>
              <a:t>combined approach including the theory and a monitoring system towards taking into account also non-functional properties</a:t>
            </a:r>
          </a:p>
          <a:p>
            <a:pPr lvl="1"/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Future Perspectives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plan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:</a:t>
            </a:r>
          </a:p>
          <a:p>
            <a:pPr lvl="1"/>
            <a:r>
              <a:rPr lang="en-US" sz="2000" dirty="0" smtClean="0"/>
              <a:t>implement the theory algorithms in order to </a:t>
            </a:r>
            <a:r>
              <a:rPr lang="en-US" sz="2000" dirty="0" err="1" smtClean="0"/>
              <a:t>automatize</a:t>
            </a:r>
            <a:r>
              <a:rPr lang="en-US" sz="2000" dirty="0" smtClean="0"/>
              <a:t> the mediator gen</a:t>
            </a:r>
            <a:r>
              <a:rPr lang="it-IT" sz="2000" dirty="0" err="1" smtClean="0"/>
              <a:t>eration</a:t>
            </a:r>
            <a:endParaRPr lang="it-IT" sz="2000" dirty="0" smtClean="0"/>
          </a:p>
          <a:p>
            <a:pPr lvl="1"/>
            <a:r>
              <a:rPr lang="en-US" sz="2000" dirty="0" smtClean="0"/>
              <a:t>study run-time techniques towards efficient synthesis</a:t>
            </a:r>
          </a:p>
          <a:p>
            <a:pPr lvl="1"/>
            <a:r>
              <a:rPr lang="it-IT" sz="2000" dirty="0" smtClean="0"/>
              <a:t>scale the </a:t>
            </a:r>
            <a:r>
              <a:rPr lang="it-IT" sz="2000" dirty="0" err="1" smtClean="0"/>
              <a:t>synthesis</a:t>
            </a:r>
            <a:r>
              <a:rPr lang="it-IT" sz="2000" dirty="0" smtClean="0"/>
              <a:t> </a:t>
            </a:r>
            <a:r>
              <a:rPr lang="it-IT" sz="2000" dirty="0" err="1" smtClean="0"/>
              <a:t>process</a:t>
            </a:r>
            <a:endParaRPr lang="it-IT" sz="2000" dirty="0" smtClean="0"/>
          </a:p>
          <a:p>
            <a:pPr lvl="2"/>
            <a:r>
              <a:rPr lang="it-IT" sz="1800" dirty="0" smtClean="0"/>
              <a:t>the </a:t>
            </a:r>
            <a:r>
              <a:rPr lang="it-IT" sz="1800" dirty="0" err="1" smtClean="0"/>
              <a:t>abstraction</a:t>
            </a:r>
            <a:r>
              <a:rPr lang="it-IT" sz="1800" dirty="0" smtClean="0"/>
              <a:t> </a:t>
            </a:r>
            <a:r>
              <a:rPr lang="it-IT" sz="1800" dirty="0" err="1" smtClean="0"/>
              <a:t>step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first </a:t>
            </a:r>
            <a:r>
              <a:rPr lang="it-IT" sz="1800" dirty="0" err="1" smtClean="0"/>
              <a:t>attempt</a:t>
            </a:r>
            <a:endParaRPr lang="it-IT" sz="1800" dirty="0" smtClean="0"/>
          </a:p>
          <a:p>
            <a:pPr lvl="1"/>
            <a:r>
              <a:rPr lang="en-US" sz="2000" dirty="0" smtClean="0"/>
              <a:t>extend the validation of the theory</a:t>
            </a:r>
          </a:p>
          <a:p>
            <a:pPr lvl="1"/>
            <a:r>
              <a:rPr lang="en-US" sz="2000" dirty="0" smtClean="0"/>
              <a:t>translate the synthesized connector model into an executable </a:t>
            </a:r>
            <a:r>
              <a:rPr lang="en-US" sz="2000" dirty="0" err="1" smtClean="0"/>
              <a:t>artefact</a:t>
            </a:r>
            <a:r>
              <a:rPr lang="en-US" sz="2000" dirty="0" smtClean="0"/>
              <a:t> that can be deployed and run in the network</a:t>
            </a:r>
          </a:p>
          <a:p>
            <a:pPr lvl="1"/>
            <a:r>
              <a:rPr lang="en-US" sz="2000" dirty="0" smtClean="0"/>
              <a:t>ensure dependability </a:t>
            </a:r>
            <a:r>
              <a:rPr lang="en-US" sz="2000" dirty="0" smtClean="0">
                <a:solidFill>
                  <a:srgbClr val="333333"/>
                </a:solidFill>
              </a:rPr>
              <a:t>taking into account both functional and non-functional interoperability during the synthesis process</a:t>
            </a:r>
          </a:p>
          <a:p>
            <a:pPr lvl="1"/>
            <a:r>
              <a:rPr lang="en-US" sz="2000" dirty="0" smtClean="0"/>
              <a:t>relax assumptions, towards a dynamic environment, and manage the consequent uncertainty</a:t>
            </a:r>
          </a:p>
          <a:p>
            <a:pPr lvl="1"/>
            <a:endParaRPr lang="it-IT" sz="2000" dirty="0" err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Interoperability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 concerns the problem of both enabling </a:t>
            </a:r>
            <a:r>
              <a:rPr lang="en-US" b="1" i="1" dirty="0" smtClean="0"/>
              <a:t>communication</a:t>
            </a:r>
            <a:r>
              <a:rPr lang="en-US" dirty="0" smtClean="0"/>
              <a:t> and achieving </a:t>
            </a:r>
            <a:r>
              <a:rPr lang="en-US" b="1" i="1" dirty="0" smtClean="0"/>
              <a:t>correct coordination</a:t>
            </a:r>
            <a:r>
              <a:rPr lang="en-US" dirty="0" smtClean="0"/>
              <a:t> (</a:t>
            </a:r>
            <a:r>
              <a:rPr lang="en-US" dirty="0" err="1" smtClean="0"/>
              <a:t>w.r.t</a:t>
            </a:r>
            <a:r>
              <a:rPr lang="en-US" dirty="0" smtClean="0"/>
              <a:t>. the specified goal)</a:t>
            </a:r>
          </a:p>
          <a:p>
            <a:endParaRPr lang="en-US" dirty="0" smtClean="0"/>
          </a:p>
          <a:p>
            <a:r>
              <a:rPr lang="en-US" dirty="0" smtClean="0"/>
              <a:t>Solution: automatic synthesis of </a:t>
            </a:r>
            <a:r>
              <a:rPr lang="en-US" b="1" i="1" dirty="0" smtClean="0"/>
              <a:t>application-layer connectors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Automatic </a:t>
            </a:r>
            <a:r>
              <a:rPr lang="en-US" b="1" i="1" dirty="0" smtClean="0"/>
              <a:t>coordinator</a:t>
            </a:r>
            <a:r>
              <a:rPr lang="en-US" dirty="0" smtClean="0"/>
              <a:t> synthesis (our past research)</a:t>
            </a:r>
          </a:p>
          <a:p>
            <a:pPr lvl="1"/>
            <a:r>
              <a:rPr lang="en-US" dirty="0" smtClean="0"/>
              <a:t>the main focus is on addressing correct coordination by assuming the communication problem already solved</a:t>
            </a:r>
          </a:p>
          <a:p>
            <a:endParaRPr lang="en-US" dirty="0" smtClean="0"/>
          </a:p>
          <a:p>
            <a:r>
              <a:rPr lang="en-US" dirty="0" smtClean="0"/>
              <a:t>Automatic </a:t>
            </a:r>
            <a:r>
              <a:rPr lang="en-US" b="1" i="1" dirty="0" smtClean="0"/>
              <a:t>mediator</a:t>
            </a:r>
            <a:r>
              <a:rPr lang="en-US" dirty="0" smtClean="0"/>
              <a:t> synthesis (our current research in C</a:t>
            </a:r>
            <a:r>
              <a:rPr lang="en-US" sz="2600" dirty="0" smtClean="0"/>
              <a:t>ONNECT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focuses on the whole interoperability problem, i.e., addressing communication + correct coordination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…and</a:t>
            </a:r>
            <a:r>
              <a:rPr lang="it-IT" dirty="0" smtClean="0"/>
              <a:t> Future </a:t>
            </a:r>
            <a:r>
              <a:rPr lang="it-IT" dirty="0" err="1" smtClean="0"/>
              <a:t>Perspectives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plan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:</a:t>
            </a:r>
          </a:p>
          <a:p>
            <a:pPr lvl="1"/>
            <a:endParaRPr lang="it-IT" sz="2000" dirty="0" smtClean="0">
              <a:solidFill>
                <a:srgbClr val="333333"/>
              </a:solidFill>
            </a:endParaRPr>
          </a:p>
          <a:p>
            <a:pPr lvl="1"/>
            <a:r>
              <a:rPr lang="it-IT" sz="2000" dirty="0" smtClean="0">
                <a:solidFill>
                  <a:srgbClr val="333333"/>
                </a:solidFill>
              </a:rPr>
              <a:t>integrate </a:t>
            </a:r>
            <a:r>
              <a:rPr lang="it-IT" sz="2000" dirty="0" err="1" smtClean="0">
                <a:solidFill>
                  <a:srgbClr val="333333"/>
                </a:solidFill>
              </a:rPr>
              <a:t>with</a:t>
            </a:r>
            <a:r>
              <a:rPr lang="it-IT" sz="2000" dirty="0" smtClean="0">
                <a:solidFill>
                  <a:srgbClr val="333333"/>
                </a:solidFill>
              </a:rPr>
              <a:t> </a:t>
            </a:r>
            <a:r>
              <a:rPr lang="it-IT" sz="2000" dirty="0" err="1" smtClean="0">
                <a:solidFill>
                  <a:srgbClr val="333333"/>
                </a:solidFill>
              </a:rPr>
              <a:t>comple</a:t>
            </a:r>
            <a:r>
              <a:rPr lang="en-US" sz="2000" dirty="0" err="1" smtClean="0">
                <a:solidFill>
                  <a:srgbClr val="333333"/>
                </a:solidFill>
              </a:rPr>
              <a:t>mentary</a:t>
            </a:r>
            <a:r>
              <a:rPr lang="en-US" sz="2000" dirty="0" smtClean="0">
                <a:solidFill>
                  <a:srgbClr val="333333"/>
                </a:solidFill>
              </a:rPr>
              <a:t> works ongoing within the CONNECT project so as to develop an overall framework enabling the dynamic synthesis of emergent connectors among networked systems:</a:t>
            </a:r>
          </a:p>
          <a:p>
            <a:pPr lvl="2"/>
            <a:r>
              <a:rPr lang="en-US" sz="2000" dirty="0" smtClean="0">
                <a:latin typeface="CMR10"/>
              </a:rPr>
              <a:t>(</a:t>
            </a:r>
            <a:r>
              <a:rPr lang="en-US" sz="2000" dirty="0" err="1" smtClean="0">
                <a:latin typeface="CMR10"/>
              </a:rPr>
              <a:t>i</a:t>
            </a:r>
            <a:r>
              <a:rPr lang="en-US" sz="2000" dirty="0" smtClean="0">
                <a:latin typeface="CMR10"/>
              </a:rPr>
              <a:t>) learning techniques to dynamically discover the protocols (instead of assuming them given) that are run in the environment</a:t>
            </a:r>
          </a:p>
          <a:p>
            <a:pPr lvl="2"/>
            <a:r>
              <a:rPr lang="en-US" sz="2000" dirty="0" smtClean="0">
                <a:latin typeface="CMR10"/>
              </a:rPr>
              <a:t>(ii) data-level interoperability (instead of assuming the ontology given) to elicit the data mappings. This may rise the problem of dealing with partial or erroneous specifications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8" cy="4464050"/>
          </a:xfrm>
        </p:spPr>
        <p:txBody>
          <a:bodyPr>
            <a:noAutofit/>
          </a:bodyPr>
          <a:lstStyle/>
          <a:p>
            <a:r>
              <a:rPr lang="it-IT" sz="1500" dirty="0" smtClean="0"/>
              <a:t>[SCP08] </a:t>
            </a:r>
            <a:r>
              <a:rPr lang="en-US" sz="1500" dirty="0" smtClean="0"/>
              <a:t>M. Tivoli and P. </a:t>
            </a:r>
            <a:r>
              <a:rPr lang="en-US" sz="1500" dirty="0" err="1" smtClean="0"/>
              <a:t>Inverardi</a:t>
            </a:r>
            <a:r>
              <a:rPr lang="en-US" sz="1500" dirty="0" smtClean="0"/>
              <a:t>, </a:t>
            </a:r>
            <a:r>
              <a:rPr lang="en-US" sz="1500" b="1" i="1" dirty="0" smtClean="0"/>
              <a:t>Failure-free coordinators synthesis for component-based architectures</a:t>
            </a:r>
            <a:r>
              <a:rPr lang="en-US" sz="1500" dirty="0" smtClean="0"/>
              <a:t> (2008), in: Science of Computer Programming, 71:3(181-212)</a:t>
            </a:r>
          </a:p>
          <a:p>
            <a:r>
              <a:rPr lang="en-US" sz="1500" dirty="0" smtClean="0"/>
              <a:t>[JSS08a] M. </a:t>
            </a:r>
            <a:r>
              <a:rPr lang="en-US" sz="1500" dirty="0" err="1" smtClean="0"/>
              <a:t>Autili</a:t>
            </a:r>
            <a:r>
              <a:rPr lang="en-US" sz="1500" dirty="0" smtClean="0"/>
              <a:t>, L. </a:t>
            </a:r>
            <a:r>
              <a:rPr lang="en-US" sz="1500" dirty="0" err="1" smtClean="0"/>
              <a:t>Mostarda</a:t>
            </a:r>
            <a:r>
              <a:rPr lang="en-US" sz="1500" dirty="0" smtClean="0"/>
              <a:t>, A. Navarra and M. Tivoli, </a:t>
            </a:r>
            <a:r>
              <a:rPr lang="en-US" sz="1500" b="1" i="1" dirty="0" smtClean="0"/>
              <a:t>Synthesis of decentralized and concurrent adaptors for correctly assembling distributed component-based systems </a:t>
            </a:r>
            <a:r>
              <a:rPr lang="en-US" sz="1500" dirty="0" smtClean="0"/>
              <a:t>(2008), in: Journal of Systems and Software, 81:12(2210-2236)</a:t>
            </a:r>
          </a:p>
          <a:p>
            <a:r>
              <a:rPr lang="en-US" sz="1500" dirty="0" smtClean="0"/>
              <a:t>[JSS08b] P. </a:t>
            </a:r>
            <a:r>
              <a:rPr lang="en-US" sz="1500" dirty="0" err="1" smtClean="0"/>
              <a:t>Pelliccione</a:t>
            </a:r>
            <a:r>
              <a:rPr lang="en-US" sz="1500" dirty="0" smtClean="0"/>
              <a:t>, M. Tivoli, A. </a:t>
            </a:r>
            <a:r>
              <a:rPr lang="en-US" sz="1500" dirty="0" err="1" smtClean="0"/>
              <a:t>Bucchiarone</a:t>
            </a:r>
            <a:r>
              <a:rPr lang="en-US" sz="1500" dirty="0" smtClean="0"/>
              <a:t> and A. </a:t>
            </a:r>
            <a:r>
              <a:rPr lang="en-US" sz="1500" dirty="0" err="1" smtClean="0"/>
              <a:t>Polini</a:t>
            </a:r>
            <a:r>
              <a:rPr lang="en-US" sz="1500" dirty="0" smtClean="0"/>
              <a:t>, </a:t>
            </a:r>
            <a:r>
              <a:rPr lang="en-US" sz="1500" b="1" i="1" dirty="0" smtClean="0"/>
              <a:t>An architectural approach to the correct and automatic assembly of evolving component-based systems</a:t>
            </a:r>
            <a:r>
              <a:rPr lang="en-US" sz="1500" dirty="0" smtClean="0"/>
              <a:t> (2008), in: Journal of Systems and Software, 81:12(2237-2251)</a:t>
            </a:r>
          </a:p>
          <a:p>
            <a:r>
              <a:rPr lang="en-US" sz="1500" dirty="0" smtClean="0"/>
              <a:t>[TACAS07] M. Tivoli, P. </a:t>
            </a:r>
            <a:r>
              <a:rPr lang="en-US" sz="1500" dirty="0" err="1" smtClean="0"/>
              <a:t>Fradet</a:t>
            </a:r>
            <a:r>
              <a:rPr lang="en-US" sz="1500" dirty="0" smtClean="0"/>
              <a:t>, A. </a:t>
            </a:r>
            <a:r>
              <a:rPr lang="en-US" sz="1500" dirty="0" err="1" smtClean="0"/>
              <a:t>Girault</a:t>
            </a:r>
            <a:r>
              <a:rPr lang="en-US" sz="1500" dirty="0" smtClean="0"/>
              <a:t> and G. </a:t>
            </a:r>
            <a:r>
              <a:rPr lang="en-US" sz="1500" dirty="0" err="1" smtClean="0"/>
              <a:t>Goessler</a:t>
            </a:r>
            <a:r>
              <a:rPr lang="en-US" sz="1500" dirty="0" smtClean="0"/>
              <a:t>, </a:t>
            </a:r>
            <a:r>
              <a:rPr lang="en-US" sz="1500" b="1" i="1" dirty="0" smtClean="0"/>
              <a:t>Adaptor Synthesis for Real-Time Components</a:t>
            </a:r>
            <a:r>
              <a:rPr lang="en-US" sz="1500" dirty="0" smtClean="0"/>
              <a:t>, in: TACAS, pages 185-200, Springer, 2007</a:t>
            </a:r>
          </a:p>
          <a:p>
            <a:endParaRPr lang="en-US" sz="1200" dirty="0" smtClean="0"/>
          </a:p>
          <a:p>
            <a:r>
              <a:rPr lang="it-IT" sz="1500" dirty="0" smtClean="0"/>
              <a:t>[ISOLA10] </a:t>
            </a:r>
            <a:r>
              <a:rPr lang="it-IT" sz="1500" dirty="0" err="1" smtClean="0"/>
              <a:t>Inverardi</a:t>
            </a:r>
            <a:r>
              <a:rPr lang="it-IT" sz="1500" dirty="0" smtClean="0"/>
              <a:t>, P., </a:t>
            </a:r>
            <a:r>
              <a:rPr lang="it-IT" sz="1500" dirty="0" err="1" smtClean="0"/>
              <a:t>Issarny</a:t>
            </a:r>
            <a:r>
              <a:rPr lang="it-IT" sz="1500" dirty="0" smtClean="0"/>
              <a:t>, V., </a:t>
            </a:r>
            <a:r>
              <a:rPr lang="it-IT" sz="1500" dirty="0" err="1" smtClean="0"/>
              <a:t>Spalazzese</a:t>
            </a:r>
            <a:r>
              <a:rPr lang="it-IT" sz="1500" dirty="0" smtClean="0"/>
              <a:t>, R.. </a:t>
            </a:r>
            <a:r>
              <a:rPr lang="it-IT" sz="1500" b="1" i="1" dirty="0" smtClean="0"/>
              <a:t>A </a:t>
            </a:r>
            <a:r>
              <a:rPr lang="it-IT" sz="1500" b="1" i="1" dirty="0" err="1" smtClean="0"/>
              <a:t>theory</a:t>
            </a:r>
            <a:r>
              <a:rPr lang="it-IT" sz="1500" b="1" i="1" dirty="0" smtClean="0"/>
              <a:t> </a:t>
            </a:r>
            <a:r>
              <a:rPr lang="it-IT" sz="1500" b="1" i="1" dirty="0" err="1" smtClean="0"/>
              <a:t>of</a:t>
            </a:r>
            <a:r>
              <a:rPr lang="it-IT" sz="1500" b="1" i="1" dirty="0" smtClean="0"/>
              <a:t> </a:t>
            </a:r>
            <a:r>
              <a:rPr lang="it-IT" sz="1500" b="1" i="1" dirty="0" err="1" smtClean="0"/>
              <a:t>mediators</a:t>
            </a:r>
            <a:r>
              <a:rPr lang="it-IT" sz="1500" b="1" i="1" dirty="0" smtClean="0"/>
              <a:t> </a:t>
            </a:r>
            <a:r>
              <a:rPr lang="it-IT" sz="1500" b="1" i="1" dirty="0" err="1" smtClean="0"/>
              <a:t>for</a:t>
            </a:r>
            <a:r>
              <a:rPr lang="it-IT" sz="1500" b="1" i="1" dirty="0" smtClean="0"/>
              <a:t> </a:t>
            </a:r>
            <a:r>
              <a:rPr lang="it-IT" sz="1500" b="1" i="1" dirty="0" err="1" smtClean="0"/>
              <a:t>eternal</a:t>
            </a:r>
            <a:r>
              <a:rPr lang="it-IT" sz="1500" b="1" i="1" dirty="0" smtClean="0"/>
              <a:t> </a:t>
            </a:r>
            <a:r>
              <a:rPr lang="it-IT" sz="1500" b="1" i="1" dirty="0" err="1" smtClean="0"/>
              <a:t>connectors</a:t>
            </a:r>
            <a:r>
              <a:rPr lang="it-IT" sz="1500" b="1" i="1" dirty="0" smtClean="0"/>
              <a:t>.</a:t>
            </a:r>
            <a:r>
              <a:rPr lang="it-IT" sz="1500" dirty="0" smtClean="0"/>
              <a:t> In </a:t>
            </a:r>
            <a:r>
              <a:rPr lang="it-IT" sz="1500" dirty="0" err="1" smtClean="0"/>
              <a:t>ISoLA</a:t>
            </a:r>
            <a:r>
              <a:rPr lang="it-IT" sz="1500" dirty="0" smtClean="0"/>
              <a:t> 2010, Part II. LNCS, vol. 6416, pp. 236-250. </a:t>
            </a:r>
            <a:r>
              <a:rPr lang="it-IT" sz="1500" dirty="0" err="1" smtClean="0"/>
              <a:t>Springer</a:t>
            </a:r>
            <a:r>
              <a:rPr lang="it-IT" sz="1500" dirty="0" smtClean="0"/>
              <a:t>, </a:t>
            </a:r>
            <a:r>
              <a:rPr lang="it-IT" sz="1500" dirty="0" err="1" smtClean="0"/>
              <a:t>Heidelberg</a:t>
            </a:r>
            <a:r>
              <a:rPr lang="it-IT" sz="1500" dirty="0" smtClean="0"/>
              <a:t>, 2010</a:t>
            </a:r>
          </a:p>
          <a:p>
            <a:r>
              <a:rPr lang="en-US" sz="1500" dirty="0" smtClean="0"/>
              <a:t>[RSPHDT10] R. </a:t>
            </a:r>
            <a:r>
              <a:rPr lang="en-US" sz="1500" dirty="0" err="1" smtClean="0"/>
              <a:t>Spalazzese</a:t>
            </a:r>
            <a:r>
              <a:rPr lang="en-US" sz="1500" dirty="0" smtClean="0"/>
              <a:t>. </a:t>
            </a:r>
            <a:r>
              <a:rPr lang="en-US" sz="1500" b="1" i="1" dirty="0" smtClean="0"/>
              <a:t>A Theory of Mediating Connectors to achieve Interoperability. </a:t>
            </a:r>
            <a:r>
              <a:rPr lang="en-US" sz="1500" dirty="0" smtClean="0"/>
              <a:t>PhD thesis, University of L'Aquila, April 2011</a:t>
            </a:r>
            <a:endParaRPr lang="it-IT" sz="1500" dirty="0" smtClean="0"/>
          </a:p>
          <a:p>
            <a:r>
              <a:rPr lang="en-US" sz="1500" dirty="0" smtClean="0"/>
              <a:t>[WICSA/ECSA09] </a:t>
            </a:r>
            <a:r>
              <a:rPr lang="en-US" sz="1500" dirty="0" err="1" smtClean="0"/>
              <a:t>Spalazzese</a:t>
            </a:r>
            <a:r>
              <a:rPr lang="en-US" sz="1500" dirty="0" smtClean="0"/>
              <a:t> R., </a:t>
            </a:r>
            <a:r>
              <a:rPr lang="en-US" sz="1500" dirty="0" err="1" smtClean="0"/>
              <a:t>Inverardi</a:t>
            </a:r>
            <a:r>
              <a:rPr lang="en-US" sz="1500" dirty="0" smtClean="0"/>
              <a:t> P., </a:t>
            </a:r>
            <a:r>
              <a:rPr lang="en-US" sz="1500" dirty="0" err="1" smtClean="0"/>
              <a:t>Issarny</a:t>
            </a:r>
            <a:r>
              <a:rPr lang="en-US" sz="1500" dirty="0" smtClean="0"/>
              <a:t> V..</a:t>
            </a:r>
            <a:r>
              <a:rPr lang="en-US" sz="1500" b="1" i="1" dirty="0" smtClean="0"/>
              <a:t>Towards a Formalization of Mediating Connectors for on the Fly Interoperability</a:t>
            </a:r>
            <a:r>
              <a:rPr lang="en-US" sz="1500" b="1" dirty="0" smtClean="0"/>
              <a:t>.</a:t>
            </a:r>
            <a:r>
              <a:rPr lang="en-US" sz="1500" dirty="0" smtClean="0"/>
              <a:t> In Proceedings of  WICSA/ECSA 09. pages 345-348, 2009 </a:t>
            </a:r>
            <a:endParaRPr lang="it-IT" sz="1500" b="1" i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Tempus Sans ITC" pitchFamily="82" charset="0"/>
              </a:rPr>
              <a:t>Thank you !</a:t>
            </a:r>
            <a:br>
              <a:rPr lang="en-US" b="1" smtClean="0">
                <a:latin typeface="Tempus Sans ITC" pitchFamily="82" charset="0"/>
              </a:rPr>
            </a:br>
            <a:r>
              <a:rPr lang="en-US" b="1" smtClean="0">
                <a:latin typeface="Tempus Sans ITC" pitchFamily="82" charset="0"/>
              </a:rPr>
              <a:t>Questions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 concept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4" name="Gruppo 33"/>
          <p:cNvGrpSpPr/>
          <p:nvPr/>
        </p:nvGrpSpPr>
        <p:grpSpPr>
          <a:xfrm>
            <a:off x="-36512" y="1268760"/>
            <a:ext cx="3995772" cy="1772860"/>
            <a:chOff x="-36512" y="1268760"/>
            <a:chExt cx="3995772" cy="1772860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0698" y="1885920"/>
              <a:ext cx="1582737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Component 1</a:t>
              </a:r>
              <a:endParaRPr lang="en-US" sz="1600" dirty="0">
                <a:latin typeface="Tahoma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376523" y="1903383"/>
              <a:ext cx="1582737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/>
                <a:t>Component 3</a:t>
              </a:r>
              <a:endParaRPr lang="it-IT" sz="1600">
                <a:latin typeface="Tahoma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368460" y="2695545"/>
              <a:ext cx="1582737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600"/>
                <a:t>Component 2</a:t>
              </a:r>
              <a:endParaRPr lang="it-IT" sz="1600">
                <a:latin typeface="Tahoma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084298" y="2246283"/>
              <a:ext cx="10795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63798" y="2246283"/>
              <a:ext cx="10080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-36512" y="1268760"/>
              <a:ext cx="3608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already communicating black-box</a:t>
              </a:r>
            </a:p>
            <a:p>
              <a:r>
                <a:rPr lang="en-US" dirty="0" smtClean="0"/>
                <a:t>components</a:t>
              </a:r>
              <a:endParaRPr lang="en-US" dirty="0"/>
            </a:p>
          </p:txBody>
        </p: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5796136" y="2209229"/>
            <a:ext cx="1704975" cy="1147763"/>
            <a:chOff x="0" y="288"/>
            <a:chExt cx="1074" cy="723"/>
          </a:xfrm>
        </p:grpSpPr>
        <p:sp>
          <p:nvSpPr>
            <p:cNvPr id="20" name="Rectangle 8"/>
            <p:cNvSpPr>
              <a:spLocks/>
            </p:cNvSpPr>
            <p:nvPr/>
          </p:nvSpPr>
          <p:spPr bwMode="auto">
            <a:xfrm>
              <a:off x="0" y="750"/>
              <a:ext cx="107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>
                  <a:ea typeface="Gill Sans" charset="0"/>
                  <a:cs typeface="Gill Sans" charset="0"/>
                </a:rPr>
                <a:t>desired behavior</a:t>
              </a:r>
            </a:p>
            <a:p>
              <a:pPr>
                <a:lnSpc>
                  <a:spcPct val="70000"/>
                </a:lnSpc>
              </a:pPr>
              <a:r>
                <a:rPr lang="en-US" dirty="0">
                  <a:ea typeface="Gill Sans" charset="0"/>
                  <a:cs typeface="Gill Sans" charset="0"/>
                </a:rPr>
                <a:t>specification</a:t>
              </a:r>
              <a:endParaRPr lang="en-US" sz="2000" dirty="0"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282" y="288"/>
              <a:ext cx="528" cy="416"/>
              <a:chOff x="0" y="0"/>
              <a:chExt cx="528" cy="416"/>
            </a:xfrm>
          </p:grpSpPr>
          <p:sp>
            <p:nvSpPr>
              <p:cNvPr id="22" name="AutoShape 10"/>
              <p:cNvSpPr>
                <a:spLocks/>
              </p:cNvSpPr>
              <p:nvPr/>
            </p:nvSpPr>
            <p:spPr bwMode="auto">
              <a:xfrm>
                <a:off x="0" y="0"/>
                <a:ext cx="528" cy="416"/>
              </a:xfrm>
              <a:prstGeom prst="roundRect">
                <a:avLst>
                  <a:gd name="adj" fmla="val 28843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3" name="Group 11"/>
              <p:cNvGrpSpPr>
                <a:grpSpLocks/>
              </p:cNvGrpSpPr>
              <p:nvPr/>
            </p:nvGrpSpPr>
            <p:grpSpPr bwMode="auto">
              <a:xfrm>
                <a:off x="33" y="25"/>
                <a:ext cx="450" cy="360"/>
                <a:chOff x="0" y="0"/>
                <a:chExt cx="450" cy="360"/>
              </a:xfrm>
            </p:grpSpPr>
            <p:sp>
              <p:nvSpPr>
                <p:cNvPr id="24" name="Oval 12"/>
                <p:cNvSpPr>
                  <a:spLocks/>
                </p:cNvSpPr>
                <p:nvPr/>
              </p:nvSpPr>
              <p:spPr bwMode="auto">
                <a:xfrm>
                  <a:off x="53" y="117"/>
                  <a:ext cx="76" cy="7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" name="Oval 13"/>
                <p:cNvSpPr>
                  <a:spLocks/>
                </p:cNvSpPr>
                <p:nvPr/>
              </p:nvSpPr>
              <p:spPr bwMode="auto">
                <a:xfrm>
                  <a:off x="374" y="117"/>
                  <a:ext cx="76" cy="7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 rot="10800000">
                  <a:off x="0" y="55"/>
                  <a:ext cx="72" cy="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Oval 15"/>
                <p:cNvSpPr>
                  <a:spLocks/>
                </p:cNvSpPr>
                <p:nvPr/>
              </p:nvSpPr>
              <p:spPr bwMode="auto">
                <a:xfrm>
                  <a:off x="252" y="284"/>
                  <a:ext cx="76" cy="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 rot="10800000">
                  <a:off x="137" y="159"/>
                  <a:ext cx="237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13" y="187"/>
                  <a:ext cx="1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 rot="10800000">
                  <a:off x="114" y="180"/>
                  <a:ext cx="139" cy="1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" name="Oval 19"/>
                <p:cNvSpPr>
                  <a:spLocks/>
                </p:cNvSpPr>
                <p:nvPr/>
              </p:nvSpPr>
              <p:spPr bwMode="auto">
                <a:xfrm>
                  <a:off x="244" y="0"/>
                  <a:ext cx="77" cy="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>
                  <a:off x="313" y="55"/>
                  <a:ext cx="73" cy="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7" y="27"/>
                  <a:ext cx="140" cy="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36" name="Ovale 35"/>
          <p:cNvSpPr/>
          <p:nvPr/>
        </p:nvSpPr>
        <p:spPr>
          <a:xfrm>
            <a:off x="1043608" y="22048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3131840" y="22048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5148064" y="148478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their interaction may deadlock…</a:t>
            </a:r>
            <a:endParaRPr lang="en-US" i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121056" y="1772816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…or violate a specified desired</a:t>
            </a:r>
          </a:p>
          <a:p>
            <a:r>
              <a:rPr lang="en-US" i="1" dirty="0" smtClean="0"/>
              <a:t>behavior</a:t>
            </a:r>
            <a:endParaRPr lang="en-US" i="1" dirty="0"/>
          </a:p>
        </p:txBody>
      </p:sp>
      <p:grpSp>
        <p:nvGrpSpPr>
          <p:cNvPr id="55" name="Gruppo 54"/>
          <p:cNvGrpSpPr/>
          <p:nvPr/>
        </p:nvGrpSpPr>
        <p:grpSpPr>
          <a:xfrm>
            <a:off x="220608" y="3212976"/>
            <a:ext cx="8887896" cy="2736304"/>
            <a:chOff x="220608" y="3212976"/>
            <a:chExt cx="8887896" cy="2736304"/>
          </a:xfrm>
        </p:grpSpPr>
        <p:sp>
          <p:nvSpPr>
            <p:cNvPr id="40" name="Rettangolo 39"/>
            <p:cNvSpPr/>
            <p:nvPr/>
          </p:nvSpPr>
          <p:spPr>
            <a:xfrm>
              <a:off x="4536504" y="4471952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 smtClean="0"/>
                <a:t>the coordinator is an additional component synthesized so as to intercept all component interactions in order to prevent deadlocks and those interactions that violate the specified desired behavior</a:t>
              </a:r>
            </a:p>
          </p:txBody>
        </p:sp>
        <p:grpSp>
          <p:nvGrpSpPr>
            <p:cNvPr id="44" name="Gruppo 43"/>
            <p:cNvGrpSpPr/>
            <p:nvPr/>
          </p:nvGrpSpPr>
          <p:grpSpPr>
            <a:xfrm>
              <a:off x="220608" y="3212976"/>
              <a:ext cx="3817938" cy="2674570"/>
              <a:chOff x="220608" y="3212976"/>
              <a:chExt cx="3817938" cy="2674570"/>
            </a:xfrm>
          </p:grpSpPr>
          <p:grpSp>
            <p:nvGrpSpPr>
              <p:cNvPr id="35" name="Gruppo 34"/>
              <p:cNvGrpSpPr/>
              <p:nvPr/>
            </p:nvGrpSpPr>
            <p:grpSpPr>
              <a:xfrm>
                <a:off x="220608" y="4365104"/>
                <a:ext cx="3817938" cy="1522442"/>
                <a:chOff x="395536" y="4210814"/>
                <a:chExt cx="3817938" cy="1522442"/>
              </a:xfrm>
            </p:grpSpPr>
            <p:sp>
              <p:nvSpPr>
                <p:cNvPr id="1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5536" y="4210814"/>
                  <a:ext cx="1617663" cy="3460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dirty="0" smtClean="0"/>
                    <a:t>Component 1</a:t>
                  </a:r>
                  <a:endParaRPr lang="en-US" sz="1600" dirty="0">
                    <a:latin typeface="Tahoma" pitchFamily="34" charset="0"/>
                  </a:endParaRPr>
                </a:p>
              </p:txBody>
            </p:sp>
            <p:sp>
              <p:nvSpPr>
                <p:cNvPr id="1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551361" y="4212402"/>
                  <a:ext cx="1617663" cy="3460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600"/>
                    <a:t>Component 3</a:t>
                  </a:r>
                  <a:endParaRPr lang="it-IT" sz="1600">
                    <a:latin typeface="Tahoma" pitchFamily="34" charset="0"/>
                  </a:endParaRPr>
                </a:p>
              </p:txBody>
            </p:sp>
            <p:sp>
              <p:nvSpPr>
                <p:cNvPr id="1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543298" y="5387181"/>
                  <a:ext cx="1617663" cy="3460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it-IT" sz="1600"/>
                    <a:t>Component 2</a:t>
                  </a:r>
                  <a:endParaRPr lang="it-IT" sz="1600">
                    <a:latin typeface="Tahoma" pitchFamily="34" charset="0"/>
                  </a:endParaRPr>
                </a:p>
              </p:txBody>
            </p:sp>
            <p:sp>
              <p:nvSpPr>
                <p:cNvPr id="14" name="Rectangle 62"/>
                <p:cNvSpPr>
                  <a:spLocks noChangeArrowheads="1"/>
                </p:cNvSpPr>
                <p:nvPr/>
              </p:nvSpPr>
              <p:spPr bwMode="auto">
                <a:xfrm>
                  <a:off x="509836" y="4790252"/>
                  <a:ext cx="3703638" cy="28098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/>
                    <a:t>Coordinator</a:t>
                  </a:r>
                  <a:endParaRPr lang="en-US" dirty="0"/>
                </a:p>
              </p:txBody>
            </p:sp>
            <p:sp>
              <p:nvSpPr>
                <p:cNvPr id="15" name="Line 59"/>
                <p:cNvSpPr>
                  <a:spLocks noChangeShapeType="1"/>
                </p:cNvSpPr>
                <p:nvPr/>
              </p:nvSpPr>
              <p:spPr bwMode="auto">
                <a:xfrm>
                  <a:off x="1259136" y="4555302"/>
                  <a:ext cx="0" cy="217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346698" y="4558477"/>
                  <a:ext cx="0" cy="2238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265611" y="5096669"/>
                  <a:ext cx="0" cy="2905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cxnSp>
            <p:nvCxnSpPr>
              <p:cNvPr id="42" name="Connettore 2 41"/>
              <p:cNvCxnSpPr/>
              <p:nvPr/>
            </p:nvCxnSpPr>
            <p:spPr>
              <a:xfrm rot="5400000">
                <a:off x="1620466" y="3716238"/>
                <a:ext cx="1008112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sellaDiTesto 42"/>
              <p:cNvSpPr txBox="1"/>
              <p:nvPr/>
            </p:nvSpPr>
            <p:spPr>
              <a:xfrm>
                <a:off x="2100715" y="3491716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solution</a:t>
                </a:r>
                <a:endParaRPr lang="en-US" i="1" dirty="0"/>
              </a:p>
            </p:txBody>
          </p:sp>
        </p:grpSp>
      </p:grpSp>
      <p:sp>
        <p:nvSpPr>
          <p:cNvPr id="45" name="Ovale 44"/>
          <p:cNvSpPr/>
          <p:nvPr/>
        </p:nvSpPr>
        <p:spPr>
          <a:xfrm>
            <a:off x="6477549" y="2464318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3" name="Gruppo 52"/>
          <p:cNvGrpSpPr/>
          <p:nvPr/>
        </p:nvGrpSpPr>
        <p:grpSpPr>
          <a:xfrm>
            <a:off x="6669758" y="2233442"/>
            <a:ext cx="144016" cy="144016"/>
            <a:chOff x="4427984" y="2564904"/>
            <a:chExt cx="144016" cy="144016"/>
          </a:xfrm>
        </p:grpSpPr>
        <p:cxnSp>
          <p:nvCxnSpPr>
            <p:cNvPr id="47" name="Connettore 1 46"/>
            <p:cNvCxnSpPr/>
            <p:nvPr/>
          </p:nvCxnSpPr>
          <p:spPr>
            <a:xfrm rot="16200000" flipH="1">
              <a:off x="4427984" y="2564904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rot="5400000" flipH="1" flipV="1">
              <a:off x="4427984" y="2564904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e 53"/>
          <p:cNvSpPr/>
          <p:nvPr/>
        </p:nvSpPr>
        <p:spPr>
          <a:xfrm>
            <a:off x="1043608" y="22048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08744E-6 L 0.11823 0.06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1064 L -0.11025 0.06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8744E-6 L 0.11823 0.052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3975 -0.001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11025 0.052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-0.00277 L 0.0302 -0.02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/>
      <p:bldP spid="38" grpId="1"/>
      <p:bldP spid="39" grpId="0"/>
      <p:bldP spid="45" grpId="0" animBg="1"/>
      <p:bldP spid="45" grpId="1" animBg="1"/>
      <p:bldP spid="45" grpId="2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Coordinators:</a:t>
            </a:r>
            <a:br>
              <a:rPr lang="en-US" dirty="0" smtClean="0"/>
            </a:br>
            <a:r>
              <a:rPr lang="en-US" dirty="0" smtClean="0"/>
              <a:t>the Shared Resource scenario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70B13-BE3D-42BD-93C3-D1249899B1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D:\Documents\Papers\Accepted\Journals\ElsevierSCP (ex TOSEM)\FiguresMajorRevision\property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09945"/>
            <a:ext cx="3851920" cy="2424265"/>
          </a:xfrm>
          <a:prstGeom prst="rect">
            <a:avLst/>
          </a:prstGeom>
          <a:noFill/>
        </p:spPr>
      </p:pic>
      <p:pic>
        <p:nvPicPr>
          <p:cNvPr id="1027" name="Picture 3" descr="D:\Documents\Papers\Accepted\Journals\ElsevierSCP (ex TOSEM)\FiguresMajorRevision\ExplanatoryExampleCFA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4" y="1309946"/>
            <a:ext cx="5164028" cy="433144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899056" y="367593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AlternatingProtocol</a:t>
            </a:r>
            <a:r>
              <a:rPr lang="en-US" dirty="0" smtClean="0"/>
              <a:t> desired</a:t>
            </a:r>
          </a:p>
          <a:p>
            <a:r>
              <a:rPr lang="en-US" dirty="0" smtClean="0"/>
              <a:t>behavior specification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66" y="5660776"/>
            <a:ext cx="837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Screenshots from the SYNTHESIS tool. If you are interested on it, attend the lab session…</a:t>
            </a:r>
            <a:endParaRPr lang="en-US" sz="1600" dirty="0"/>
          </a:p>
        </p:txBody>
      </p:sp>
      <p:sp>
        <p:nvSpPr>
          <p:cNvPr id="9" name="Ovale 8"/>
          <p:cNvSpPr/>
          <p:nvPr/>
        </p:nvSpPr>
        <p:spPr>
          <a:xfrm>
            <a:off x="251048" y="3261332"/>
            <a:ext cx="299728" cy="291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216194" y="4169774"/>
            <a:ext cx="299728" cy="291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431746" y="3416746"/>
            <a:ext cx="299728" cy="291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936364" y="2143130"/>
            <a:ext cx="144016" cy="144016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887066" y="2153404"/>
            <a:ext cx="144016" cy="144016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23928" y="50851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Deadlock!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6947E-6 L 0.27292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746E-6 L -0.04166 -0.074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5774E-8 L 0.10747 0.175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9653E-7 L 0.04166 -0.07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52695E-6 L 0.15694 -4.5269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7 0.17511 L 0.1941 -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xit" presetSubtype="16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</p:bldLst>
  </p:timing>
</p:sld>
</file>

<file path=ppt/theme/theme1.xml><?xml version="1.0" encoding="utf-8"?>
<a:theme xmlns:a="http://schemas.openxmlformats.org/drawingml/2006/main" name="ConnectSlides_template">
  <a:themeElements>
    <a:clrScheme name="ConnectSlide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nect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nect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nectThè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nect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nect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4567</Words>
  <Application>Microsoft Office PowerPoint</Application>
  <PresentationFormat>Presentazione su schermo (4:3)</PresentationFormat>
  <Paragraphs>885</Paragraphs>
  <Slides>72</Slides>
  <Notes>72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72</vt:i4>
      </vt:variant>
    </vt:vector>
  </HeadingPairs>
  <TitlesOfParts>
    <vt:vector size="76" baseType="lpstr">
      <vt:lpstr>ConnectSlides_template</vt:lpstr>
      <vt:lpstr>ConnectThème</vt:lpstr>
      <vt:lpstr>Visio</vt:lpstr>
      <vt:lpstr>Equation</vt:lpstr>
      <vt:lpstr>Application-layer Connector Synthesis</vt:lpstr>
      <vt:lpstr>Outline</vt:lpstr>
      <vt:lpstr>Introduction</vt:lpstr>
      <vt:lpstr>Modeling Application-layer Protocols</vt:lpstr>
      <vt:lpstr>Modeling Application-layer Protocols: an example</vt:lpstr>
      <vt:lpstr>Interoperability</vt:lpstr>
      <vt:lpstr>The Interoperability Problem</vt:lpstr>
      <vt:lpstr>Coordinator concept</vt:lpstr>
      <vt:lpstr>The need for Coordinators: the Shared Resource scenario</vt:lpstr>
      <vt:lpstr>Mediator concept</vt:lpstr>
      <vt:lpstr>The need for Mediators: the Photo Sharing Scenario</vt:lpstr>
      <vt:lpstr>Outline</vt:lpstr>
      <vt:lpstr>Automatic Synthesis of Failure-Free Coordinators (FFC)</vt:lpstr>
      <vt:lpstr>Automatic Synthesis of Centralized FFC – Basic Idea –</vt:lpstr>
      <vt:lpstr>Automatic Synthesis of Centralized FFC – Modeling –</vt:lpstr>
      <vt:lpstr>Automatic Synthesis of Centralized FFC – Assumptions –</vt:lpstr>
      <vt:lpstr>Automatic Synthesis of Centralized FFC – Background notions (cont’d) –</vt:lpstr>
      <vt:lpstr>Automatic Synthesis of Centralized FFC – Background notions –</vt:lpstr>
      <vt:lpstr>Automatic Synthesis of Centralized FFC – Component Local Views –</vt:lpstr>
      <vt:lpstr>Automatic Synthesis of Centralized FFC – Component Local Views Unification –</vt:lpstr>
      <vt:lpstr>Automatic Synthesis of Centralized FFC – Deadlock Freedom: an example –</vt:lpstr>
      <vt:lpstr>Automatic Synthesis of Centralized FFC – 3-step method –</vt:lpstr>
      <vt:lpstr>Automatic Synthesis of Centralized FFC – running example: inputs –</vt:lpstr>
      <vt:lpstr>Automatic Synthesis of Centralized FFC – running example: enforcing deadlock freedom –</vt:lpstr>
      <vt:lpstr>Automatic Synthesis of Centralized FFC – running example: enforcing failure-freeness –</vt:lpstr>
      <vt:lpstr>Automatic Synthesis of Centralized FFC – running example: FFC’s code synthesis –</vt:lpstr>
      <vt:lpstr>Outline</vt:lpstr>
      <vt:lpstr>Automatic Synthesis of Distributed FFC – the reference architectural style –</vt:lpstr>
      <vt:lpstr>Automatic Synthesis of Distributed FFC – first step of the method –</vt:lpstr>
      <vt:lpstr>Automatic Synthesis of Distributed FFC – second step of the method –</vt:lpstr>
      <vt:lpstr>Automatic Synthesis of Distributed FFC – second step of the method –</vt:lpstr>
      <vt:lpstr>Automatic Synthesis of Distributed FFC – summing up –</vt:lpstr>
      <vt:lpstr>Automatic Synthesis of Distributed FFC – running example: inputs –</vt:lpstr>
      <vt:lpstr>Automatic Synthesis of Distributed FFC – running example: no-op centralized coordinator –</vt:lpstr>
      <vt:lpstr>Automatic Synthesis of Distributed FFC – running example: Last Chance (LC) states elicitation –</vt:lpstr>
      <vt:lpstr>Automatic Synthesis of Distributed FFC – running example: Updating and Allowed (UA) actions elicitation –</vt:lpstr>
      <vt:lpstr>Automatic Synthesis of Distributed FFC – pseudo-code for the implementation of the wrappers –</vt:lpstr>
      <vt:lpstr>Automatic Synthesis of Distributed FFC – running example: wrappers’ AspectJ code synthesis –</vt:lpstr>
      <vt:lpstr>Automatic Synthesis of Distributed FFC – running example: wrappers’ AspectJ code synthesis –</vt:lpstr>
      <vt:lpstr>Outline</vt:lpstr>
      <vt:lpstr>Automatic Synthesis of FFC for Real-Time Systems – aims –</vt:lpstr>
      <vt:lpstr>Automatic Synthesis of FFC for Real-Time Systems – component model –</vt:lpstr>
      <vt:lpstr>Automatic Synthesis of FFC for Real-Time Systems – component interaction protocol –</vt:lpstr>
      <vt:lpstr>Automatic Synthesis of FFC for Real-Time Systems – component semantics –</vt:lpstr>
      <vt:lpstr>Automatic Synthesis of FFC for Real-Time Systems – an example –</vt:lpstr>
      <vt:lpstr>Automatic Synthesis of FFC for Real-Time Systems – method overview –</vt:lpstr>
      <vt:lpstr>Automatic Synthesis of FFC for Real-Time Systems – running example –</vt:lpstr>
      <vt:lpstr>Automatic Synthesis of FFC for Real-Time Systems – running example: mismatch detection –</vt:lpstr>
      <vt:lpstr>Automatic Synthesis of FFC for Real-Time Systems – running example: component’s expectation –</vt:lpstr>
      <vt:lpstr>Automatic Synthesis of FFC for Real-Time Systems – running example: unification PN –</vt:lpstr>
      <vt:lpstr>Automatic Synthesis of FFC for Real-Time Systems – running example: extended coverability graph –</vt:lpstr>
      <vt:lpstr>Automatic Synthesis of FFC for Real-Time Systems – running example: controlled coverability graph –</vt:lpstr>
      <vt:lpstr>Automatic Synthesis of FFC for Real-Time Systems – tool chain –</vt:lpstr>
      <vt:lpstr>Outline</vt:lpstr>
      <vt:lpstr>Automatic Synthesis of FFC for Evolving Systems</vt:lpstr>
      <vt:lpstr>Outline</vt:lpstr>
      <vt:lpstr>Automatic Synthesis of Mediators</vt:lpstr>
      <vt:lpstr>Proposed Solution</vt:lpstr>
      <vt:lpstr>The Theory of Mediators</vt:lpstr>
      <vt:lpstr>The Theory of Mediators</vt:lpstr>
      <vt:lpstr>The Theory of Mediators</vt:lpstr>
      <vt:lpstr>The Theory of Mediators</vt:lpstr>
      <vt:lpstr>The Theory of Mediators</vt:lpstr>
      <vt:lpstr>The Theory of Mediators</vt:lpstr>
      <vt:lpstr>Outline</vt:lpstr>
      <vt:lpstr>Related Works</vt:lpstr>
      <vt:lpstr>Conclusion…</vt:lpstr>
      <vt:lpstr>Conclusion…</vt:lpstr>
      <vt:lpstr>…and Future Perspectives</vt:lpstr>
      <vt:lpstr>…and Future Perspectives</vt:lpstr>
      <vt:lpstr>Bibliography</vt:lpstr>
      <vt:lpstr>Thank you ! Questions ?</vt:lpstr>
    </vt:vector>
  </TitlesOfParts>
  <Company>Nome Società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Title…</dc:title>
  <dc:creator>Nome utente</dc:creator>
  <cp:lastModifiedBy>UDA</cp:lastModifiedBy>
  <cp:revision>480</cp:revision>
  <cp:lastPrinted>1601-01-01T00:00:00Z</cp:lastPrinted>
  <dcterms:created xsi:type="dcterms:W3CDTF">2009-12-14T15:05:56Z</dcterms:created>
  <dcterms:modified xsi:type="dcterms:W3CDTF">2011-06-14T10:35:23Z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