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92"/>
  </p:notesMasterIdLst>
  <p:handoutMasterIdLst>
    <p:handoutMasterId r:id="rId93"/>
  </p:handoutMasterIdLst>
  <p:sldIdLst>
    <p:sldId id="256" r:id="rId2"/>
    <p:sldId id="335" r:id="rId3"/>
    <p:sldId id="394" r:id="rId4"/>
    <p:sldId id="393" r:id="rId5"/>
    <p:sldId id="364" r:id="rId6"/>
    <p:sldId id="418" r:id="rId7"/>
    <p:sldId id="365" r:id="rId8"/>
    <p:sldId id="366" r:id="rId9"/>
    <p:sldId id="396" r:id="rId10"/>
    <p:sldId id="397" r:id="rId11"/>
    <p:sldId id="400" r:id="rId12"/>
    <p:sldId id="476" r:id="rId13"/>
    <p:sldId id="401" r:id="rId14"/>
    <p:sldId id="399" r:id="rId15"/>
    <p:sldId id="402" r:id="rId16"/>
    <p:sldId id="403" r:id="rId17"/>
    <p:sldId id="408" r:id="rId18"/>
    <p:sldId id="404" r:id="rId19"/>
    <p:sldId id="405" r:id="rId20"/>
    <p:sldId id="409" r:id="rId21"/>
    <p:sldId id="410" r:id="rId22"/>
    <p:sldId id="411" r:id="rId23"/>
    <p:sldId id="412" r:id="rId24"/>
    <p:sldId id="413" r:id="rId25"/>
    <p:sldId id="406" r:id="rId26"/>
    <p:sldId id="414" r:id="rId27"/>
    <p:sldId id="415" r:id="rId28"/>
    <p:sldId id="420" r:id="rId29"/>
    <p:sldId id="421" r:id="rId30"/>
    <p:sldId id="422" r:id="rId31"/>
    <p:sldId id="423" r:id="rId32"/>
    <p:sldId id="424" r:id="rId33"/>
    <p:sldId id="425" r:id="rId34"/>
    <p:sldId id="416" r:id="rId35"/>
    <p:sldId id="417" r:id="rId36"/>
    <p:sldId id="426" r:id="rId37"/>
    <p:sldId id="427" r:id="rId38"/>
    <p:sldId id="428" r:id="rId39"/>
    <p:sldId id="337" r:id="rId40"/>
    <p:sldId id="429" r:id="rId41"/>
    <p:sldId id="430" r:id="rId42"/>
    <p:sldId id="431" r:id="rId43"/>
    <p:sldId id="433" r:id="rId44"/>
    <p:sldId id="434" r:id="rId45"/>
    <p:sldId id="435" r:id="rId46"/>
    <p:sldId id="381" r:id="rId47"/>
    <p:sldId id="370" r:id="rId48"/>
    <p:sldId id="441" r:id="rId49"/>
    <p:sldId id="442" r:id="rId50"/>
    <p:sldId id="443" r:id="rId51"/>
    <p:sldId id="444" r:id="rId52"/>
    <p:sldId id="445" r:id="rId53"/>
    <p:sldId id="371" r:id="rId54"/>
    <p:sldId id="446" r:id="rId55"/>
    <p:sldId id="385" r:id="rId56"/>
    <p:sldId id="437" r:id="rId57"/>
    <p:sldId id="436" r:id="rId58"/>
    <p:sldId id="438" r:id="rId59"/>
    <p:sldId id="439" r:id="rId60"/>
    <p:sldId id="440" r:id="rId61"/>
    <p:sldId id="374" r:id="rId62"/>
    <p:sldId id="447" r:id="rId63"/>
    <p:sldId id="467" r:id="rId64"/>
    <p:sldId id="448" r:id="rId65"/>
    <p:sldId id="468" r:id="rId66"/>
    <p:sldId id="473" r:id="rId67"/>
    <p:sldId id="477" r:id="rId68"/>
    <p:sldId id="451" r:id="rId69"/>
    <p:sldId id="470" r:id="rId70"/>
    <p:sldId id="471" r:id="rId71"/>
    <p:sldId id="454" r:id="rId72"/>
    <p:sldId id="455" r:id="rId73"/>
    <p:sldId id="449" r:id="rId74"/>
    <p:sldId id="456" r:id="rId75"/>
    <p:sldId id="457" r:id="rId76"/>
    <p:sldId id="458" r:id="rId77"/>
    <p:sldId id="459" r:id="rId78"/>
    <p:sldId id="472" r:id="rId79"/>
    <p:sldId id="465" r:id="rId80"/>
    <p:sldId id="466" r:id="rId81"/>
    <p:sldId id="461" r:id="rId82"/>
    <p:sldId id="462" r:id="rId83"/>
    <p:sldId id="474" r:id="rId84"/>
    <p:sldId id="475" r:id="rId85"/>
    <p:sldId id="463" r:id="rId86"/>
    <p:sldId id="469" r:id="rId87"/>
    <p:sldId id="450" r:id="rId88"/>
    <p:sldId id="387" r:id="rId89"/>
    <p:sldId id="388" r:id="rId90"/>
    <p:sldId id="301" r:id="rId9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004080"/>
    <a:srgbClr val="C0C0C0"/>
    <a:srgbClr val="CC00FF"/>
    <a:srgbClr val="FF66FF"/>
    <a:srgbClr val="709DC7"/>
    <a:srgbClr val="CBDCEB"/>
    <a:srgbClr val="333333"/>
    <a:srgbClr val="426B94"/>
    <a:srgbClr val="2069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 autoAdjust="0"/>
    <p:restoredTop sz="94648" autoAdjust="0"/>
  </p:normalViewPr>
  <p:slideViewPr>
    <p:cSldViewPr>
      <p:cViewPr varScale="1">
        <p:scale>
          <a:sx n="71" d="100"/>
          <a:sy n="71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98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ropbox\Articles%20&amp;%20Pr&#233;sentations\ase11\tests\Desktop_with_withou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/>
      <c:lineChart>
        <c:grouping val="standard"/>
        <c:ser>
          <c:idx val="1"/>
          <c:order val="0"/>
          <c:cat>
            <c:numRef>
              <c:f>Feuil1!$A$2:$A$5</c:f>
              <c:numCache>
                <c:formatCode>0.00E+00</c:formatCode>
                <c:ptCount val="4"/>
                <c:pt idx="0">
                  <c:v>2000000</c:v>
                </c:pt>
                <c:pt idx="1">
                  <c:v>200000000</c:v>
                </c:pt>
                <c:pt idx="2">
                  <c:v>2000000000000</c:v>
                </c:pt>
                <c:pt idx="3">
                  <c:v>1.9999999999999965E+32</c:v>
                </c:pt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1016</c:v>
                </c:pt>
                <c:pt idx="1">
                  <c:v>343</c:v>
                </c:pt>
                <c:pt idx="2">
                  <c:v>1266</c:v>
                </c:pt>
                <c:pt idx="3">
                  <c:v>19781</c:v>
                </c:pt>
              </c:numCache>
            </c:numRef>
          </c:val>
        </c:ser>
        <c:hiLowLines/>
        <c:marker val="1"/>
        <c:axId val="34291712"/>
        <c:axId val="34293632"/>
      </c:lineChart>
      <c:catAx>
        <c:axId val="342917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fr-FR" sz="1600" b="1" i="0" baseline="0"/>
                  <a:t>Number of states</a:t>
                </a:r>
              </a:p>
            </c:rich>
          </c:tx>
        </c:title>
        <c:numFmt formatCode="0.00E+00" sourceLinked="1"/>
        <c:majorTickMark val="none"/>
        <c:tickLblPos val="nextTo"/>
        <c:crossAx val="34293632"/>
        <c:crosses val="autoZero"/>
        <c:auto val="1"/>
        <c:lblAlgn val="ctr"/>
        <c:lblOffset val="100"/>
      </c:catAx>
      <c:valAx>
        <c:axId val="3429363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fr-FR" sz="1600" b="1" i="0" baseline="0"/>
                  <a:t>Time (ms)</a:t>
                </a:r>
              </a:p>
            </c:rich>
          </c:tx>
        </c:title>
        <c:numFmt formatCode="General" sourceLinked="1"/>
        <c:tickLblPos val="nextTo"/>
        <c:crossAx val="34291712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321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4" tIns="47347" rIns="94694" bIns="47347" numCol="1" anchor="t" anchorCtr="0" compatLnSpc="1">
            <a:prstTxWarp prst="textNoShape">
              <a:avLst/>
            </a:prstTxWarp>
          </a:bodyPr>
          <a:lstStyle>
            <a:lvl1pPr defTabSz="94671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290" y="0"/>
            <a:ext cx="3077320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4" tIns="47347" rIns="94694" bIns="47347" numCol="1" anchor="t" anchorCtr="0" compatLnSpc="1">
            <a:prstTxWarp prst="textNoShape">
              <a:avLst/>
            </a:prstTxWarp>
          </a:bodyPr>
          <a:lstStyle>
            <a:lvl1pPr algn="r" defTabSz="94671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673"/>
            <a:ext cx="3077321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4" tIns="47347" rIns="94694" bIns="47347" numCol="1" anchor="b" anchorCtr="0" compatLnSpc="1">
            <a:prstTxWarp prst="textNoShape">
              <a:avLst/>
            </a:prstTxWarp>
          </a:bodyPr>
          <a:lstStyle>
            <a:lvl1pPr defTabSz="94671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290" y="9720673"/>
            <a:ext cx="3077320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4" tIns="47347" rIns="94694" bIns="47347" numCol="1" anchor="b" anchorCtr="0" compatLnSpc="1">
            <a:prstTxWarp prst="textNoShape">
              <a:avLst/>
            </a:prstTxWarp>
          </a:bodyPr>
          <a:lstStyle>
            <a:lvl1pPr algn="r" defTabSz="946710">
              <a:defRPr sz="1300">
                <a:latin typeface="Arial" charset="0"/>
              </a:defRPr>
            </a:lvl1pPr>
          </a:lstStyle>
          <a:p>
            <a:pPr>
              <a:defRPr/>
            </a:pPr>
            <a:fld id="{0769E682-7C93-4F7D-A4D1-00037CDB1D8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321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4" tIns="47347" rIns="94694" bIns="47347" numCol="1" anchor="t" anchorCtr="0" compatLnSpc="1">
            <a:prstTxWarp prst="textNoShape">
              <a:avLst/>
            </a:prstTxWarp>
          </a:bodyPr>
          <a:lstStyle>
            <a:lvl1pPr defTabSz="94671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290" y="0"/>
            <a:ext cx="3077320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4" tIns="47347" rIns="94694" bIns="47347" numCol="1" anchor="t" anchorCtr="0" compatLnSpc="1">
            <a:prstTxWarp prst="textNoShape">
              <a:avLst/>
            </a:prstTxWarp>
          </a:bodyPr>
          <a:lstStyle>
            <a:lvl1pPr algn="r" defTabSz="94671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61" y="4861155"/>
            <a:ext cx="5679778" cy="460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4" tIns="47347" rIns="94694" bIns="473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673"/>
            <a:ext cx="3077321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4" tIns="47347" rIns="94694" bIns="47347" numCol="1" anchor="b" anchorCtr="0" compatLnSpc="1">
            <a:prstTxWarp prst="textNoShape">
              <a:avLst/>
            </a:prstTxWarp>
          </a:bodyPr>
          <a:lstStyle>
            <a:lvl1pPr defTabSz="94671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290" y="9720673"/>
            <a:ext cx="3077320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4" tIns="47347" rIns="94694" bIns="47347" numCol="1" anchor="b" anchorCtr="0" compatLnSpc="1">
            <a:prstTxWarp prst="textNoShape">
              <a:avLst/>
            </a:prstTxWarp>
          </a:bodyPr>
          <a:lstStyle>
            <a:lvl1pPr algn="r" defTabSz="946710">
              <a:defRPr sz="1300">
                <a:latin typeface="Arial" charset="0"/>
              </a:defRPr>
            </a:lvl1pPr>
          </a:lstStyle>
          <a:p>
            <a:pPr>
              <a:defRPr/>
            </a:pPr>
            <a:fld id="{260F6FC5-01C8-42D8-80CC-87F11D666B6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B78E4C-A945-4E6F-B7F1-13B328AA3427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793536-585F-48A1-B2EF-E7D4C084FBFB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D3D67-D810-40E2-93AE-EE5E419DBA40}" type="slidenum">
              <a:rPr lang="en-US" smtClean="0">
                <a:latin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F522E7-B19E-4AEA-B838-9E047E16D1E7}" type="slidenum">
              <a:rPr lang="en-US" smtClean="0">
                <a:latin typeface="Arial" pitchFamily="34" charset="0"/>
              </a:rPr>
              <a:pPr/>
              <a:t>46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F6FC5-01C8-42D8-80CC-87F11D666B6E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0" y="0"/>
            <a:ext cx="9177338" cy="68865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Century Schoolbook" pitchFamily="18" charset="0"/>
              </a:rPr>
              <a:t> </a:t>
            </a:r>
          </a:p>
        </p:txBody>
      </p:sp>
      <p:pic>
        <p:nvPicPr>
          <p:cNvPr id="5" name="Picture 65" descr="bandeau ha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338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0" descr="fp7-gen-rgb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7963" y="231775"/>
            <a:ext cx="5397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2" descr="TREE 4c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4225" y="231775"/>
            <a:ext cx="439738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7" descr="bandeau bas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1863"/>
            <a:ext cx="9177338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905000"/>
            <a:ext cx="7772400" cy="1470025"/>
          </a:xfrm>
        </p:spPr>
        <p:txBody>
          <a:bodyPr/>
          <a:lstStyle>
            <a:lvl1pPr>
              <a:defRPr>
                <a:solidFill>
                  <a:srgbClr val="004080"/>
                </a:solidFill>
                <a:latin typeface="Arial Unicode MS" pitchFamily="34" charset="-128"/>
              </a:defRPr>
            </a:lvl1pPr>
          </a:lstStyle>
          <a:p>
            <a:r>
              <a:rPr lang="en-US"/>
              <a:t>Cliquez pour modifier le style du titre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6449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709DC7"/>
                </a:solidFill>
              </a:defRPr>
            </a:lvl1pPr>
          </a:lstStyle>
          <a:p>
            <a:r>
              <a:rPr lang="en-US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D5769-BE68-4AA9-80D8-81B7C957706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5600" y="53975"/>
            <a:ext cx="2063750" cy="58562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2763" y="53975"/>
            <a:ext cx="6040437" cy="58562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58755-755D-458D-9673-243D1B339EC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750" y="53975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12763" y="1446213"/>
            <a:ext cx="8229600" cy="446405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13F2B-4148-499E-96BD-56A2217A913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0EE54-4093-41C3-A9B0-1B76674B74A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2E935-F445-403C-853B-0717EC441CA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2763" y="1446213"/>
            <a:ext cx="40386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03763" y="1446213"/>
            <a:ext cx="40386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50072-9387-4D0E-8005-2AC3AF8F4E0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1A8F8-660F-4938-9ADD-EFFE38A60DF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F011D-92D3-4955-AA67-9B40862AA90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30B2-18E8-449B-95BE-6A813F4B909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C63B8-30B2-46CC-B066-CAF511F9A7E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90E0F-4024-4D9F-BAA3-F5EB62F9E7F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0"/>
            <a:ext cx="9182100" cy="68865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charset="0"/>
            </a:endParaRPr>
          </a:p>
        </p:txBody>
      </p:sp>
      <p:pic>
        <p:nvPicPr>
          <p:cNvPr id="2051" name="Picture 32" descr="bandeau bleu fonce seul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7733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3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2763" y="1446213"/>
            <a:ext cx="8229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pic>
        <p:nvPicPr>
          <p:cNvPr id="2054" name="Picture 33" descr="bandeaubastextearia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63" y="6011863"/>
            <a:ext cx="9177337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9" descr="fp7-gen-rgb_smal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40650" y="6234113"/>
            <a:ext cx="54133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30" descr="TREE 4c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18500" y="6234113"/>
            <a:ext cx="44132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308725"/>
            <a:ext cx="5762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B68A7AD3-3219-4A21-921E-3095BB6B223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09DC7"/>
        </a:buClr>
        <a:buFont typeface="Wingdings" pitchFamily="2" charset="2"/>
        <a:buChar char="§"/>
        <a:defRPr sz="3200">
          <a:solidFill>
            <a:srgbClr val="1F559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09DC7"/>
        </a:buClr>
        <a:buChar char="•"/>
        <a:defRPr sz="28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09DC7"/>
        </a:buClr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09DC7"/>
        </a:buClr>
        <a:buChar char="•"/>
        <a:defRPr sz="20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09DC7"/>
        </a:buClr>
        <a:buChar char="•"/>
        <a:defRPr sz="20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09DC7"/>
        </a:buClr>
        <a:buChar char="•"/>
        <a:defRPr sz="20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09DC7"/>
        </a:buClr>
        <a:buChar char="•"/>
        <a:defRPr sz="20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09DC7"/>
        </a:buClr>
        <a:buChar char="•"/>
        <a:defRPr sz="20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09DC7"/>
        </a:buClr>
        <a:buChar char="•"/>
        <a:defRPr sz="2000">
          <a:solidFill>
            <a:srgbClr val="333333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openxmlformats.org/officeDocument/2006/relationships/image" Target="../media/image28.png"/><Relationship Id="rId21" Type="http://schemas.openxmlformats.org/officeDocument/2006/relationships/image" Target="../media/image13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2" Type="http://schemas.openxmlformats.org/officeDocument/2006/relationships/image" Target="../media/image27.png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1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10" Type="http://schemas.openxmlformats.org/officeDocument/2006/relationships/image" Target="../media/image35.png"/><Relationship Id="rId19" Type="http://schemas.openxmlformats.org/officeDocument/2006/relationships/image" Target="../media/image11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14.png"/><Relationship Id="rId27" Type="http://schemas.openxmlformats.org/officeDocument/2006/relationships/image" Target="../media/image19.png"/><Relationship Id="rId30" Type="http://schemas.openxmlformats.org/officeDocument/2006/relationships/image" Target="../media/image2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gi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52736"/>
            <a:ext cx="9144000" cy="1470025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Middleware-layer Connector Synthesis:</a:t>
            </a:r>
            <a:br>
              <a:rPr lang="en-US" sz="3200" b="1" dirty="0" smtClean="0"/>
            </a:br>
            <a:r>
              <a:rPr lang="en-US" sz="2800" dirty="0" smtClean="0"/>
              <a:t>Beyond State of the Art in Middleware Interoperability</a:t>
            </a:r>
            <a:endParaRPr lang="en-US" sz="3200" i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37112"/>
            <a:ext cx="9144000" cy="156840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4080"/>
                </a:solidFill>
                <a:latin typeface="Arial Unicode MS" pitchFamily="34" charset="-128"/>
                <a:ea typeface="+mj-ea"/>
                <a:cs typeface="+mj-cs"/>
              </a:rPr>
              <a:t>Valérie Issarny, INRIA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4080"/>
                </a:solidFill>
                <a:latin typeface="Arial Unicode MS" pitchFamily="34" charset="-128"/>
                <a:ea typeface="+mj-ea"/>
                <a:cs typeface="+mj-cs"/>
              </a:rPr>
              <a:t/>
            </a:r>
            <a:br>
              <a:rPr lang="en-US" sz="2400" dirty="0" smtClean="0">
                <a:solidFill>
                  <a:srgbClr val="004080"/>
                </a:solidFill>
                <a:latin typeface="Arial Unicode MS" pitchFamily="34" charset="-128"/>
                <a:ea typeface="+mj-ea"/>
                <a:cs typeface="+mj-cs"/>
              </a:rPr>
            </a:br>
            <a:r>
              <a:rPr lang="en-US" sz="2000" dirty="0" smtClean="0"/>
              <a:t>Joint work with A. Bennaceur, D. Bromberg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And colleagues from FP7 ICT FET C</a:t>
            </a:r>
            <a:r>
              <a:rPr lang="en-US" sz="1800" dirty="0" smtClean="0"/>
              <a:t>ONNECT</a:t>
            </a:r>
            <a:r>
              <a:rPr lang="en-US" sz="2000" dirty="0" smtClean="0"/>
              <a:t> </a:t>
            </a:r>
            <a:r>
              <a:rPr lang="en-US" sz="2400" dirty="0" smtClean="0"/>
              <a:t>project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400" dirty="0" smtClean="0"/>
          </a:p>
        </p:txBody>
      </p:sp>
      <p:pic>
        <p:nvPicPr>
          <p:cNvPr id="4100" name="Image 10" descr="imageaccue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564904"/>
            <a:ext cx="2340994" cy="156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625" y="1196752"/>
            <a:ext cx="9144000" cy="4896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Middleware-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Connector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6355891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763688" y="2276872"/>
            <a:ext cx="1800200" cy="3096344"/>
          </a:xfrm>
          <a:prstGeom prst="rect">
            <a:avLst/>
          </a:prstGeom>
          <a:solidFill>
            <a:srgbClr val="00408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572000" y="1772816"/>
            <a:ext cx="2232248" cy="2088232"/>
          </a:xfrm>
          <a:prstGeom prst="rect">
            <a:avLst/>
          </a:prstGeom>
          <a:solidFill>
            <a:srgbClr val="00408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236296" y="1484784"/>
            <a:ext cx="504056" cy="4320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164288" y="2060848"/>
            <a:ext cx="197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solidFill>
                  <a:srgbClr val="002060"/>
                </a:solidFill>
              </a:rPr>
              <a:t>Heterogeneous</a:t>
            </a:r>
            <a:r>
              <a:rPr lang="fr-FR" sz="2000" dirty="0" smtClean="0">
                <a:solidFill>
                  <a:srgbClr val="002060"/>
                </a:solidFill>
              </a:rPr>
              <a:t/>
            </a:r>
            <a:br>
              <a:rPr lang="fr-FR" sz="2000" dirty="0" smtClean="0">
                <a:solidFill>
                  <a:srgbClr val="002060"/>
                </a:solidFill>
              </a:rPr>
            </a:br>
            <a:r>
              <a:rPr lang="fr-FR" sz="2000" dirty="0" smtClean="0">
                <a:solidFill>
                  <a:srgbClr val="002060"/>
                </a:solidFill>
              </a:rPr>
              <a:t>Middleware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3933056"/>
            <a:ext cx="2232248" cy="648072"/>
          </a:xfrm>
          <a:prstGeom prst="rect">
            <a:avLst/>
          </a:prstGeom>
          <a:solidFill>
            <a:srgbClr val="00408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505569" y="3789040"/>
            <a:ext cx="1297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err="1" smtClean="0">
                <a:solidFill>
                  <a:srgbClr val="002060"/>
                </a:solidFill>
              </a:rPr>
              <a:t>Built</a:t>
            </a:r>
            <a:r>
              <a:rPr lang="fr-FR" sz="2000" dirty="0" smtClean="0">
                <a:solidFill>
                  <a:srgbClr val="002060"/>
                </a:solidFill>
              </a:rPr>
              <a:t>-in </a:t>
            </a:r>
            <a:br>
              <a:rPr lang="fr-FR" sz="2000" dirty="0" smtClean="0">
                <a:solidFill>
                  <a:srgbClr val="002060"/>
                </a:solidFill>
              </a:rPr>
            </a:br>
            <a:r>
              <a:rPr lang="fr-FR" sz="2000" dirty="0" err="1" smtClean="0">
                <a:solidFill>
                  <a:srgbClr val="002060"/>
                </a:solidFill>
              </a:rPr>
              <a:t>Mediation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4653136"/>
            <a:ext cx="2232248" cy="432048"/>
          </a:xfrm>
          <a:prstGeom prst="rect">
            <a:avLst/>
          </a:prstGeom>
          <a:solidFill>
            <a:srgbClr val="00408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377329" y="4581128"/>
            <a:ext cx="1553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err="1" smtClean="0">
                <a:solidFill>
                  <a:srgbClr val="002060"/>
                </a:solidFill>
              </a:rPr>
              <a:t>Discovery</a:t>
            </a:r>
            <a:r>
              <a:rPr lang="fr-FR" sz="2000" dirty="0" smtClean="0">
                <a:solidFill>
                  <a:srgbClr val="002060"/>
                </a:solidFill>
              </a:rPr>
              <a:t> &amp;</a:t>
            </a:r>
            <a:br>
              <a:rPr lang="fr-FR" sz="2000" dirty="0" smtClean="0">
                <a:solidFill>
                  <a:srgbClr val="002060"/>
                </a:solidFill>
              </a:rPr>
            </a:br>
            <a:r>
              <a:rPr lang="fr-FR" sz="2000" dirty="0" err="1" smtClean="0">
                <a:solidFill>
                  <a:srgbClr val="002060"/>
                </a:solidFill>
              </a:rPr>
              <a:t>Routing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31640" y="1268760"/>
            <a:ext cx="144016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7486" y="2924944"/>
            <a:ext cx="149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err="1" smtClean="0">
                <a:solidFill>
                  <a:srgbClr val="002060"/>
                </a:solidFill>
              </a:rPr>
              <a:t>Supporting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br>
              <a:rPr lang="fr-FR" sz="2000" dirty="0" smtClean="0">
                <a:solidFill>
                  <a:srgbClr val="002060"/>
                </a:solidFill>
              </a:rPr>
            </a:br>
            <a:r>
              <a:rPr lang="fr-FR" sz="2000" dirty="0" smtClean="0">
                <a:solidFill>
                  <a:srgbClr val="002060"/>
                </a:solidFill>
              </a:rPr>
              <a:t>Middleware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0" y="5118692"/>
            <a:ext cx="2232248" cy="432048"/>
          </a:xfrm>
          <a:prstGeom prst="rect">
            <a:avLst/>
          </a:prstGeom>
          <a:solidFill>
            <a:srgbClr val="00408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7335652" y="5301208"/>
            <a:ext cx="1636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</a:rPr>
              <a:t>NFP</a:t>
            </a:r>
            <a:br>
              <a:rPr lang="fr-FR" sz="2000" dirty="0" smtClean="0">
                <a:solidFill>
                  <a:srgbClr val="002060"/>
                </a:solidFill>
              </a:rPr>
            </a:br>
            <a:r>
              <a:rPr lang="fr-FR" sz="2000" dirty="0" err="1" smtClean="0">
                <a:solidFill>
                  <a:srgbClr val="002060"/>
                </a:solidFill>
              </a:rPr>
              <a:t>Enforcement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0" y="6150114"/>
            <a:ext cx="91440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rgbClr val="709DC7"/>
              </a:buClr>
            </a:pPr>
            <a:r>
              <a:rPr lang="en-GB" sz="2000" dirty="0" smtClean="0">
                <a:solidFill>
                  <a:srgbClr val="1F5595"/>
                </a:solidFill>
                <a:latin typeface="+mn-lt"/>
              </a:rPr>
              <a:t>	See R. N. Taylor </a:t>
            </a:r>
            <a:r>
              <a:rPr lang="en-GB" sz="2000" i="1" dirty="0" smtClean="0">
                <a:solidFill>
                  <a:srgbClr val="1F5595"/>
                </a:solidFill>
                <a:latin typeface="+mn-lt"/>
              </a:rPr>
              <a:t>et al. </a:t>
            </a:r>
            <a:r>
              <a:rPr lang="en-GB" sz="2000" dirty="0" smtClean="0">
                <a:solidFill>
                  <a:srgbClr val="1F5595"/>
                </a:solidFill>
                <a:latin typeface="+mn-lt"/>
              </a:rPr>
              <a:t/>
            </a:r>
            <a:br>
              <a:rPr lang="en-GB" sz="2000" dirty="0" smtClean="0">
                <a:solidFill>
                  <a:srgbClr val="1F5595"/>
                </a:solidFill>
                <a:latin typeface="+mn-lt"/>
              </a:rPr>
            </a:br>
            <a:r>
              <a:rPr lang="en-GB" sz="2000" dirty="0" smtClean="0">
                <a:solidFill>
                  <a:srgbClr val="1F5595"/>
                </a:solidFill>
                <a:latin typeface="+mn-lt"/>
              </a:rPr>
              <a:t>Software Architecture: Foundations, Theory &amp; Practice - Wiley </a:t>
            </a:r>
            <a:endParaRPr lang="en-US" sz="2000" i="1" dirty="0">
              <a:solidFill>
                <a:srgbClr val="1F5595"/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47664" y="1916832"/>
            <a:ext cx="22322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619672" y="1268760"/>
            <a:ext cx="2088232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>
            <a:off x="1547664" y="2060848"/>
            <a:ext cx="2232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2" grpId="0" animBg="1"/>
      <p:bldP spid="13" grpId="0"/>
      <p:bldP spid="14" grpId="0" animBg="1"/>
      <p:bldP spid="15" grpId="0"/>
      <p:bldP spid="7" grpId="0"/>
      <p:bldP spid="20" grpId="0" animBg="1"/>
      <p:bldP spid="21" grpId="0"/>
      <p:bldP spid="18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Connecting</a:t>
            </a:r>
            <a:r>
              <a:rPr lang="fr-FR" dirty="0" smtClean="0"/>
              <a:t> Systems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1"/>
            <a:ext cx="9144000" cy="273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559696" y="2276872"/>
            <a:ext cx="2232248" cy="720080"/>
          </a:xfrm>
          <a:prstGeom prst="rect">
            <a:avLst/>
          </a:prstGeom>
          <a:solidFill>
            <a:srgbClr val="00408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51520" y="2384884"/>
            <a:ext cx="2736304" cy="648072"/>
          </a:xfrm>
          <a:prstGeom prst="rect">
            <a:avLst/>
          </a:prstGeom>
          <a:solidFill>
            <a:srgbClr val="00408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228184" y="2384884"/>
            <a:ext cx="2736304" cy="648072"/>
          </a:xfrm>
          <a:prstGeom prst="rect">
            <a:avLst/>
          </a:prstGeom>
          <a:solidFill>
            <a:srgbClr val="00408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275856" y="4278838"/>
            <a:ext cx="2799928" cy="855712"/>
          </a:xfrm>
          <a:prstGeom prst="rect">
            <a:avLst/>
          </a:prstGeom>
          <a:solidFill>
            <a:srgbClr val="00408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Connecting</a:t>
            </a:r>
            <a:r>
              <a:rPr lang="fr-FR" dirty="0" smtClean="0"/>
              <a:t> Systems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1"/>
            <a:ext cx="9144000" cy="273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Classifying</a:t>
            </a:r>
            <a:r>
              <a:rPr lang="fr-FR" dirty="0" smtClean="0"/>
              <a:t> </a:t>
            </a:r>
            <a:r>
              <a:rPr lang="fr-FR" dirty="0" err="1" smtClean="0"/>
              <a:t>Connection</a:t>
            </a:r>
            <a:r>
              <a:rPr lang="fr-FR" dirty="0" smtClean="0"/>
              <a:t> </a:t>
            </a:r>
            <a:r>
              <a:rPr lang="fr-FR" dirty="0" err="1" smtClean="0"/>
              <a:t>Mismatches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326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 </a:t>
            </a:r>
            <a:r>
              <a:rPr lang="fr-FR" dirty="0" err="1" smtClean="0"/>
              <a:t>Mismatches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5" y="1844824"/>
            <a:ext cx="915122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Middleware </a:t>
            </a:r>
            <a:r>
              <a:rPr lang="fr-FR" dirty="0" err="1" smtClean="0"/>
              <a:t>Mismatches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50" y="1916832"/>
            <a:ext cx="9144000" cy="363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Mediation</a:t>
            </a:r>
            <a:r>
              <a:rPr lang="fr-FR" dirty="0" smtClean="0"/>
              <a:t> </a:t>
            </a:r>
            <a:r>
              <a:rPr lang="fr-FR" dirty="0" err="1" smtClean="0"/>
              <a:t>Connector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75" y="2492896"/>
            <a:ext cx="8853482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Facets</a:t>
            </a:r>
            <a:r>
              <a:rPr lang="fr-FR" dirty="0" smtClean="0"/>
              <a:t> of </a:t>
            </a:r>
            <a:r>
              <a:rPr lang="fr-FR" dirty="0" err="1" smtClean="0"/>
              <a:t>Mediation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50" y="1432385"/>
            <a:ext cx="9144000" cy="440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0" y="2996952"/>
            <a:ext cx="9144000" cy="1200329"/>
          </a:xfrm>
          <a:prstGeom prst="rect">
            <a:avLst/>
          </a:prstGeom>
          <a:solidFill>
            <a:srgbClr val="C0C0C0"/>
          </a:solidFill>
          <a:ln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400" dirty="0" smtClean="0">
              <a:solidFill>
                <a:schemeClr val="bg1"/>
              </a:solidFill>
            </a:endParaRPr>
          </a:p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b="1" dirty="0" smtClean="0">
                <a:solidFill>
                  <a:srgbClr val="CC00FF"/>
                </a:solidFill>
              </a:rPr>
              <a:t>How to </a:t>
            </a:r>
            <a:r>
              <a:rPr lang="fr-FR" sz="2400" b="1" dirty="0" err="1" smtClean="0">
                <a:solidFill>
                  <a:srgbClr val="CC00FF"/>
                </a:solidFill>
              </a:rPr>
              <a:t>make</a:t>
            </a:r>
            <a:r>
              <a:rPr lang="fr-FR" sz="2400" b="1" dirty="0" smtClean="0">
                <a:solidFill>
                  <a:srgbClr val="CC00FF"/>
                </a:solidFill>
              </a:rPr>
              <a:t> </a:t>
            </a:r>
            <a:r>
              <a:rPr lang="fr-FR" sz="2400" b="1" dirty="0" err="1" smtClean="0">
                <a:solidFill>
                  <a:srgbClr val="CC00FF"/>
                </a:solidFill>
              </a:rPr>
              <a:t>mediation</a:t>
            </a:r>
            <a:r>
              <a:rPr lang="fr-FR" sz="2400" b="1" dirty="0" smtClean="0">
                <a:solidFill>
                  <a:srgbClr val="CC00FF"/>
                </a:solidFill>
              </a:rPr>
              <a:t> </a:t>
            </a:r>
            <a:r>
              <a:rPr lang="fr-FR" sz="2400" b="1" dirty="0" err="1" smtClean="0">
                <a:solidFill>
                  <a:srgbClr val="CC00FF"/>
                </a:solidFill>
              </a:rPr>
              <a:t>connector</a:t>
            </a:r>
            <a:r>
              <a:rPr lang="fr-FR" sz="2400" b="1" dirty="0" smtClean="0">
                <a:solidFill>
                  <a:srgbClr val="CC00FF"/>
                </a:solidFill>
              </a:rPr>
              <a:t> </a:t>
            </a:r>
            <a:r>
              <a:rPr lang="fr-FR" sz="2400" b="1" dirty="0" err="1" smtClean="0">
                <a:solidFill>
                  <a:srgbClr val="CC00FF"/>
                </a:solidFill>
              </a:rPr>
              <a:t>emergent</a:t>
            </a:r>
            <a:r>
              <a:rPr lang="fr-FR" sz="2400" b="1" dirty="0" smtClean="0">
                <a:solidFill>
                  <a:srgbClr val="CC00FF"/>
                </a:solidFill>
              </a:rPr>
              <a:t>?</a:t>
            </a:r>
          </a:p>
          <a:p>
            <a:endParaRPr lang="fr-FR" sz="2400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Towards</a:t>
            </a:r>
            <a:r>
              <a:rPr lang="fr-FR" b="1" dirty="0" smtClean="0"/>
              <a:t> Emergent </a:t>
            </a:r>
            <a:r>
              <a:rPr lang="fr-FR" b="1" dirty="0" err="1" smtClean="0"/>
              <a:t>Connectors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Formalizing</a:t>
            </a:r>
            <a:r>
              <a:rPr lang="fr-FR" dirty="0" smtClean="0"/>
              <a:t> middleware-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connectors</a:t>
            </a:r>
            <a:r>
              <a:rPr lang="fr-FR" dirty="0" smtClean="0"/>
              <a:t> to </a:t>
            </a:r>
            <a:r>
              <a:rPr lang="fr-FR" dirty="0" err="1" smtClean="0"/>
              <a:t>reason</a:t>
            </a:r>
            <a:r>
              <a:rPr lang="fr-FR" dirty="0" smtClean="0"/>
              <a:t> about </a:t>
            </a:r>
            <a:r>
              <a:rPr lang="fr-FR" dirty="0" err="1" smtClean="0"/>
              <a:t>interoperability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Revisiting</a:t>
            </a:r>
            <a:r>
              <a:rPr lang="fr-FR" dirty="0" smtClean="0"/>
              <a:t> </a:t>
            </a:r>
            <a:r>
              <a:rPr lang="fr-FR" dirty="0" err="1" smtClean="0"/>
              <a:t>existing</a:t>
            </a:r>
            <a:r>
              <a:rPr lang="fr-FR" dirty="0" smtClean="0"/>
              <a:t> </a:t>
            </a:r>
            <a:r>
              <a:rPr lang="fr-FR" dirty="0" err="1" smtClean="0"/>
              <a:t>interoperability</a:t>
            </a:r>
            <a:r>
              <a:rPr lang="fr-FR" dirty="0" smtClean="0"/>
              <a:t> </a:t>
            </a:r>
            <a:r>
              <a:rPr lang="fr-FR" dirty="0" err="1" smtClean="0"/>
              <a:t>connectors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Emergent </a:t>
            </a:r>
            <a:r>
              <a:rPr lang="fr-FR" dirty="0" err="1" smtClean="0"/>
              <a:t>connector</a:t>
            </a:r>
            <a:r>
              <a:rPr lang="fr-FR" dirty="0" smtClean="0"/>
              <a:t> </a:t>
            </a:r>
            <a:r>
              <a:rPr lang="fr-FR" dirty="0" err="1" smtClean="0"/>
              <a:t>synthesis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Outline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45345"/>
            <a:ext cx="9144000" cy="36558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Middleware-based connectors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Formalizing middleware-based connectors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Revisiting interoperability connectors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Emergent connector synthesis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Emergent connector in practice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Conclusion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F1BCE9C-FC9F-46F8-A022-84FAF7BC66EA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26"/>
          <p:cNvGrpSpPr/>
          <p:nvPr/>
        </p:nvGrpSpPr>
        <p:grpSpPr>
          <a:xfrm>
            <a:off x="4427984" y="2204864"/>
            <a:ext cx="4824535" cy="2461180"/>
            <a:chOff x="611560" y="908720"/>
            <a:chExt cx="7632848" cy="4908933"/>
          </a:xfrm>
        </p:grpSpPr>
        <p:pic>
          <p:nvPicPr>
            <p:cNvPr id="15" name="Picture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9988" y="1565061"/>
              <a:ext cx="6408237" cy="422742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435945">
              <a:off x="1840365" y="2747733"/>
              <a:ext cx="4990708" cy="1811753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0" y="1051312"/>
              <a:ext cx="2390507" cy="239050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0601" y="3391493"/>
              <a:ext cx="2390507" cy="239050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53901" y="3391493"/>
              <a:ext cx="2390507" cy="239050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602268" y="908720"/>
              <a:ext cx="2390507" cy="239050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grpSp>
          <p:nvGrpSpPr>
            <p:cNvPr id="21" name="Group 7"/>
            <p:cNvGrpSpPr>
              <a:grpSpLocks/>
            </p:cNvGrpSpPr>
            <p:nvPr/>
          </p:nvGrpSpPr>
          <p:grpSpPr bwMode="auto">
            <a:xfrm rot="654181">
              <a:off x="2136467" y="4511398"/>
              <a:ext cx="721346" cy="1274943"/>
              <a:chOff x="1" y="0"/>
              <a:chExt cx="688" cy="1215"/>
            </a:xfrm>
          </p:grpSpPr>
          <p:pic>
            <p:nvPicPr>
              <p:cNvPr id="32" name="Picture 8"/>
              <p:cNvPicPr>
                <a:picLocks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" y="0"/>
                <a:ext cx="688" cy="121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33" name="Picture 9"/>
              <p:cNvPicPr>
                <a:picLocks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4" y="161"/>
                <a:ext cx="643" cy="899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</p:grpSp>
        <p:grpSp>
          <p:nvGrpSpPr>
            <p:cNvPr id="22" name="Group 10"/>
            <p:cNvGrpSpPr>
              <a:grpSpLocks/>
            </p:cNvGrpSpPr>
            <p:nvPr/>
          </p:nvGrpSpPr>
          <p:grpSpPr bwMode="auto">
            <a:xfrm rot="21173294">
              <a:off x="6000621" y="4443111"/>
              <a:ext cx="747558" cy="1374542"/>
              <a:chOff x="0" y="0"/>
              <a:chExt cx="712" cy="1311"/>
            </a:xfrm>
          </p:grpSpPr>
          <p:pic>
            <p:nvPicPr>
              <p:cNvPr id="30" name="Picture 11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0" y="0"/>
                <a:ext cx="712" cy="1311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31" name="Picture 12"/>
              <p:cNvPicPr>
                <a:picLocks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1" y="222"/>
                <a:ext cx="600" cy="717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" name="Group 13"/>
            <p:cNvGrpSpPr>
              <a:grpSpLocks/>
            </p:cNvGrpSpPr>
            <p:nvPr/>
          </p:nvGrpSpPr>
          <p:grpSpPr bwMode="auto">
            <a:xfrm rot="914826">
              <a:off x="2045896" y="1680255"/>
              <a:ext cx="1015939" cy="1409142"/>
              <a:chOff x="12" y="8"/>
              <a:chExt cx="968" cy="1344"/>
            </a:xfrm>
          </p:grpSpPr>
          <p:pic>
            <p:nvPicPr>
              <p:cNvPr id="28" name="Picture 14"/>
              <p:cNvPicPr>
                <a:picLocks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 rot="-64023">
                <a:off x="12" y="8"/>
                <a:ext cx="968" cy="134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29" name="Picture 15"/>
              <p:cNvPicPr>
                <a:picLocks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rot="-104777">
                <a:off x="153" y="41"/>
                <a:ext cx="718" cy="70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</p:grpSp>
        <p:grpSp>
          <p:nvGrpSpPr>
            <p:cNvPr id="24" name="Group 16"/>
            <p:cNvGrpSpPr>
              <a:grpSpLocks/>
            </p:cNvGrpSpPr>
            <p:nvPr/>
          </p:nvGrpSpPr>
          <p:grpSpPr bwMode="auto">
            <a:xfrm>
              <a:off x="5778584" y="1629017"/>
              <a:ext cx="763989" cy="1459468"/>
              <a:chOff x="178" y="73"/>
              <a:chExt cx="728" cy="1392"/>
            </a:xfrm>
          </p:grpSpPr>
          <p:pic>
            <p:nvPicPr>
              <p:cNvPr id="26" name="Picture 17"/>
              <p:cNvPicPr>
                <a:picLocks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 rot="-964472">
                <a:off x="178" y="73"/>
                <a:ext cx="728" cy="13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27" name="Picture 18"/>
              <p:cNvPicPr>
                <a:picLocks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 rot="-986447">
                <a:off x="223" y="194"/>
                <a:ext cx="608" cy="106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</p:grpSp>
        <p:pic>
          <p:nvPicPr>
            <p:cNvPr id="25" name="Picture 19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996015" y="4108645"/>
              <a:ext cx="662632" cy="826193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b="1" dirty="0" smtClean="0"/>
              <a:t>Composing Systems in</a:t>
            </a:r>
            <a:br>
              <a:rPr lang="en-GB" sz="3600" b="1" dirty="0" smtClean="0"/>
            </a:br>
            <a:r>
              <a:rPr lang="en-GB" sz="3600" b="1" dirty="0" smtClean="0"/>
              <a:t>Today’s Pervasive Networks</a:t>
            </a:r>
            <a:endParaRPr lang="en-US" sz="3600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2276872"/>
            <a:ext cx="4608512" cy="3528392"/>
          </a:xfrm>
        </p:spPr>
        <p:txBody>
          <a:bodyPr/>
          <a:lstStyle/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en-US" sz="2000" dirty="0" smtClean="0"/>
              <a:t>Discovery protocol interoperability</a:t>
            </a:r>
          </a:p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en-US" sz="2000" dirty="0" smtClean="0"/>
              <a:t>Interaction protocol interoperability</a:t>
            </a:r>
          </a:p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en-US" sz="2000" dirty="0" smtClean="0"/>
              <a:t>Data interoperability</a:t>
            </a:r>
          </a:p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en-US" sz="2000" dirty="0" smtClean="0"/>
              <a:t>Application interoperability</a:t>
            </a:r>
          </a:p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en-US" sz="2000" dirty="0" smtClean="0"/>
              <a:t>Interoperability of non-functional properties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3D3251C-7C50-4DC1-A7AB-F119B77BB890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" y="1412776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rgbClr val="709DC7"/>
              </a:buClr>
            </a:pPr>
            <a:r>
              <a:rPr lang="en-GB" sz="2400" b="1" dirty="0" smtClean="0">
                <a:solidFill>
                  <a:srgbClr val="1F5595"/>
                </a:solidFill>
                <a:latin typeface="+mn-lt"/>
              </a:rPr>
              <a:t>The Simple Yet Challenging Photo Sharing Scenario</a:t>
            </a:r>
            <a:endParaRPr lang="en-US" sz="2400" b="1" dirty="0">
              <a:solidFill>
                <a:srgbClr val="1F5595"/>
              </a:solidFill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31001" y="2699628"/>
            <a:ext cx="2018501" cy="369332"/>
          </a:xfrm>
          <a:prstGeom prst="rect">
            <a:avLst/>
          </a:prstGeom>
          <a:solidFill>
            <a:schemeClr val="accent3"/>
          </a:solidFill>
          <a:ln>
            <a:solidFill>
              <a:srgbClr val="CC00FF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CC00FF"/>
                </a:solidFill>
              </a:rPr>
              <a:t>Any</a:t>
            </a:r>
            <a:r>
              <a:rPr lang="fr-FR" dirty="0" smtClean="0">
                <a:solidFill>
                  <a:srgbClr val="CC00FF"/>
                </a:solidFill>
              </a:rPr>
              <a:t> </a:t>
            </a:r>
            <a:r>
              <a:rPr lang="fr-FR" dirty="0" err="1" smtClean="0">
                <a:solidFill>
                  <a:srgbClr val="CC00FF"/>
                </a:solidFill>
              </a:rPr>
              <a:t>peer</a:t>
            </a:r>
            <a:r>
              <a:rPr lang="fr-FR" dirty="0" smtClean="0">
                <a:solidFill>
                  <a:srgbClr val="CC00FF"/>
                </a:solidFill>
              </a:rPr>
              <a:t> </a:t>
            </a:r>
            <a:r>
              <a:rPr lang="fr-FR" dirty="0" err="1" smtClean="0">
                <a:solidFill>
                  <a:srgbClr val="CC00FF"/>
                </a:solidFill>
              </a:rPr>
              <a:t>around</a:t>
            </a:r>
            <a:r>
              <a:rPr lang="fr-FR" dirty="0" smtClean="0">
                <a:solidFill>
                  <a:srgbClr val="CC00FF"/>
                </a:solidFill>
              </a:rPr>
              <a:t>?</a:t>
            </a:r>
            <a:endParaRPr lang="fr-FR" dirty="0">
              <a:solidFill>
                <a:srgbClr val="CC00F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75748" y="2708920"/>
            <a:ext cx="2929007" cy="369332"/>
          </a:xfrm>
          <a:prstGeom prst="rect">
            <a:avLst/>
          </a:prstGeom>
          <a:solidFill>
            <a:schemeClr val="accent3"/>
          </a:solidFill>
          <a:ln>
            <a:solidFill>
              <a:srgbClr val="CC00FF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C00FF"/>
                </a:solidFill>
              </a:rPr>
              <a:t>How </a:t>
            </a:r>
            <a:r>
              <a:rPr lang="fr-FR" dirty="0" err="1" smtClean="0">
                <a:solidFill>
                  <a:srgbClr val="CC00FF"/>
                </a:solidFill>
              </a:rPr>
              <a:t>may</a:t>
            </a:r>
            <a:r>
              <a:rPr lang="fr-FR" dirty="0" smtClean="0">
                <a:solidFill>
                  <a:srgbClr val="CC00FF"/>
                </a:solidFill>
              </a:rPr>
              <a:t> I </a:t>
            </a:r>
            <a:r>
              <a:rPr lang="fr-FR" dirty="0" err="1" smtClean="0">
                <a:solidFill>
                  <a:srgbClr val="CC00FF"/>
                </a:solidFill>
              </a:rPr>
              <a:t>get</a:t>
            </a:r>
            <a:r>
              <a:rPr lang="fr-FR" dirty="0" smtClean="0">
                <a:solidFill>
                  <a:srgbClr val="CC00FF"/>
                </a:solidFill>
              </a:rPr>
              <a:t> the </a:t>
            </a:r>
            <a:r>
              <a:rPr lang="fr-FR" dirty="0" err="1" smtClean="0">
                <a:solidFill>
                  <a:srgbClr val="CC00FF"/>
                </a:solidFill>
              </a:rPr>
              <a:t>picture</a:t>
            </a:r>
            <a:r>
              <a:rPr lang="fr-FR" dirty="0" smtClean="0">
                <a:solidFill>
                  <a:srgbClr val="CC00FF"/>
                </a:solidFill>
              </a:rPr>
              <a:t>?</a:t>
            </a:r>
            <a:endParaRPr lang="fr-FR" dirty="0">
              <a:solidFill>
                <a:srgbClr val="CC00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42597" y="2699628"/>
            <a:ext cx="1595309" cy="369332"/>
          </a:xfrm>
          <a:prstGeom prst="rect">
            <a:avLst/>
          </a:prstGeom>
          <a:solidFill>
            <a:schemeClr val="accent3"/>
          </a:solidFill>
          <a:ln>
            <a:solidFill>
              <a:srgbClr val="CC00FF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C00FF"/>
                </a:solidFill>
              </a:rPr>
              <a:t>Is </a:t>
            </a:r>
            <a:r>
              <a:rPr lang="fr-FR" dirty="0" err="1" smtClean="0">
                <a:solidFill>
                  <a:srgbClr val="CC00FF"/>
                </a:solidFill>
              </a:rPr>
              <a:t>it</a:t>
            </a:r>
            <a:r>
              <a:rPr lang="fr-FR" dirty="0" smtClean="0">
                <a:solidFill>
                  <a:srgbClr val="CC00FF"/>
                </a:solidFill>
              </a:rPr>
              <a:t> a </a:t>
            </a:r>
            <a:r>
              <a:rPr lang="fr-FR" dirty="0" err="1" smtClean="0">
                <a:solidFill>
                  <a:srgbClr val="CC00FF"/>
                </a:solidFill>
              </a:rPr>
              <a:t>jpg</a:t>
            </a:r>
            <a:r>
              <a:rPr lang="fr-FR" dirty="0" smtClean="0">
                <a:solidFill>
                  <a:srgbClr val="CC00FF"/>
                </a:solidFill>
              </a:rPr>
              <a:t> file?</a:t>
            </a:r>
            <a:endParaRPr lang="fr-FR" dirty="0">
              <a:solidFill>
                <a:srgbClr val="CC00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48735" y="2708920"/>
            <a:ext cx="3583032" cy="369332"/>
          </a:xfrm>
          <a:prstGeom prst="rect">
            <a:avLst/>
          </a:prstGeom>
          <a:solidFill>
            <a:schemeClr val="accent3"/>
          </a:solidFill>
          <a:ln>
            <a:solidFill>
              <a:srgbClr val="CC00FF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C00FF"/>
                </a:solidFill>
              </a:rPr>
              <a:t>May I </a:t>
            </a:r>
            <a:r>
              <a:rPr lang="fr-FR" dirty="0" err="1" smtClean="0">
                <a:solidFill>
                  <a:srgbClr val="CC00FF"/>
                </a:solidFill>
              </a:rPr>
              <a:t>get</a:t>
            </a:r>
            <a:r>
              <a:rPr lang="fr-FR" dirty="0" smtClean="0">
                <a:solidFill>
                  <a:srgbClr val="CC00FF"/>
                </a:solidFill>
              </a:rPr>
              <a:t> all the </a:t>
            </a:r>
            <a:r>
              <a:rPr lang="fr-FR" dirty="0" err="1" smtClean="0">
                <a:solidFill>
                  <a:srgbClr val="CC00FF"/>
                </a:solidFill>
              </a:rPr>
              <a:t>related</a:t>
            </a:r>
            <a:r>
              <a:rPr lang="fr-FR" dirty="0" smtClean="0">
                <a:solidFill>
                  <a:srgbClr val="CC00FF"/>
                </a:solidFill>
              </a:rPr>
              <a:t> </a:t>
            </a:r>
            <a:r>
              <a:rPr lang="fr-FR" dirty="0" err="1" smtClean="0">
                <a:solidFill>
                  <a:srgbClr val="CC00FF"/>
                </a:solidFill>
              </a:rPr>
              <a:t>pictures</a:t>
            </a:r>
            <a:r>
              <a:rPr lang="fr-FR" dirty="0" smtClean="0">
                <a:solidFill>
                  <a:srgbClr val="CC00FF"/>
                </a:solidFill>
              </a:rPr>
              <a:t>?</a:t>
            </a:r>
            <a:endParaRPr lang="fr-FR" dirty="0">
              <a:solidFill>
                <a:srgbClr val="CC00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728135" y="2708920"/>
            <a:ext cx="4224233" cy="369332"/>
          </a:xfrm>
          <a:prstGeom prst="rect">
            <a:avLst/>
          </a:prstGeom>
          <a:solidFill>
            <a:schemeClr val="accent3"/>
          </a:solidFill>
          <a:ln>
            <a:solidFill>
              <a:srgbClr val="CC00FF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C00FF"/>
                </a:solidFill>
              </a:rPr>
              <a:t>Am I </a:t>
            </a:r>
            <a:r>
              <a:rPr lang="fr-FR" dirty="0" err="1" smtClean="0">
                <a:solidFill>
                  <a:srgbClr val="CC00FF"/>
                </a:solidFill>
              </a:rPr>
              <a:t>allowed</a:t>
            </a:r>
            <a:r>
              <a:rPr lang="fr-FR" dirty="0" smtClean="0">
                <a:solidFill>
                  <a:srgbClr val="CC00FF"/>
                </a:solidFill>
              </a:rPr>
              <a:t> to </a:t>
            </a:r>
            <a:r>
              <a:rPr lang="fr-FR" dirty="0" err="1" smtClean="0">
                <a:solidFill>
                  <a:srgbClr val="CC00FF"/>
                </a:solidFill>
              </a:rPr>
              <a:t>forward</a:t>
            </a:r>
            <a:r>
              <a:rPr lang="fr-FR" dirty="0" smtClean="0">
                <a:solidFill>
                  <a:srgbClr val="CC00FF"/>
                </a:solidFill>
              </a:rPr>
              <a:t> </a:t>
            </a:r>
            <a:r>
              <a:rPr lang="fr-FR" dirty="0" err="1" smtClean="0">
                <a:solidFill>
                  <a:srgbClr val="CC00FF"/>
                </a:solidFill>
              </a:rPr>
              <a:t>those</a:t>
            </a:r>
            <a:r>
              <a:rPr lang="fr-FR" dirty="0" smtClean="0">
                <a:solidFill>
                  <a:srgbClr val="CC00FF"/>
                </a:solidFill>
              </a:rPr>
              <a:t> </a:t>
            </a:r>
            <a:r>
              <a:rPr lang="fr-FR" dirty="0" err="1" smtClean="0">
                <a:solidFill>
                  <a:srgbClr val="CC00FF"/>
                </a:solidFill>
              </a:rPr>
              <a:t>pictures</a:t>
            </a:r>
            <a:r>
              <a:rPr lang="fr-FR" dirty="0" smtClean="0">
                <a:solidFill>
                  <a:srgbClr val="CC00FF"/>
                </a:solidFill>
              </a:rPr>
              <a:t>?</a:t>
            </a:r>
            <a:endParaRPr lang="fr-FR" dirty="0">
              <a:solidFill>
                <a:srgbClr val="CC00FF"/>
              </a:solidFill>
            </a:endParaRP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1187624" y="6093296"/>
            <a:ext cx="648072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rgbClr val="709DC7"/>
              </a:buClr>
            </a:pPr>
            <a:r>
              <a:rPr lang="en-GB" sz="2000" dirty="0" smtClean="0">
                <a:solidFill>
                  <a:srgbClr val="1F5595"/>
                </a:solidFill>
                <a:latin typeface="+mn-lt"/>
              </a:rPr>
              <a:t>See Lecture by Gordon Blair on</a:t>
            </a:r>
            <a:br>
              <a:rPr lang="en-GB" sz="2000" dirty="0" smtClean="0">
                <a:solidFill>
                  <a:srgbClr val="1F5595"/>
                </a:solidFill>
                <a:latin typeface="+mn-lt"/>
              </a:rPr>
            </a:br>
            <a:r>
              <a:rPr lang="en-GB" sz="2000" i="1" dirty="0" smtClean="0">
                <a:solidFill>
                  <a:srgbClr val="1F5595"/>
                </a:solidFill>
                <a:latin typeface="+mn-lt"/>
              </a:rPr>
              <a:t>Interoperability in Complex Distributed Systems</a:t>
            </a:r>
            <a:endParaRPr lang="en-US" sz="2000" i="1" dirty="0">
              <a:solidFill>
                <a:srgbClr val="1F5595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Finite</a:t>
            </a:r>
            <a:r>
              <a:rPr lang="fr-FR" dirty="0" smtClean="0"/>
              <a:t> State </a:t>
            </a:r>
            <a:r>
              <a:rPr lang="fr-FR" dirty="0" err="1" smtClean="0"/>
              <a:t>Processes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68759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4080"/>
                </a:solidFill>
              </a:rPr>
              <a:t>END 			Predefined process, </a:t>
            </a:r>
            <a:r>
              <a:rPr lang="en-US" sz="1600" dirty="0" err="1" smtClean="0">
                <a:solidFill>
                  <a:srgbClr val="004080"/>
                </a:solidFill>
              </a:rPr>
              <a:t>suc</a:t>
            </a:r>
            <a:r>
              <a:rPr lang="fr-FR" sz="1600" dirty="0" err="1" smtClean="0">
                <a:solidFill>
                  <a:srgbClr val="004080"/>
                </a:solidFill>
              </a:rPr>
              <a:t>cessfull</a:t>
            </a:r>
            <a:r>
              <a:rPr lang="fr-FR" sz="1600" dirty="0" smtClean="0">
                <a:solidFill>
                  <a:srgbClr val="004080"/>
                </a:solidFill>
              </a:rPr>
              <a:t> </a:t>
            </a:r>
            <a:r>
              <a:rPr lang="fr-FR" sz="1600" dirty="0" err="1" smtClean="0">
                <a:solidFill>
                  <a:srgbClr val="004080"/>
                </a:solidFill>
              </a:rPr>
              <a:t>termination</a:t>
            </a:r>
            <a:endParaRPr lang="fr-FR" sz="1600" dirty="0" smtClean="0">
              <a:solidFill>
                <a:srgbClr val="004080"/>
              </a:solidFill>
            </a:endParaRPr>
          </a:p>
          <a:p>
            <a:r>
              <a:rPr lang="en-US" sz="1600" dirty="0" smtClean="0">
                <a:solidFill>
                  <a:srgbClr val="004080"/>
                </a:solidFill>
              </a:rPr>
              <a:t>set S 			Denotes a set of action labels</a:t>
            </a:r>
          </a:p>
          <a:p>
            <a:r>
              <a:rPr lang="en-US" sz="1600" dirty="0" smtClean="0">
                <a:solidFill>
                  <a:srgbClr val="004080"/>
                </a:solidFill>
              </a:rPr>
              <a:t>[</a:t>
            </a:r>
            <a:r>
              <a:rPr lang="en-US" sz="1600" dirty="0" err="1" smtClean="0">
                <a:solidFill>
                  <a:srgbClr val="004080"/>
                </a:solidFill>
              </a:rPr>
              <a:t>i</a:t>
            </a:r>
            <a:r>
              <a:rPr lang="en-US" sz="1600" dirty="0" smtClean="0">
                <a:solidFill>
                  <a:srgbClr val="004080"/>
                </a:solidFill>
              </a:rPr>
              <a:t> : S] 			Binds the variable </a:t>
            </a:r>
            <a:r>
              <a:rPr lang="en-US" sz="1600" dirty="0" err="1" smtClean="0">
                <a:solidFill>
                  <a:srgbClr val="004080"/>
                </a:solidFill>
              </a:rPr>
              <a:t>i</a:t>
            </a:r>
            <a:r>
              <a:rPr lang="en-US" sz="1600" dirty="0" smtClean="0">
                <a:solidFill>
                  <a:srgbClr val="004080"/>
                </a:solidFill>
              </a:rPr>
              <a:t> to a value from S</a:t>
            </a:r>
          </a:p>
          <a:p>
            <a:endParaRPr lang="fr-FR" sz="1600" dirty="0" smtClean="0">
              <a:solidFill>
                <a:srgbClr val="004080"/>
              </a:solidFill>
            </a:endParaRPr>
          </a:p>
          <a:p>
            <a:r>
              <a:rPr lang="fr-FR" sz="1600" b="1" u="sng" dirty="0" smtClean="0">
                <a:solidFill>
                  <a:srgbClr val="004080"/>
                </a:solidFill>
              </a:rPr>
              <a:t>Primitive </a:t>
            </a:r>
            <a:r>
              <a:rPr lang="fr-FR" sz="1600" b="1" u="sng" dirty="0" err="1" smtClean="0">
                <a:solidFill>
                  <a:srgbClr val="004080"/>
                </a:solidFill>
              </a:rPr>
              <a:t>Processes</a:t>
            </a:r>
            <a:r>
              <a:rPr lang="fr-FR" sz="1600" b="1" u="sng" dirty="0" smtClean="0">
                <a:solidFill>
                  <a:srgbClr val="004080"/>
                </a:solidFill>
              </a:rPr>
              <a:t> (P)</a:t>
            </a:r>
          </a:p>
          <a:p>
            <a:r>
              <a:rPr lang="fr-FR" sz="1600" dirty="0" smtClean="0">
                <a:solidFill>
                  <a:srgbClr val="004080"/>
                </a:solidFill>
              </a:rPr>
              <a:t>a -&gt; P 			Action </a:t>
            </a:r>
            <a:r>
              <a:rPr lang="fr-FR" sz="1600" dirty="0" err="1" smtClean="0">
                <a:solidFill>
                  <a:srgbClr val="004080"/>
                </a:solidFill>
              </a:rPr>
              <a:t>prefix</a:t>
            </a:r>
            <a:endParaRPr lang="fr-FR" sz="1600" dirty="0" smtClean="0">
              <a:solidFill>
                <a:srgbClr val="004080"/>
              </a:solidFill>
            </a:endParaRPr>
          </a:p>
          <a:p>
            <a:r>
              <a:rPr lang="fr-FR" sz="1600" dirty="0" smtClean="0">
                <a:solidFill>
                  <a:srgbClr val="004080"/>
                </a:solidFill>
              </a:rPr>
              <a:t>a -&gt; P | b -&gt; P 		</a:t>
            </a:r>
            <a:r>
              <a:rPr lang="fr-FR" sz="1600" dirty="0" err="1" smtClean="0">
                <a:solidFill>
                  <a:srgbClr val="004080"/>
                </a:solidFill>
              </a:rPr>
              <a:t>Choice</a:t>
            </a:r>
            <a:endParaRPr lang="fr-FR" sz="1600" dirty="0" smtClean="0">
              <a:solidFill>
                <a:srgbClr val="004080"/>
              </a:solidFill>
            </a:endParaRPr>
          </a:p>
          <a:p>
            <a:r>
              <a:rPr lang="fr-FR" sz="1600" dirty="0" smtClean="0">
                <a:solidFill>
                  <a:srgbClr val="004080"/>
                </a:solidFill>
              </a:rPr>
              <a:t>P;Q 			</a:t>
            </a:r>
            <a:r>
              <a:rPr lang="fr-FR" sz="1600" dirty="0" err="1" smtClean="0">
                <a:solidFill>
                  <a:srgbClr val="004080"/>
                </a:solidFill>
              </a:rPr>
              <a:t>Sequential</a:t>
            </a:r>
            <a:r>
              <a:rPr lang="fr-FR" sz="1600" dirty="0" smtClean="0">
                <a:solidFill>
                  <a:srgbClr val="004080"/>
                </a:solidFill>
              </a:rPr>
              <a:t> composition</a:t>
            </a:r>
          </a:p>
          <a:p>
            <a:r>
              <a:rPr lang="en-US" sz="1600" dirty="0" smtClean="0">
                <a:solidFill>
                  <a:srgbClr val="004080"/>
                </a:solidFill>
              </a:rPr>
              <a:t>P(X =‘ a) 			Parameterized process: P is described using parameter X</a:t>
            </a:r>
          </a:p>
          <a:p>
            <a:r>
              <a:rPr lang="en-US" sz="1600" dirty="0" smtClean="0">
                <a:solidFill>
                  <a:srgbClr val="004080"/>
                </a:solidFill>
              </a:rPr>
              <a:t>			and modeled for a particular parameter value, P(a)</a:t>
            </a:r>
          </a:p>
          <a:p>
            <a:r>
              <a:rPr lang="en-US" sz="1600" dirty="0" smtClean="0">
                <a:solidFill>
                  <a:srgbClr val="004080"/>
                </a:solidFill>
              </a:rPr>
              <a:t>P/{new_1/old_1, …, </a:t>
            </a:r>
            <a:r>
              <a:rPr lang="en-US" sz="1600" dirty="0" err="1" smtClean="0">
                <a:solidFill>
                  <a:srgbClr val="004080"/>
                </a:solidFill>
              </a:rPr>
              <a:t>new_n</a:t>
            </a:r>
            <a:r>
              <a:rPr lang="en-US" sz="1600" dirty="0" smtClean="0">
                <a:solidFill>
                  <a:srgbClr val="004080"/>
                </a:solidFill>
              </a:rPr>
              <a:t>/</a:t>
            </a:r>
            <a:r>
              <a:rPr lang="en-US" sz="1600" dirty="0" err="1" smtClean="0">
                <a:solidFill>
                  <a:srgbClr val="004080"/>
                </a:solidFill>
              </a:rPr>
              <a:t>old_n</a:t>
            </a:r>
            <a:r>
              <a:rPr lang="en-US" sz="1600" dirty="0" smtClean="0">
                <a:solidFill>
                  <a:srgbClr val="004080"/>
                </a:solidFill>
              </a:rPr>
              <a:t>}</a:t>
            </a:r>
          </a:p>
          <a:p>
            <a:r>
              <a:rPr lang="en-US" sz="1600" dirty="0" smtClean="0">
                <a:solidFill>
                  <a:srgbClr val="004080"/>
                </a:solidFill>
              </a:rPr>
              <a:t>		 	Relabeling</a:t>
            </a:r>
          </a:p>
          <a:p>
            <a:r>
              <a:rPr lang="fr-FR" sz="1600" dirty="0" smtClean="0">
                <a:solidFill>
                  <a:srgbClr val="004080"/>
                </a:solidFill>
              </a:rPr>
              <a:t>P \{a1, a2, …, an} 		</a:t>
            </a:r>
            <a:r>
              <a:rPr lang="fr-FR" sz="1600" dirty="0" err="1" smtClean="0">
                <a:solidFill>
                  <a:srgbClr val="004080"/>
                </a:solidFill>
              </a:rPr>
              <a:t>Hiding</a:t>
            </a:r>
            <a:endParaRPr lang="fr-FR" sz="1600" dirty="0" smtClean="0">
              <a:solidFill>
                <a:srgbClr val="004080"/>
              </a:solidFill>
            </a:endParaRPr>
          </a:p>
          <a:p>
            <a:r>
              <a:rPr lang="fr-FR" sz="1600" dirty="0" smtClean="0">
                <a:solidFill>
                  <a:srgbClr val="004080"/>
                </a:solidFill>
              </a:rPr>
              <a:t>P +{a1, a2, …, an} 		Alphabet extension</a:t>
            </a:r>
          </a:p>
          <a:p>
            <a:endParaRPr lang="fr-FR" sz="1600" dirty="0" smtClean="0">
              <a:solidFill>
                <a:srgbClr val="004080"/>
              </a:solidFill>
            </a:endParaRPr>
          </a:p>
          <a:p>
            <a:r>
              <a:rPr lang="fr-FR" sz="1600" b="1" u="sng" dirty="0" smtClean="0">
                <a:solidFill>
                  <a:srgbClr val="004080"/>
                </a:solidFill>
              </a:rPr>
              <a:t>Composite </a:t>
            </a:r>
            <a:r>
              <a:rPr lang="fr-FR" sz="1600" b="1" u="sng" dirty="0" err="1" smtClean="0">
                <a:solidFill>
                  <a:srgbClr val="004080"/>
                </a:solidFill>
              </a:rPr>
              <a:t>Processes</a:t>
            </a:r>
            <a:r>
              <a:rPr lang="fr-FR" sz="1600" b="1" u="sng" dirty="0" smtClean="0">
                <a:solidFill>
                  <a:srgbClr val="004080"/>
                </a:solidFill>
              </a:rPr>
              <a:t> (||P)</a:t>
            </a:r>
          </a:p>
          <a:p>
            <a:r>
              <a:rPr lang="fr-FR" sz="1600" dirty="0" smtClean="0">
                <a:solidFill>
                  <a:srgbClr val="004080"/>
                </a:solidFill>
              </a:rPr>
              <a:t>P||Q 			</a:t>
            </a:r>
            <a:r>
              <a:rPr lang="fr-FR" sz="1600" dirty="0" err="1" smtClean="0">
                <a:solidFill>
                  <a:srgbClr val="004080"/>
                </a:solidFill>
              </a:rPr>
              <a:t>Parallel</a:t>
            </a:r>
            <a:r>
              <a:rPr lang="fr-FR" sz="1600" dirty="0" smtClean="0">
                <a:solidFill>
                  <a:srgbClr val="004080"/>
                </a:solidFill>
              </a:rPr>
              <a:t> composition</a:t>
            </a:r>
          </a:p>
          <a:p>
            <a:r>
              <a:rPr lang="en-US" sz="1600" dirty="0" err="1" smtClean="0">
                <a:solidFill>
                  <a:srgbClr val="004080"/>
                </a:solidFill>
              </a:rPr>
              <a:t>forall</a:t>
            </a:r>
            <a:r>
              <a:rPr lang="en-US" sz="1600" dirty="0" smtClean="0">
                <a:solidFill>
                  <a:srgbClr val="004080"/>
                </a:solidFill>
              </a:rPr>
              <a:t> [</a:t>
            </a:r>
            <a:r>
              <a:rPr lang="en-US" sz="1600" dirty="0" err="1" smtClean="0">
                <a:solidFill>
                  <a:srgbClr val="004080"/>
                </a:solidFill>
              </a:rPr>
              <a:t>i</a:t>
            </a:r>
            <a:r>
              <a:rPr lang="en-US" sz="1600" dirty="0" smtClean="0">
                <a:solidFill>
                  <a:srgbClr val="004080"/>
                </a:solidFill>
              </a:rPr>
              <a:t> : 1..n] P(</a:t>
            </a:r>
            <a:r>
              <a:rPr lang="en-US" sz="1600" dirty="0" err="1" smtClean="0">
                <a:solidFill>
                  <a:srgbClr val="004080"/>
                </a:solidFill>
              </a:rPr>
              <a:t>i</a:t>
            </a:r>
            <a:r>
              <a:rPr lang="en-US" sz="1600" dirty="0" smtClean="0">
                <a:solidFill>
                  <a:srgbClr val="004080"/>
                </a:solidFill>
              </a:rPr>
              <a:t>) 		Replicator construct: equivalent to the parallel composition</a:t>
            </a:r>
            <a:endParaRPr lang="fr-FR" sz="1600" dirty="0" smtClean="0">
              <a:solidFill>
                <a:srgbClr val="004080"/>
              </a:solidFill>
            </a:endParaRPr>
          </a:p>
          <a:p>
            <a:r>
              <a:rPr lang="fr-FR" sz="1600" dirty="0" smtClean="0">
                <a:solidFill>
                  <a:srgbClr val="004080"/>
                </a:solidFill>
              </a:rPr>
              <a:t>a : P 			</a:t>
            </a:r>
            <a:r>
              <a:rPr lang="fr-FR" sz="1600" dirty="0" err="1" smtClean="0">
                <a:solidFill>
                  <a:srgbClr val="004080"/>
                </a:solidFill>
              </a:rPr>
              <a:t>Process</a:t>
            </a:r>
            <a:r>
              <a:rPr lang="fr-FR" sz="1600" dirty="0" smtClean="0">
                <a:solidFill>
                  <a:srgbClr val="004080"/>
                </a:solidFill>
              </a:rPr>
              <a:t> </a:t>
            </a:r>
            <a:r>
              <a:rPr lang="fr-FR" sz="1600" dirty="0" err="1" smtClean="0">
                <a:solidFill>
                  <a:srgbClr val="004080"/>
                </a:solidFill>
              </a:rPr>
              <a:t>labeling</a:t>
            </a:r>
            <a:endParaRPr lang="fr-FR" sz="1600" dirty="0" smtClean="0">
              <a:solidFill>
                <a:srgbClr val="004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/>
          <a:lstStyle/>
          <a:p>
            <a:r>
              <a:rPr lang="fr-FR" dirty="0" smtClean="0"/>
              <a:t>SOAP-</a:t>
            </a:r>
            <a:r>
              <a:rPr lang="fr-FR" dirty="0" err="1" smtClean="0"/>
              <a:t>based</a:t>
            </a:r>
            <a:r>
              <a:rPr lang="fr-FR" dirty="0" smtClean="0"/>
              <a:t> Middleware </a:t>
            </a:r>
            <a:r>
              <a:rPr lang="fr-FR" dirty="0" err="1" smtClean="0"/>
              <a:t>Connector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4080"/>
                </a:solidFill>
              </a:rPr>
              <a:t>Role </a:t>
            </a:r>
            <a:r>
              <a:rPr lang="en-US" b="1" dirty="0" err="1" smtClean="0">
                <a:solidFill>
                  <a:srgbClr val="004080"/>
                </a:solidFill>
              </a:rPr>
              <a:t>ClientSOAP</a:t>
            </a:r>
            <a:r>
              <a:rPr lang="en-US" b="1" dirty="0" smtClean="0">
                <a:solidFill>
                  <a:srgbClr val="004080"/>
                </a:solidFill>
              </a:rPr>
              <a:t>  </a:t>
            </a:r>
            <a:r>
              <a:rPr lang="en-US" dirty="0" smtClean="0">
                <a:solidFill>
                  <a:srgbClr val="004080"/>
                </a:solidFill>
              </a:rPr>
              <a:t>= SOAP-</a:t>
            </a:r>
            <a:r>
              <a:rPr lang="en-US" dirty="0" err="1" smtClean="0">
                <a:solidFill>
                  <a:srgbClr val="004080"/>
                </a:solidFill>
              </a:rPr>
              <a:t>RPCCall</a:t>
            </a:r>
            <a:r>
              <a:rPr lang="en-US" dirty="0" smtClean="0">
                <a:solidFill>
                  <a:srgbClr val="004080"/>
                </a:solidFill>
              </a:rPr>
              <a:t> -&gt; SOAP-</a:t>
            </a:r>
            <a:r>
              <a:rPr lang="en-US" dirty="0" err="1" smtClean="0">
                <a:solidFill>
                  <a:srgbClr val="004080"/>
                </a:solidFill>
              </a:rPr>
              <a:t>RPCReceiveReply</a:t>
            </a:r>
            <a:r>
              <a:rPr lang="en-US" dirty="0" smtClean="0">
                <a:solidFill>
                  <a:srgbClr val="004080"/>
                </a:solidFill>
              </a:rPr>
              <a:t> -&gt; </a:t>
            </a:r>
            <a:r>
              <a:rPr lang="en-US" dirty="0" err="1" smtClean="0">
                <a:solidFill>
                  <a:srgbClr val="004080"/>
                </a:solidFill>
              </a:rPr>
              <a:t>ClientSOAP</a:t>
            </a:r>
            <a:endParaRPr lang="en-US" dirty="0" smtClean="0">
              <a:solidFill>
                <a:srgbClr val="004080"/>
              </a:solidFill>
            </a:endParaRPr>
          </a:p>
          <a:p>
            <a:endParaRPr lang="en-US" dirty="0" smtClean="0">
              <a:solidFill>
                <a:srgbClr val="004080"/>
              </a:solidFill>
            </a:endParaRPr>
          </a:p>
          <a:p>
            <a:r>
              <a:rPr lang="en-US" b="1" dirty="0" smtClean="0">
                <a:solidFill>
                  <a:srgbClr val="004080"/>
                </a:solidFill>
              </a:rPr>
              <a:t>Role </a:t>
            </a:r>
            <a:r>
              <a:rPr lang="en-US" b="1" dirty="0" err="1" smtClean="0">
                <a:solidFill>
                  <a:srgbClr val="004080"/>
                </a:solidFill>
              </a:rPr>
              <a:t>ServerSOAP</a:t>
            </a:r>
            <a:r>
              <a:rPr lang="en-US" b="1" dirty="0" smtClean="0">
                <a:solidFill>
                  <a:srgbClr val="004080"/>
                </a:solidFill>
              </a:rPr>
              <a:t> </a:t>
            </a:r>
            <a:r>
              <a:rPr lang="en-US" dirty="0" smtClean="0">
                <a:solidFill>
                  <a:srgbClr val="004080"/>
                </a:solidFill>
              </a:rPr>
              <a:t>= SOAP-</a:t>
            </a:r>
            <a:r>
              <a:rPr lang="en-US" dirty="0" err="1" smtClean="0">
                <a:solidFill>
                  <a:srgbClr val="004080"/>
                </a:solidFill>
              </a:rPr>
              <a:t>RPCReceiveCall</a:t>
            </a:r>
            <a:r>
              <a:rPr lang="en-US" dirty="0" smtClean="0">
                <a:solidFill>
                  <a:srgbClr val="004080"/>
                </a:solidFill>
              </a:rPr>
              <a:t> -&gt; SOAP-</a:t>
            </a:r>
            <a:r>
              <a:rPr lang="en-US" dirty="0" err="1" smtClean="0">
                <a:solidFill>
                  <a:srgbClr val="004080"/>
                </a:solidFill>
              </a:rPr>
              <a:t>RPCReply</a:t>
            </a:r>
            <a:r>
              <a:rPr lang="en-US" dirty="0" smtClean="0">
                <a:solidFill>
                  <a:srgbClr val="004080"/>
                </a:solidFill>
              </a:rPr>
              <a:t> -&gt; </a:t>
            </a:r>
            <a:r>
              <a:rPr lang="en-US" dirty="0" err="1" smtClean="0">
                <a:solidFill>
                  <a:srgbClr val="004080"/>
                </a:solidFill>
              </a:rPr>
              <a:t>ServerSOAP</a:t>
            </a:r>
            <a:endParaRPr lang="en-US" dirty="0" smtClean="0">
              <a:solidFill>
                <a:srgbClr val="004080"/>
              </a:solidFill>
            </a:endParaRPr>
          </a:p>
          <a:p>
            <a:endParaRPr lang="fr-FR" dirty="0" smtClean="0">
              <a:solidFill>
                <a:srgbClr val="004080"/>
              </a:solidFill>
            </a:endParaRPr>
          </a:p>
          <a:p>
            <a:r>
              <a:rPr lang="fr-FR" b="1" dirty="0" err="1" smtClean="0">
                <a:solidFill>
                  <a:srgbClr val="004080"/>
                </a:solidFill>
              </a:rPr>
              <a:t>GlueSOAP</a:t>
            </a:r>
            <a:r>
              <a:rPr lang="fr-FR" dirty="0" smtClean="0">
                <a:solidFill>
                  <a:srgbClr val="004080"/>
                </a:solidFill>
              </a:rPr>
              <a:t> 	  = SOAP-</a:t>
            </a:r>
            <a:r>
              <a:rPr lang="fr-FR" dirty="0" err="1" smtClean="0">
                <a:solidFill>
                  <a:srgbClr val="004080"/>
                </a:solidFill>
              </a:rPr>
              <a:t>RPCCall</a:t>
            </a:r>
            <a:r>
              <a:rPr lang="fr-FR" dirty="0" smtClean="0">
                <a:solidFill>
                  <a:srgbClr val="004080"/>
                </a:solidFill>
              </a:rPr>
              <a:t> -&gt; SOAP-</a:t>
            </a:r>
            <a:r>
              <a:rPr lang="fr-FR" dirty="0" err="1" smtClean="0">
                <a:solidFill>
                  <a:srgbClr val="004080"/>
                </a:solidFill>
              </a:rPr>
              <a:t>RPCReceiveCall</a:t>
            </a:r>
            <a:r>
              <a:rPr lang="fr-FR" dirty="0" smtClean="0">
                <a:solidFill>
                  <a:srgbClr val="004080"/>
                </a:solidFill>
              </a:rPr>
              <a:t> -&gt; </a:t>
            </a:r>
            <a:r>
              <a:rPr lang="fr-FR" dirty="0" err="1" smtClean="0">
                <a:solidFill>
                  <a:srgbClr val="004080"/>
                </a:solidFill>
              </a:rPr>
              <a:t>GlueSOAP</a:t>
            </a:r>
            <a:endParaRPr lang="fr-FR" dirty="0" smtClean="0">
              <a:solidFill>
                <a:srgbClr val="004080"/>
              </a:solidFill>
            </a:endParaRPr>
          </a:p>
          <a:p>
            <a:r>
              <a:rPr lang="en-US" dirty="0" smtClean="0">
                <a:solidFill>
                  <a:srgbClr val="004080"/>
                </a:solidFill>
              </a:rPr>
              <a:t>		   | SOAP-</a:t>
            </a:r>
            <a:r>
              <a:rPr lang="en-US" dirty="0" err="1" smtClean="0">
                <a:solidFill>
                  <a:srgbClr val="004080"/>
                </a:solidFill>
              </a:rPr>
              <a:t>RPCReply</a:t>
            </a:r>
            <a:r>
              <a:rPr lang="en-US" dirty="0" smtClean="0">
                <a:solidFill>
                  <a:srgbClr val="004080"/>
                </a:solidFill>
              </a:rPr>
              <a:t> -&gt; SOAP-</a:t>
            </a:r>
            <a:r>
              <a:rPr lang="en-US" dirty="0" err="1" smtClean="0">
                <a:solidFill>
                  <a:srgbClr val="004080"/>
                </a:solidFill>
              </a:rPr>
              <a:t>RPCReceiveReply</a:t>
            </a:r>
            <a:r>
              <a:rPr lang="en-US" dirty="0" smtClean="0">
                <a:solidFill>
                  <a:srgbClr val="004080"/>
                </a:solidFill>
              </a:rPr>
              <a:t> -&gt; </a:t>
            </a:r>
            <a:r>
              <a:rPr lang="en-US" dirty="0" err="1" smtClean="0">
                <a:solidFill>
                  <a:srgbClr val="004080"/>
                </a:solidFill>
              </a:rPr>
              <a:t>GlueSOAP</a:t>
            </a:r>
            <a:endParaRPr lang="en-US" dirty="0" smtClean="0">
              <a:solidFill>
                <a:srgbClr val="004080"/>
              </a:solidFill>
            </a:endParaRPr>
          </a:p>
          <a:p>
            <a:endParaRPr lang="en-US" dirty="0" smtClean="0">
              <a:solidFill>
                <a:srgbClr val="004080"/>
              </a:solidFill>
            </a:endParaRPr>
          </a:p>
          <a:p>
            <a:r>
              <a:rPr lang="fr-FR" b="1" dirty="0" smtClean="0">
                <a:solidFill>
                  <a:srgbClr val="004080"/>
                </a:solidFill>
              </a:rPr>
              <a:t>||</a:t>
            </a:r>
            <a:r>
              <a:rPr lang="fr-FR" b="1" dirty="0" err="1" smtClean="0">
                <a:solidFill>
                  <a:srgbClr val="004080"/>
                </a:solidFill>
              </a:rPr>
              <a:t>ConnectorSOAP</a:t>
            </a:r>
            <a:r>
              <a:rPr lang="fr-FR" b="1" dirty="0" smtClean="0">
                <a:solidFill>
                  <a:srgbClr val="004080"/>
                </a:solidFill>
              </a:rPr>
              <a:t> </a:t>
            </a:r>
            <a:r>
              <a:rPr lang="fr-FR" dirty="0" smtClean="0">
                <a:solidFill>
                  <a:srgbClr val="004080"/>
                </a:solidFill>
              </a:rPr>
              <a:t>= </a:t>
            </a:r>
            <a:r>
              <a:rPr lang="fr-FR" dirty="0" err="1" smtClean="0">
                <a:solidFill>
                  <a:srgbClr val="004080"/>
                </a:solidFill>
              </a:rPr>
              <a:t>ClientSOAP</a:t>
            </a:r>
            <a:r>
              <a:rPr lang="fr-FR" dirty="0" smtClean="0">
                <a:solidFill>
                  <a:srgbClr val="004080"/>
                </a:solidFill>
              </a:rPr>
              <a:t> || </a:t>
            </a:r>
            <a:r>
              <a:rPr lang="fr-FR" dirty="0" err="1" smtClean="0">
                <a:solidFill>
                  <a:srgbClr val="004080"/>
                </a:solidFill>
              </a:rPr>
              <a:t>GlueSOAP</a:t>
            </a:r>
            <a:r>
              <a:rPr lang="fr-FR" dirty="0" smtClean="0">
                <a:solidFill>
                  <a:srgbClr val="004080"/>
                </a:solidFill>
              </a:rPr>
              <a:t> || </a:t>
            </a:r>
            <a:r>
              <a:rPr lang="fr-FR" dirty="0" err="1" smtClean="0">
                <a:solidFill>
                  <a:srgbClr val="004080"/>
                </a:solidFill>
              </a:rPr>
              <a:t>ServerSOAP</a:t>
            </a:r>
            <a:endParaRPr lang="fr-FR" dirty="0" smtClean="0">
              <a:solidFill>
                <a:srgbClr val="00408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5400000" cy="16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355976" y="2161731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69710" y="2103981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SOAP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6150114"/>
            <a:ext cx="91440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rgbClr val="709DC7"/>
              </a:buClr>
            </a:pPr>
            <a:r>
              <a:rPr lang="en-GB" sz="2000" dirty="0" smtClean="0">
                <a:solidFill>
                  <a:srgbClr val="1F5595"/>
                </a:solidFill>
                <a:latin typeface="+mn-lt"/>
              </a:rPr>
              <a:t>	See Work by D. </a:t>
            </a:r>
            <a:r>
              <a:rPr lang="en-GB" sz="2000" dirty="0" err="1" smtClean="0">
                <a:solidFill>
                  <a:srgbClr val="1F5595"/>
                </a:solidFill>
                <a:latin typeface="+mn-lt"/>
              </a:rPr>
              <a:t>Garlan</a:t>
            </a:r>
            <a:r>
              <a:rPr lang="en-GB" sz="2000" dirty="0" smtClean="0">
                <a:solidFill>
                  <a:srgbClr val="1F5595"/>
                </a:solidFill>
                <a:latin typeface="+mn-lt"/>
              </a:rPr>
              <a:t> </a:t>
            </a:r>
            <a:r>
              <a:rPr lang="en-GB" sz="2000" i="1" dirty="0" smtClean="0">
                <a:solidFill>
                  <a:srgbClr val="1F5595"/>
                </a:solidFill>
                <a:latin typeface="+mn-lt"/>
              </a:rPr>
              <a:t>et al. </a:t>
            </a:r>
            <a:r>
              <a:rPr lang="en-GB" sz="2000" dirty="0" smtClean="0">
                <a:solidFill>
                  <a:srgbClr val="1F5595"/>
                </a:solidFill>
                <a:latin typeface="+mn-lt"/>
              </a:rPr>
              <a:t>at CMU</a:t>
            </a:r>
            <a:endParaRPr lang="en-US" sz="2000" i="1" dirty="0">
              <a:solidFill>
                <a:srgbClr val="1F5595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Photo Sharing over SOAP </a:t>
            </a:r>
            <a:br>
              <a:rPr lang="fr-FR" dirty="0" smtClean="0"/>
            </a:br>
            <a:r>
              <a:rPr lang="fr-FR" dirty="0" smtClean="0"/>
              <a:t>- Application -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752528"/>
          </a:xfrm>
        </p:spPr>
        <p:txBody>
          <a:bodyPr/>
          <a:lstStyle/>
          <a:p>
            <a:pPr>
              <a:buNone/>
            </a:pPr>
            <a:r>
              <a:rPr lang="fr-FR" sz="1800" dirty="0" smtClean="0"/>
              <a:t>set </a:t>
            </a:r>
            <a:r>
              <a:rPr lang="fr-FR" sz="1800" dirty="0" err="1" smtClean="0"/>
              <a:t>SOAP_PhotoSharing_Actions</a:t>
            </a:r>
            <a:r>
              <a:rPr lang="fr-FR" sz="1800" dirty="0" smtClean="0"/>
              <a:t> = </a:t>
            </a:r>
          </a:p>
          <a:p>
            <a:pPr>
              <a:buNone/>
            </a:pPr>
            <a:r>
              <a:rPr lang="fr-FR" sz="1800" dirty="0" smtClean="0"/>
              <a:t>		{</a:t>
            </a:r>
            <a:r>
              <a:rPr lang="fr-FR" sz="1800" dirty="0" err="1" smtClean="0"/>
              <a:t>uploadPhoto</a:t>
            </a:r>
            <a:r>
              <a:rPr lang="fr-FR" sz="1800" dirty="0" smtClean="0"/>
              <a:t>, </a:t>
            </a:r>
            <a:r>
              <a:rPr lang="fr-FR" sz="1800" dirty="0" err="1" smtClean="0"/>
              <a:t>searchPhoto</a:t>
            </a:r>
            <a:r>
              <a:rPr lang="fr-FR" sz="1800" dirty="0" smtClean="0"/>
              <a:t>, </a:t>
            </a:r>
            <a:r>
              <a:rPr lang="fr-FR" sz="1800" dirty="0" err="1" smtClean="0"/>
              <a:t>downloadPhoto</a:t>
            </a:r>
            <a:r>
              <a:rPr lang="fr-FR" sz="1800" dirty="0" smtClean="0"/>
              <a:t>, </a:t>
            </a:r>
            <a:r>
              <a:rPr lang="fr-FR" sz="1800" dirty="0" err="1" smtClean="0"/>
              <a:t>downloadComment</a:t>
            </a:r>
            <a:r>
              <a:rPr lang="fr-FR" sz="1800" dirty="0" smtClean="0"/>
              <a:t>, </a:t>
            </a:r>
            <a:br>
              <a:rPr lang="fr-FR" sz="1800" dirty="0" smtClean="0"/>
            </a:br>
            <a:r>
              <a:rPr lang="fr-FR" sz="1800" dirty="0" smtClean="0"/>
              <a:t>	 </a:t>
            </a:r>
            <a:r>
              <a:rPr lang="fr-FR" sz="1800" dirty="0" err="1" smtClean="0"/>
              <a:t>commentPhoto</a:t>
            </a:r>
            <a:r>
              <a:rPr lang="fr-FR" sz="1800" dirty="0" smtClean="0"/>
              <a:t>}</a:t>
            </a:r>
          </a:p>
          <a:p>
            <a:pPr>
              <a:buNone/>
            </a:pPr>
            <a:r>
              <a:rPr lang="en-US" sz="1800" b="1" dirty="0" err="1" smtClean="0"/>
              <a:t>PhotoSharingConsumer</a:t>
            </a:r>
            <a:r>
              <a:rPr lang="en-US" sz="1800" dirty="0" smtClean="0"/>
              <a:t> = (</a:t>
            </a:r>
            <a:r>
              <a:rPr lang="en-US" sz="1800" dirty="0" err="1" smtClean="0"/>
              <a:t>req.searchPhoto</a:t>
            </a:r>
            <a:r>
              <a:rPr lang="en-US" sz="1800" dirty="0" smtClean="0"/>
              <a:t> -&gt; P1),</a:t>
            </a:r>
          </a:p>
          <a:p>
            <a:pPr>
              <a:buNone/>
            </a:pPr>
            <a:r>
              <a:rPr lang="fr-FR" sz="1800" dirty="0" smtClean="0"/>
              <a:t>P1 = 	(</a:t>
            </a:r>
            <a:r>
              <a:rPr lang="fr-FR" sz="1800" dirty="0" err="1" smtClean="0"/>
              <a:t>req.downloadPhoto</a:t>
            </a:r>
            <a:r>
              <a:rPr lang="fr-FR" sz="1800" dirty="0" smtClean="0"/>
              <a:t> -&gt;P1 | </a:t>
            </a:r>
            <a:r>
              <a:rPr lang="fr-FR" sz="1800" dirty="0" err="1" smtClean="0"/>
              <a:t>req.commentPhoto</a:t>
            </a:r>
            <a:r>
              <a:rPr lang="fr-FR" sz="1800" dirty="0" smtClean="0"/>
              <a:t> -&gt; P1)</a:t>
            </a:r>
          </a:p>
          <a:p>
            <a:pPr>
              <a:buNone/>
            </a:pPr>
            <a:r>
              <a:rPr lang="en-US" sz="1800" dirty="0" smtClean="0"/>
              <a:t>		|</a:t>
            </a:r>
            <a:r>
              <a:rPr lang="en-US" sz="1800" dirty="0" err="1" smtClean="0"/>
              <a:t>req.downloadComment</a:t>
            </a:r>
            <a:r>
              <a:rPr lang="en-US" sz="1800" dirty="0" smtClean="0"/>
              <a:t> -&gt; P1 | terminate -&gt; END).</a:t>
            </a:r>
          </a:p>
          <a:p>
            <a:pPr>
              <a:buNone/>
            </a:pPr>
            <a:r>
              <a:rPr lang="fr-FR" sz="1800" b="1" dirty="0" err="1" smtClean="0"/>
              <a:t>PhotoSharingProducer</a:t>
            </a:r>
            <a:r>
              <a:rPr lang="fr-FR" sz="1800" dirty="0" smtClean="0"/>
              <a:t> = </a:t>
            </a:r>
          </a:p>
          <a:p>
            <a:pPr>
              <a:buNone/>
            </a:pPr>
            <a:r>
              <a:rPr lang="fr-FR" sz="1800" dirty="0" smtClean="0"/>
              <a:t>		(</a:t>
            </a:r>
            <a:r>
              <a:rPr lang="fr-FR" sz="1800" dirty="0" err="1" smtClean="0"/>
              <a:t>req.uploadPhoto</a:t>
            </a:r>
            <a:r>
              <a:rPr lang="fr-FR" sz="1800" dirty="0" smtClean="0"/>
              <a:t> -&gt; </a:t>
            </a:r>
            <a:r>
              <a:rPr lang="fr-FR" sz="1800" dirty="0" err="1" smtClean="0"/>
              <a:t>PhotoSharingProducer</a:t>
            </a:r>
            <a:r>
              <a:rPr lang="fr-FR" sz="1800" dirty="0" smtClean="0"/>
              <a:t> | </a:t>
            </a:r>
            <a:r>
              <a:rPr lang="fr-FR" sz="1800" dirty="0" err="1" smtClean="0"/>
              <a:t>terminate</a:t>
            </a:r>
            <a:r>
              <a:rPr lang="fr-FR" sz="1800" dirty="0" smtClean="0"/>
              <a:t> -&gt; END).</a:t>
            </a:r>
          </a:p>
          <a:p>
            <a:pPr>
              <a:buNone/>
            </a:pPr>
            <a:r>
              <a:rPr lang="fr-FR" sz="1800" b="1" dirty="0" err="1" smtClean="0"/>
              <a:t>PhotoSharingServer</a:t>
            </a:r>
            <a:r>
              <a:rPr lang="fr-FR" sz="1800" b="1" dirty="0" smtClean="0"/>
              <a:t> </a:t>
            </a:r>
            <a:r>
              <a:rPr lang="fr-FR" sz="1800" dirty="0" smtClean="0"/>
              <a:t>= </a:t>
            </a:r>
          </a:p>
          <a:p>
            <a:pPr>
              <a:buNone/>
            </a:pPr>
            <a:r>
              <a:rPr lang="fr-FR" sz="1800" dirty="0" smtClean="0"/>
              <a:t>		(</a:t>
            </a:r>
            <a:r>
              <a:rPr lang="fr-FR" sz="1800" dirty="0" err="1" smtClean="0"/>
              <a:t>prov.uploadPhoto</a:t>
            </a:r>
            <a:r>
              <a:rPr lang="fr-FR" sz="1800" dirty="0" smtClean="0"/>
              <a:t> -&gt; </a:t>
            </a:r>
            <a:r>
              <a:rPr lang="fr-FR" sz="1800" dirty="0" err="1" smtClean="0"/>
              <a:t>PhotoSharingServer</a:t>
            </a: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		|</a:t>
            </a:r>
            <a:r>
              <a:rPr lang="fr-FR" sz="1800" dirty="0" err="1" smtClean="0"/>
              <a:t>prov.searchPhoto</a:t>
            </a:r>
            <a:r>
              <a:rPr lang="fr-FR" sz="1800" dirty="0" smtClean="0"/>
              <a:t> -&gt; </a:t>
            </a:r>
            <a:r>
              <a:rPr lang="fr-FR" sz="1800" dirty="0" err="1" smtClean="0"/>
              <a:t>PhotoSharingServer</a:t>
            </a: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		|</a:t>
            </a:r>
            <a:r>
              <a:rPr lang="fr-FR" sz="1800" dirty="0" err="1" smtClean="0"/>
              <a:t>prov.downloadPhoto</a:t>
            </a:r>
            <a:r>
              <a:rPr lang="fr-FR" sz="1800" dirty="0" smtClean="0"/>
              <a:t> -&gt; </a:t>
            </a:r>
            <a:r>
              <a:rPr lang="fr-FR" sz="1800" dirty="0" err="1" smtClean="0"/>
              <a:t>PhotoSharingServer</a:t>
            </a: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		|</a:t>
            </a:r>
            <a:r>
              <a:rPr lang="fr-FR" sz="1800" dirty="0" err="1" smtClean="0"/>
              <a:t>prov.commentPhoto</a:t>
            </a:r>
            <a:r>
              <a:rPr lang="fr-FR" sz="1800" dirty="0" smtClean="0"/>
              <a:t> -&gt; </a:t>
            </a:r>
            <a:r>
              <a:rPr lang="fr-FR" sz="1800" dirty="0" err="1" smtClean="0"/>
              <a:t>PhotoSharingServer</a:t>
            </a: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		|</a:t>
            </a:r>
            <a:r>
              <a:rPr lang="fr-FR" sz="1800" dirty="0" err="1" smtClean="0"/>
              <a:t>prov.downloadComment</a:t>
            </a:r>
            <a:r>
              <a:rPr lang="fr-FR" sz="1800" dirty="0" smtClean="0"/>
              <a:t> -&gt; </a:t>
            </a:r>
            <a:r>
              <a:rPr lang="fr-FR" sz="1800" dirty="0" err="1" smtClean="0"/>
              <a:t>PhotoSharingServer</a:t>
            </a:r>
            <a:r>
              <a:rPr lang="fr-FR" sz="1800" dirty="0" smtClean="0"/>
              <a:t> | </a:t>
            </a:r>
            <a:r>
              <a:rPr lang="fr-FR" sz="1800" dirty="0" err="1" smtClean="0"/>
              <a:t>terminate</a:t>
            </a:r>
            <a:r>
              <a:rPr lang="fr-FR" sz="1800" dirty="0" smtClean="0"/>
              <a:t> -&gt; END).</a:t>
            </a:r>
          </a:p>
          <a:p>
            <a:pPr>
              <a:buNone/>
            </a:pP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Photo Sharing over SOAP </a:t>
            </a:r>
            <a:br>
              <a:rPr lang="fr-FR" dirty="0" smtClean="0"/>
            </a:br>
            <a:r>
              <a:rPr lang="fr-FR" dirty="0" smtClean="0"/>
              <a:t>- SOAP Middleware -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608512"/>
          </a:xfrm>
        </p:spPr>
        <p:txBody>
          <a:bodyPr/>
          <a:lstStyle/>
          <a:p>
            <a:pPr>
              <a:buNone/>
            </a:pPr>
            <a:r>
              <a:rPr lang="fr-FR" sz="1800" b="1" dirty="0" err="1" smtClean="0"/>
              <a:t>ClientSOAP</a:t>
            </a:r>
            <a:r>
              <a:rPr lang="fr-FR" sz="1800" b="1" dirty="0" smtClean="0"/>
              <a:t> (X =</a:t>
            </a:r>
            <a:r>
              <a:rPr lang="da-DK" sz="1800" b="1" dirty="0" smtClean="0"/>
              <a:t>’</a:t>
            </a:r>
            <a:r>
              <a:rPr lang="fr-FR" sz="1800" b="1" dirty="0" smtClean="0"/>
              <a:t> op) </a:t>
            </a:r>
            <a:r>
              <a:rPr lang="fr-FR" sz="1800" dirty="0" smtClean="0"/>
              <a:t>= </a:t>
            </a:r>
          </a:p>
          <a:p>
            <a:pPr>
              <a:buNone/>
            </a:pPr>
            <a:r>
              <a:rPr lang="fr-FR" sz="1800" dirty="0" smtClean="0"/>
              <a:t>		(</a:t>
            </a:r>
            <a:r>
              <a:rPr lang="fr-FR" sz="1800" dirty="0" err="1" smtClean="0"/>
              <a:t>req</a:t>
            </a:r>
            <a:r>
              <a:rPr lang="fr-FR" sz="1800" dirty="0" smtClean="0"/>
              <a:t>.[X] -&gt; P1 | </a:t>
            </a:r>
            <a:r>
              <a:rPr lang="fr-FR" sz="1800" dirty="0" err="1" smtClean="0"/>
              <a:t>terminate</a:t>
            </a:r>
            <a:r>
              <a:rPr lang="fr-FR" sz="1800" dirty="0" smtClean="0"/>
              <a:t> -&gt; END),</a:t>
            </a:r>
          </a:p>
          <a:p>
            <a:pPr>
              <a:buNone/>
            </a:pPr>
            <a:r>
              <a:rPr lang="en-US" sz="1800" dirty="0" smtClean="0"/>
              <a:t>P1 = 	(SOAP-</a:t>
            </a:r>
            <a:r>
              <a:rPr lang="en-US" sz="1800" dirty="0" err="1" smtClean="0"/>
              <a:t>RPCCall</a:t>
            </a:r>
            <a:r>
              <a:rPr lang="en-US" sz="1800" dirty="0" smtClean="0"/>
              <a:t>[X] -&gt;SOAP-</a:t>
            </a:r>
            <a:r>
              <a:rPr lang="en-US" sz="1800" dirty="0" err="1" smtClean="0"/>
              <a:t>RPCReceiveReply</a:t>
            </a:r>
            <a:r>
              <a:rPr lang="en-US" sz="1800" dirty="0" smtClean="0"/>
              <a:t>[X] -&gt; </a:t>
            </a:r>
            <a:r>
              <a:rPr lang="en-US" sz="1800" dirty="0" err="1" smtClean="0"/>
              <a:t>ClientSOAP</a:t>
            </a:r>
            <a:r>
              <a:rPr lang="en-US" sz="1800" dirty="0" smtClean="0"/>
              <a:t> ).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da-DK" sz="1800" b="1" dirty="0" smtClean="0"/>
              <a:t>ServerSOAP (X =’ op) </a:t>
            </a:r>
            <a:r>
              <a:rPr lang="da-DK" sz="1800" dirty="0" smtClean="0"/>
              <a:t>= </a:t>
            </a:r>
          </a:p>
          <a:p>
            <a:pPr>
              <a:buNone/>
            </a:pPr>
            <a:r>
              <a:rPr lang="da-DK" sz="1800" dirty="0" smtClean="0"/>
              <a:t>		(prov.[X] -&gt; P2 | terminate -&gt; END),</a:t>
            </a:r>
          </a:p>
          <a:p>
            <a:pPr>
              <a:buNone/>
            </a:pPr>
            <a:r>
              <a:rPr lang="en-US" sz="1800" dirty="0" smtClean="0"/>
              <a:t>P2 = 	(SOAP-</a:t>
            </a:r>
            <a:r>
              <a:rPr lang="en-US" sz="1800" dirty="0" err="1" smtClean="0"/>
              <a:t>RPCReceiveCall</a:t>
            </a:r>
            <a:r>
              <a:rPr lang="en-US" sz="1800" dirty="0" smtClean="0"/>
              <a:t>[X] -&gt; SOAP-</a:t>
            </a:r>
            <a:r>
              <a:rPr lang="en-US" sz="1800" dirty="0" err="1" smtClean="0"/>
              <a:t>RPCReply</a:t>
            </a:r>
            <a:r>
              <a:rPr lang="en-US" sz="1800" dirty="0" smtClean="0"/>
              <a:t>[X] -&gt; </a:t>
            </a:r>
            <a:r>
              <a:rPr lang="en-US" sz="1800" dirty="0" err="1" smtClean="0"/>
              <a:t>ServerSOAP</a:t>
            </a:r>
            <a:r>
              <a:rPr lang="en-US" sz="1800" dirty="0" smtClean="0"/>
              <a:t> ).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b="1" dirty="0" err="1" smtClean="0"/>
              <a:t>GlueSOAP</a:t>
            </a:r>
            <a:r>
              <a:rPr lang="en-US" sz="1800" b="1" dirty="0" smtClean="0"/>
              <a:t> (X =</a:t>
            </a:r>
            <a:r>
              <a:rPr lang="da-DK" sz="1800" b="1" dirty="0" smtClean="0"/>
              <a:t>’</a:t>
            </a:r>
            <a:r>
              <a:rPr lang="en-US" sz="1800" b="1" dirty="0" smtClean="0"/>
              <a:t> op) </a:t>
            </a:r>
            <a:r>
              <a:rPr lang="en-US" sz="1800" dirty="0" smtClean="0"/>
              <a:t>= </a:t>
            </a:r>
          </a:p>
          <a:p>
            <a:pPr>
              <a:buNone/>
            </a:pPr>
            <a:r>
              <a:rPr lang="en-US" sz="1800" dirty="0" smtClean="0"/>
              <a:t>		(SOAP-</a:t>
            </a:r>
            <a:r>
              <a:rPr lang="en-US" sz="1800" dirty="0" err="1" smtClean="0"/>
              <a:t>RPCCall</a:t>
            </a:r>
            <a:r>
              <a:rPr lang="en-US" sz="1800" dirty="0" smtClean="0"/>
              <a:t>[X] -&gt; P0 | terminate -&gt; END),</a:t>
            </a:r>
          </a:p>
          <a:p>
            <a:pPr>
              <a:buNone/>
            </a:pPr>
            <a:r>
              <a:rPr lang="fr-FR" sz="1800" dirty="0" smtClean="0"/>
              <a:t>P0 = 	(SOAP-</a:t>
            </a:r>
            <a:r>
              <a:rPr lang="fr-FR" sz="1800" dirty="0" err="1" smtClean="0"/>
              <a:t>RPCReceiveCall</a:t>
            </a:r>
            <a:r>
              <a:rPr lang="fr-FR" sz="1800" dirty="0" smtClean="0"/>
              <a:t>[X] -&gt; SOAP-</a:t>
            </a:r>
            <a:r>
              <a:rPr lang="fr-FR" sz="1800" dirty="0" err="1" smtClean="0"/>
              <a:t>RPCReply</a:t>
            </a:r>
            <a:r>
              <a:rPr lang="fr-FR" sz="1800" dirty="0" smtClean="0"/>
              <a:t>[X]</a:t>
            </a:r>
          </a:p>
          <a:p>
            <a:pPr>
              <a:buNone/>
            </a:pPr>
            <a:r>
              <a:rPr lang="fr-FR" sz="1800" dirty="0" smtClean="0"/>
              <a:t>		-&gt; SOAP-</a:t>
            </a:r>
            <a:r>
              <a:rPr lang="fr-FR" sz="1800" dirty="0" err="1" smtClean="0"/>
              <a:t>RPCReceiveReply</a:t>
            </a:r>
            <a:r>
              <a:rPr lang="fr-FR" sz="1800" dirty="0" smtClean="0"/>
              <a:t>[X] -&gt; </a:t>
            </a:r>
            <a:r>
              <a:rPr lang="fr-FR" sz="1800" dirty="0" err="1" smtClean="0"/>
              <a:t>GlueSOAP</a:t>
            </a:r>
            <a:r>
              <a:rPr lang="fr-FR" sz="1800" dirty="0" smtClean="0"/>
              <a:t> ).</a:t>
            </a:r>
          </a:p>
          <a:p>
            <a:pPr>
              <a:buNone/>
            </a:pP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Photo Sharing over SOAP </a:t>
            </a:r>
            <a:br>
              <a:rPr lang="fr-FR" dirty="0" smtClean="0"/>
            </a:br>
            <a:r>
              <a:rPr lang="fr-FR" dirty="0" smtClean="0"/>
              <a:t>- Photo Sharing System -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032448"/>
          </a:xfrm>
        </p:spPr>
        <p:txBody>
          <a:bodyPr/>
          <a:lstStyle/>
          <a:p>
            <a:pPr>
              <a:buNone/>
            </a:pPr>
            <a:r>
              <a:rPr lang="fr-FR" sz="1800" b="1" dirty="0" smtClean="0"/>
              <a:t>||</a:t>
            </a:r>
            <a:r>
              <a:rPr lang="fr-FR" sz="1800" b="1" dirty="0" err="1" smtClean="0"/>
              <a:t>SOAP_PhotoSharing</a:t>
            </a:r>
            <a:r>
              <a:rPr lang="fr-FR" sz="1800" b="1" dirty="0" smtClean="0"/>
              <a:t> </a:t>
            </a:r>
            <a:r>
              <a:rPr lang="fr-FR" sz="1800" dirty="0" smtClean="0"/>
              <a:t>= </a:t>
            </a:r>
          </a:p>
          <a:p>
            <a:pPr>
              <a:buNone/>
            </a:pPr>
            <a:r>
              <a:rPr lang="fr-FR" sz="1800" dirty="0" smtClean="0"/>
              <a:t>		(</a:t>
            </a:r>
            <a:r>
              <a:rPr lang="fr-FR" sz="1800" dirty="0" err="1" smtClean="0"/>
              <a:t>PhotoSharingProducer</a:t>
            </a: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		|| </a:t>
            </a:r>
            <a:r>
              <a:rPr lang="fr-FR" sz="1800" dirty="0" err="1" smtClean="0"/>
              <a:t>PhotoSharingConsumer</a:t>
            </a: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		|| </a:t>
            </a:r>
            <a:r>
              <a:rPr lang="fr-FR" sz="1800" dirty="0" err="1" smtClean="0"/>
              <a:t>PhotoSharingServer</a:t>
            </a: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		|| (</a:t>
            </a:r>
            <a:r>
              <a:rPr lang="fr-FR" sz="1800" dirty="0" err="1" smtClean="0"/>
              <a:t>forall</a:t>
            </a:r>
            <a:r>
              <a:rPr lang="fr-FR" sz="1800" dirty="0" smtClean="0"/>
              <a:t> [op:</a:t>
            </a:r>
            <a:r>
              <a:rPr lang="fr-FR" sz="1800" dirty="0" err="1" smtClean="0"/>
              <a:t>SOAP_PhotoSharing_Actions</a:t>
            </a:r>
            <a:r>
              <a:rPr lang="fr-FR" sz="1800" dirty="0" smtClean="0"/>
              <a:t>] </a:t>
            </a:r>
            <a:r>
              <a:rPr lang="fr-FR" sz="1800" dirty="0" err="1" smtClean="0"/>
              <a:t>ServerSOAP</a:t>
            </a:r>
            <a:r>
              <a:rPr lang="fr-FR" sz="1800" dirty="0" smtClean="0"/>
              <a:t> (op))</a:t>
            </a:r>
          </a:p>
          <a:p>
            <a:pPr>
              <a:buNone/>
            </a:pPr>
            <a:r>
              <a:rPr lang="en-US" sz="1800" dirty="0" smtClean="0"/>
              <a:t>		|| (</a:t>
            </a:r>
            <a:r>
              <a:rPr lang="en-US" sz="1800" dirty="0" err="1" smtClean="0"/>
              <a:t>forall</a:t>
            </a:r>
            <a:r>
              <a:rPr lang="en-US" sz="1800" dirty="0" smtClean="0"/>
              <a:t> [</a:t>
            </a:r>
            <a:r>
              <a:rPr lang="en-US" sz="1800" dirty="0" err="1" smtClean="0"/>
              <a:t>op:SOAP_PhotoSharing_Actions</a:t>
            </a:r>
            <a:r>
              <a:rPr lang="en-US" sz="1800" dirty="0" smtClean="0"/>
              <a:t>] </a:t>
            </a:r>
            <a:r>
              <a:rPr lang="en-US" sz="1800" dirty="0" err="1" smtClean="0"/>
              <a:t>ClientSOAP</a:t>
            </a:r>
            <a:r>
              <a:rPr lang="en-US" sz="1800" dirty="0" smtClean="0"/>
              <a:t> (op))</a:t>
            </a:r>
          </a:p>
          <a:p>
            <a:pPr>
              <a:buNone/>
            </a:pPr>
            <a:r>
              <a:rPr lang="fr-FR" sz="1800" dirty="0" smtClean="0"/>
              <a:t>		|| (</a:t>
            </a:r>
            <a:r>
              <a:rPr lang="fr-FR" sz="1800" dirty="0" err="1" smtClean="0"/>
              <a:t>forall</a:t>
            </a:r>
            <a:r>
              <a:rPr lang="fr-FR" sz="1800" dirty="0" smtClean="0"/>
              <a:t> [op:</a:t>
            </a:r>
            <a:r>
              <a:rPr lang="fr-FR" sz="1800" dirty="0" err="1" smtClean="0"/>
              <a:t>SOAP_PhotoSharing_Actions</a:t>
            </a:r>
            <a:r>
              <a:rPr lang="fr-FR" sz="1800" dirty="0" smtClean="0"/>
              <a:t>] </a:t>
            </a:r>
            <a:r>
              <a:rPr lang="fr-FR" sz="1800" dirty="0" err="1" smtClean="0"/>
              <a:t>GlueSOAP</a:t>
            </a:r>
            <a:r>
              <a:rPr lang="fr-FR" sz="1800" dirty="0" smtClean="0"/>
              <a:t> (op))).</a:t>
            </a:r>
          </a:p>
          <a:p>
            <a:pPr>
              <a:buNone/>
            </a:pP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Outline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45345"/>
            <a:ext cx="9144000" cy="36558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Middleware-based connectors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Formalizing middleware-based connectors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Revisiting interoperability connectors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Emergent connector synthesis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Emergent connector in practice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Conclusion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F1BCE9C-FC9F-46F8-A022-84FAF7BC66EA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Approaches</a:t>
            </a:r>
            <a:r>
              <a:rPr lang="fr-FR" dirty="0" smtClean="0"/>
              <a:t> to </a:t>
            </a:r>
            <a:r>
              <a:rPr lang="fr-FR" dirty="0" err="1" smtClean="0"/>
              <a:t>Interoperability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Solutions applicable to Middleware and Application </a:t>
            </a:r>
            <a:r>
              <a:rPr lang="fr-FR" dirty="0" err="1" smtClean="0"/>
              <a:t>layers</a:t>
            </a:r>
            <a:endParaRPr lang="fr-FR" dirty="0" smtClean="0"/>
          </a:p>
          <a:p>
            <a:pPr lvl="1"/>
            <a:r>
              <a:rPr lang="fr-FR" dirty="0" smtClean="0"/>
              <a:t>Software Bridges</a:t>
            </a:r>
          </a:p>
          <a:p>
            <a:pPr lvl="1"/>
            <a:r>
              <a:rPr lang="fr-FR" dirty="0" err="1" smtClean="0"/>
              <a:t>Interoperability</a:t>
            </a:r>
            <a:r>
              <a:rPr lang="fr-FR" dirty="0" smtClean="0"/>
              <a:t> </a:t>
            </a:r>
            <a:r>
              <a:rPr lang="fr-FR" dirty="0" err="1" smtClean="0"/>
              <a:t>Platforms</a:t>
            </a:r>
            <a:endParaRPr lang="fr-FR" dirty="0" smtClean="0"/>
          </a:p>
          <a:p>
            <a:pPr lvl="1"/>
            <a:r>
              <a:rPr lang="fr-FR" dirty="0" smtClean="0"/>
              <a:t>Transparent </a:t>
            </a:r>
            <a:r>
              <a:rPr lang="fr-FR" dirty="0" err="1" smtClean="0"/>
              <a:t>Interoperability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87624" y="6093296"/>
            <a:ext cx="648072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rgbClr val="709DC7"/>
              </a:buClr>
            </a:pPr>
            <a:r>
              <a:rPr lang="en-GB" sz="2000" dirty="0" smtClean="0">
                <a:solidFill>
                  <a:srgbClr val="1F5595"/>
                </a:solidFill>
                <a:latin typeface="+mn-lt"/>
              </a:rPr>
              <a:t>See Lecture by Gordon Blair &amp; Massimo Paolucci on</a:t>
            </a:r>
            <a:br>
              <a:rPr lang="en-GB" sz="2000" dirty="0" smtClean="0">
                <a:solidFill>
                  <a:srgbClr val="1F5595"/>
                </a:solidFill>
                <a:latin typeface="+mn-lt"/>
              </a:rPr>
            </a:br>
            <a:r>
              <a:rPr lang="en-GB" sz="2000" i="1" dirty="0" smtClean="0">
                <a:solidFill>
                  <a:srgbClr val="1F5595"/>
                </a:solidFill>
                <a:latin typeface="+mn-lt"/>
              </a:rPr>
              <a:t>Interoperability in Complex Distributed Systems</a:t>
            </a:r>
            <a:endParaRPr lang="en-US" sz="2000" i="1" dirty="0">
              <a:solidFill>
                <a:srgbClr val="1F5595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Software Bridges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142875" y="2132856"/>
            <a:ext cx="9001125" cy="1295400"/>
            <a:chOff x="309099" y="4668982"/>
            <a:chExt cx="9001156" cy="1295814"/>
          </a:xfrm>
        </p:grpSpPr>
        <p:sp>
          <p:nvSpPr>
            <p:cNvPr id="7" name="Rectangle 6"/>
            <p:cNvSpPr/>
            <p:nvPr/>
          </p:nvSpPr>
          <p:spPr>
            <a:xfrm>
              <a:off x="3682548" y="4668982"/>
              <a:ext cx="2000257" cy="1229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805043" y="4683274"/>
              <a:ext cx="3173423" cy="1214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9099" y="4683274"/>
              <a:ext cx="3286136" cy="1229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1974" y="4769026"/>
              <a:ext cx="1357317" cy="85752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b="1" dirty="0"/>
                <a:t>Legacy</a:t>
              </a:r>
            </a:p>
            <a:p>
              <a:pPr algn="ctr">
                <a:defRPr/>
              </a:pPr>
              <a:r>
                <a:rPr lang="en-GB" sz="1600" b="1" dirty="0"/>
                <a:t>Application</a:t>
              </a:r>
              <a:endParaRPr lang="en-GB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95049" y="4768986"/>
              <a:ext cx="1357322" cy="85725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b="1" dirty="0"/>
                <a:t>Legacy Middleware A</a:t>
              </a:r>
              <a:endParaRPr lang="en-GB" b="1" dirty="0"/>
            </a:p>
          </p:txBody>
        </p:sp>
        <p:cxnSp>
          <p:nvCxnSpPr>
            <p:cNvPr id="12" name="Straight Arrow Connector 35"/>
            <p:cNvCxnSpPr/>
            <p:nvPr/>
          </p:nvCxnSpPr>
          <p:spPr>
            <a:xfrm>
              <a:off x="1809291" y="4911947"/>
              <a:ext cx="285751" cy="15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Arrow Connector 36"/>
            <p:cNvCxnSpPr/>
            <p:nvPr/>
          </p:nvCxnSpPr>
          <p:spPr>
            <a:xfrm flipH="1">
              <a:off x="1809291" y="5340709"/>
              <a:ext cx="285751" cy="15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Arrow Connector 37"/>
            <p:cNvCxnSpPr/>
            <p:nvPr/>
          </p:nvCxnSpPr>
          <p:spPr>
            <a:xfrm>
              <a:off x="3452360" y="4983407"/>
              <a:ext cx="64293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Arrow Connector 38"/>
            <p:cNvCxnSpPr/>
            <p:nvPr/>
          </p:nvCxnSpPr>
          <p:spPr>
            <a:xfrm rot="10800000">
              <a:off x="3452360" y="5412169"/>
              <a:ext cx="64293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6" name="TextBox 39"/>
            <p:cNvSpPr txBox="1">
              <a:spLocks noChangeArrowheads="1"/>
            </p:cNvSpPr>
            <p:nvPr/>
          </p:nvSpPr>
          <p:spPr bwMode="auto">
            <a:xfrm>
              <a:off x="1594983" y="5626242"/>
              <a:ext cx="21431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/>
                <a:t>Peer</a:t>
              </a:r>
              <a:endParaRPr lang="en-GB" b="1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29074" y="4796023"/>
              <a:ext cx="1357317" cy="85752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b="1" dirty="0"/>
                <a:t>Legacy Application</a:t>
              </a:r>
              <a:endParaRPr lang="en-GB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85562" y="4796695"/>
              <a:ext cx="1357322" cy="85725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b="1" dirty="0"/>
                <a:t>Legacy Middleware B</a:t>
              </a:r>
              <a:endParaRPr lang="en-GB" b="1" dirty="0"/>
            </a:p>
          </p:txBody>
        </p:sp>
        <p:cxnSp>
          <p:nvCxnSpPr>
            <p:cNvPr id="19" name="Straight Arrow Connector 42"/>
            <p:cNvCxnSpPr/>
            <p:nvPr/>
          </p:nvCxnSpPr>
          <p:spPr>
            <a:xfrm>
              <a:off x="7243323" y="5010403"/>
              <a:ext cx="285751" cy="15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Arrow Connector 43"/>
            <p:cNvCxnSpPr/>
            <p:nvPr/>
          </p:nvCxnSpPr>
          <p:spPr>
            <a:xfrm rot="10800000" flipV="1">
              <a:off x="7176648" y="5440754"/>
              <a:ext cx="352426" cy="47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TextBox 44"/>
            <p:cNvSpPr txBox="1">
              <a:spLocks noChangeArrowheads="1"/>
            </p:cNvSpPr>
            <p:nvPr/>
          </p:nvSpPr>
          <p:spPr bwMode="auto">
            <a:xfrm>
              <a:off x="7167115" y="5626242"/>
              <a:ext cx="21431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/>
                <a:t>Peer</a:t>
              </a:r>
              <a:endParaRPr lang="en-GB" b="1"/>
            </a:p>
          </p:txBody>
        </p:sp>
        <p:cxnSp>
          <p:nvCxnSpPr>
            <p:cNvPr id="22" name="Straight Arrow Connector 45"/>
            <p:cNvCxnSpPr/>
            <p:nvPr/>
          </p:nvCxnSpPr>
          <p:spPr>
            <a:xfrm rot="10800000">
              <a:off x="5381178" y="5412169"/>
              <a:ext cx="64294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Arrow Connector 46"/>
            <p:cNvCxnSpPr/>
            <p:nvPr/>
          </p:nvCxnSpPr>
          <p:spPr>
            <a:xfrm>
              <a:off x="5309741" y="4983407"/>
              <a:ext cx="620714" cy="47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4039895" y="4755132"/>
              <a:ext cx="1357322" cy="85725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b="1" dirty="0"/>
                <a:t>Bridge</a:t>
              </a:r>
            </a:p>
            <a:p>
              <a:pPr algn="ctr">
                <a:defRPr/>
              </a:pPr>
              <a:r>
                <a:rPr lang="en-GB" sz="1600" b="1" dirty="0"/>
                <a:t> A to B</a:t>
              </a:r>
            </a:p>
          </p:txBody>
        </p:sp>
        <p:sp>
          <p:nvSpPr>
            <p:cNvPr id="25" name="TextBox 48"/>
            <p:cNvSpPr txBox="1">
              <a:spLocks noChangeArrowheads="1"/>
            </p:cNvSpPr>
            <p:nvPr/>
          </p:nvSpPr>
          <p:spPr bwMode="auto">
            <a:xfrm>
              <a:off x="3952437" y="5626242"/>
              <a:ext cx="21431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/>
                <a:t>3</a:t>
              </a:r>
              <a:r>
                <a:rPr lang="en-GB" sz="1600" b="1" baseline="30000"/>
                <a:t>rd</a:t>
              </a:r>
              <a:r>
                <a:rPr lang="en-GB" sz="1600" b="1"/>
                <a:t> Party Peer</a:t>
              </a:r>
              <a:endParaRPr lang="en-GB" b="1"/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1114554" y="4437112"/>
            <a:ext cx="6943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4080"/>
                </a:solidFill>
              </a:rPr>
              <a:t>E.g.:</a:t>
            </a:r>
          </a:p>
          <a:p>
            <a:pPr algn="ctr"/>
            <a:r>
              <a:rPr lang="fr-FR" sz="2400" dirty="0" err="1" smtClean="0">
                <a:solidFill>
                  <a:srgbClr val="004080"/>
                </a:solidFill>
              </a:rPr>
              <a:t>OrbixCOMet</a:t>
            </a:r>
            <a:r>
              <a:rPr lang="fr-FR" sz="2400" dirty="0" smtClean="0">
                <a:solidFill>
                  <a:srgbClr val="004080"/>
                </a:solidFill>
              </a:rPr>
              <a:t>, SOAP2CORBA at middleware-layer</a:t>
            </a:r>
            <a:endParaRPr lang="fr-FR" sz="2400" dirty="0">
              <a:solidFill>
                <a:srgbClr val="00408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-7837" y="5199583"/>
            <a:ext cx="9188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4080"/>
                </a:solidFill>
              </a:rPr>
              <a:t>Domain-</a:t>
            </a:r>
            <a:r>
              <a:rPr lang="fr-FR" sz="2400" dirty="0" err="1" smtClean="0">
                <a:solidFill>
                  <a:srgbClr val="004080"/>
                </a:solidFill>
              </a:rPr>
              <a:t>specific</a:t>
            </a:r>
            <a:r>
              <a:rPr lang="fr-FR" sz="2400" dirty="0" smtClean="0">
                <a:solidFill>
                  <a:srgbClr val="004080"/>
                </a:solidFill>
              </a:rPr>
              <a:t> bridges –MSN-Yahoo bridge - at application-layer</a:t>
            </a:r>
            <a:endParaRPr lang="fr-FR" sz="2400" dirty="0">
              <a:solidFill>
                <a:srgbClr val="004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Bridge </a:t>
            </a:r>
            <a:r>
              <a:rPr lang="fr-FR" dirty="0" err="1" smtClean="0"/>
              <a:t>Mediator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8280000" cy="147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908986" y="4437112"/>
            <a:ext cx="5541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4080"/>
                </a:solidFill>
              </a:rPr>
              <a:t>||</a:t>
            </a:r>
            <a:r>
              <a:rPr lang="fr-FR" sz="2400" dirty="0" err="1" smtClean="0">
                <a:solidFill>
                  <a:srgbClr val="004080"/>
                </a:solidFill>
              </a:rPr>
              <a:t>Direct_Bridge_Mediator</a:t>
            </a:r>
            <a:r>
              <a:rPr lang="fr-FR" sz="2400" dirty="0" smtClean="0">
                <a:solidFill>
                  <a:srgbClr val="004080"/>
                </a:solidFill>
              </a:rPr>
              <a:t> = (Bridge || T)</a:t>
            </a:r>
            <a:endParaRPr lang="fr-FR" sz="2400" dirty="0">
              <a:solidFill>
                <a:srgbClr val="004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err="1" smtClean="0"/>
              <a:t>Bridging</a:t>
            </a:r>
            <a:r>
              <a:rPr lang="fr-FR" dirty="0" smtClean="0"/>
              <a:t> </a:t>
            </a:r>
            <a:r>
              <a:rPr lang="fr-FR" dirty="0" err="1" smtClean="0"/>
              <a:t>Connector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752528"/>
          </a:xfrm>
        </p:spPr>
        <p:txBody>
          <a:bodyPr/>
          <a:lstStyle/>
          <a:p>
            <a:pPr>
              <a:buNone/>
            </a:pPr>
            <a:r>
              <a:rPr lang="en-US" sz="1800" b="1" u="sng" dirty="0" smtClean="0"/>
              <a:t>Legacy connectors</a:t>
            </a:r>
          </a:p>
          <a:p>
            <a:pPr>
              <a:buNone/>
            </a:pPr>
            <a:r>
              <a:rPr lang="en-US" sz="1800" b="1" dirty="0" smtClean="0"/>
              <a:t>Role R1</a:t>
            </a:r>
            <a:r>
              <a:rPr lang="en-US" sz="1800" baseline="-25000" dirty="0" smtClean="0"/>
              <a:t>i,i in [1..2] </a:t>
            </a:r>
            <a:r>
              <a:rPr lang="en-US" sz="1800" dirty="0" smtClean="0"/>
              <a:t>= Role R1 of </a:t>
            </a:r>
            <a:r>
              <a:rPr lang="en-US" sz="1800" dirty="0" err="1" smtClean="0"/>
              <a:t>Connector</a:t>
            </a:r>
            <a:r>
              <a:rPr lang="en-US" sz="1800" baseline="-25000" dirty="0" err="1" smtClean="0"/>
              <a:t>i</a:t>
            </a:r>
            <a:endParaRPr lang="en-US" sz="1800" baseline="-25000" dirty="0" smtClean="0"/>
          </a:p>
          <a:p>
            <a:pPr>
              <a:buNone/>
            </a:pPr>
            <a:r>
              <a:rPr lang="en-US" sz="1800" b="1" dirty="0" smtClean="0"/>
              <a:t>Role R2</a:t>
            </a:r>
            <a:r>
              <a:rPr lang="en-US" sz="1800" baseline="-25000" dirty="0" smtClean="0"/>
              <a:t>i,i in [1..2]</a:t>
            </a:r>
            <a:r>
              <a:rPr lang="en-US" sz="1800" dirty="0" smtClean="0"/>
              <a:t> = Role R2 of </a:t>
            </a:r>
            <a:r>
              <a:rPr lang="en-US" sz="1800" dirty="0" err="1" smtClean="0"/>
              <a:t>Connector</a:t>
            </a:r>
            <a:r>
              <a:rPr lang="en-US" sz="1800" baseline="-25000" dirty="0" err="1" smtClean="0"/>
              <a:t>i</a:t>
            </a:r>
            <a:endParaRPr lang="en-US" sz="1800" dirty="0" smtClean="0"/>
          </a:p>
          <a:p>
            <a:pPr>
              <a:buNone/>
            </a:pPr>
            <a:r>
              <a:rPr lang="en-US" sz="1800" b="1" dirty="0" err="1" smtClean="0"/>
              <a:t>Glue</a:t>
            </a:r>
            <a:r>
              <a:rPr lang="en-US" sz="1800" baseline="-25000" dirty="0" err="1" smtClean="0"/>
              <a:t>i,i</a:t>
            </a:r>
            <a:r>
              <a:rPr lang="en-US" sz="1800" baseline="-25000" dirty="0" smtClean="0"/>
              <a:t> in [1..2]</a:t>
            </a:r>
            <a:r>
              <a:rPr lang="en-US" sz="1800" dirty="0" smtClean="0"/>
              <a:t> = Glue of </a:t>
            </a:r>
            <a:r>
              <a:rPr lang="en-US" sz="1800" dirty="0" err="1" smtClean="0"/>
              <a:t>Connector</a:t>
            </a:r>
            <a:r>
              <a:rPr lang="en-US" sz="1800" baseline="-25000" dirty="0" err="1" smtClean="0"/>
              <a:t>i</a:t>
            </a:r>
            <a:endParaRPr lang="en-US" sz="1800" baseline="-25000" dirty="0" smtClean="0"/>
          </a:p>
          <a:p>
            <a:pPr>
              <a:buNone/>
            </a:pPr>
            <a:r>
              <a:rPr lang="en-US" sz="1800" b="1" dirty="0" smtClean="0"/>
              <a:t>set </a:t>
            </a:r>
            <a:r>
              <a:rPr lang="en-US" sz="1800" b="1" dirty="0" err="1" smtClean="0"/>
              <a:t>I</a:t>
            </a:r>
            <a:r>
              <a:rPr lang="en-US" sz="1800" baseline="-25000" dirty="0" err="1" smtClean="0"/>
              <a:t>i,i</a:t>
            </a:r>
            <a:r>
              <a:rPr lang="en-US" sz="1800" baseline="-25000" dirty="0" smtClean="0"/>
              <a:t> in [1..2]</a:t>
            </a:r>
            <a:r>
              <a:rPr lang="en-US" sz="1800" dirty="0" smtClean="0"/>
              <a:t> = Set of events initiated from Role R1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 and R2</a:t>
            </a:r>
            <a:r>
              <a:rPr lang="en-US" sz="1800" baseline="-25000" dirty="0" smtClean="0"/>
              <a:t>i</a:t>
            </a:r>
            <a:endParaRPr lang="en-US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fr-FR" sz="1800" b="1" dirty="0" smtClean="0"/>
              <a:t>Bridge </a:t>
            </a:r>
            <a:r>
              <a:rPr lang="fr-FR" sz="1800" dirty="0" smtClean="0"/>
              <a:t>= tag</a:t>
            </a:r>
            <a:r>
              <a:rPr lang="fr-FR" sz="1800" baseline="-25000" dirty="0" smtClean="0"/>
              <a:t>1</a:t>
            </a:r>
            <a:r>
              <a:rPr lang="fr-FR" sz="1800" dirty="0" smtClean="0"/>
              <a:t>.[e</a:t>
            </a:r>
            <a:r>
              <a:rPr lang="fr-FR" sz="1800" baseline="-25000" dirty="0" smtClean="0"/>
              <a:t>1</a:t>
            </a:r>
            <a:r>
              <a:rPr lang="fr-FR" sz="1800" dirty="0" smtClean="0"/>
              <a:t>:I</a:t>
            </a:r>
            <a:r>
              <a:rPr lang="fr-FR" sz="1800" baseline="-25000" dirty="0" smtClean="0"/>
              <a:t>1</a:t>
            </a:r>
            <a:r>
              <a:rPr lang="fr-FR" sz="1800" dirty="0" smtClean="0"/>
              <a:t>] -&gt; tag</a:t>
            </a:r>
            <a:r>
              <a:rPr lang="fr-FR" sz="1800" baseline="-25000" dirty="0" smtClean="0"/>
              <a:t>2</a:t>
            </a:r>
            <a:r>
              <a:rPr lang="fr-FR" sz="1800" dirty="0" smtClean="0"/>
              <a:t>.[e</a:t>
            </a:r>
            <a:r>
              <a:rPr lang="fr-FR" sz="1800" baseline="-25000" dirty="0" smtClean="0"/>
              <a:t>1</a:t>
            </a:r>
            <a:r>
              <a:rPr lang="fr-FR" sz="1800" dirty="0" smtClean="0"/>
              <a:t>] -&gt; Bridge </a:t>
            </a:r>
          </a:p>
          <a:p>
            <a:pPr>
              <a:buNone/>
            </a:pPr>
            <a:r>
              <a:rPr lang="fr-FR" sz="1800" dirty="0" smtClean="0"/>
              <a:t>	        | tag</a:t>
            </a:r>
            <a:r>
              <a:rPr lang="fr-FR" sz="1800" baseline="-25000" dirty="0" smtClean="0"/>
              <a:t>2</a:t>
            </a:r>
            <a:r>
              <a:rPr lang="fr-FR" sz="1800" dirty="0" smtClean="0"/>
              <a:t>.[e</a:t>
            </a:r>
            <a:r>
              <a:rPr lang="fr-FR" sz="1800" baseline="-25000" dirty="0" smtClean="0"/>
              <a:t>2</a:t>
            </a:r>
            <a:r>
              <a:rPr lang="fr-FR" sz="1800" dirty="0" smtClean="0"/>
              <a:t>:I</a:t>
            </a:r>
            <a:r>
              <a:rPr lang="fr-FR" sz="1800" baseline="-25000" dirty="0" smtClean="0"/>
              <a:t>2</a:t>
            </a:r>
            <a:r>
              <a:rPr lang="fr-FR" sz="1800" dirty="0" smtClean="0"/>
              <a:t>] -&gt; tag</a:t>
            </a:r>
            <a:r>
              <a:rPr lang="fr-FR" sz="1800" baseline="-25000" dirty="0" smtClean="0"/>
              <a:t>1</a:t>
            </a:r>
            <a:r>
              <a:rPr lang="fr-FR" sz="1800" dirty="0" smtClean="0"/>
              <a:t>.[e</a:t>
            </a:r>
            <a:r>
              <a:rPr lang="fr-FR" sz="1800" baseline="-25000" dirty="0" smtClean="0"/>
              <a:t>2</a:t>
            </a:r>
            <a:r>
              <a:rPr lang="fr-FR" sz="1800" dirty="0" smtClean="0"/>
              <a:t>] -&gt; Bridge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b="1" u="sng" dirty="0" smtClean="0"/>
              <a:t>Adaptation process</a:t>
            </a:r>
          </a:p>
          <a:p>
            <a:pPr>
              <a:buNone/>
            </a:pPr>
            <a:r>
              <a:rPr lang="en-US" sz="1800" dirty="0" smtClean="0"/>
              <a:t>T = Required transformations of (</a:t>
            </a:r>
            <a:r>
              <a:rPr lang="en-US" sz="1800" dirty="0" err="1" smtClean="0"/>
              <a:t>tag</a:t>
            </a:r>
            <a:r>
              <a:rPr lang="en-US" sz="1800" baseline="-25000" dirty="0" err="1" smtClean="0"/>
              <a:t>i</a:t>
            </a:r>
            <a:r>
              <a:rPr lang="en-US" sz="1800" dirty="0" err="1" smtClean="0"/>
              <a:t>.e</a:t>
            </a:r>
            <a:r>
              <a:rPr lang="en-US" sz="1800" baseline="-25000" dirty="0" err="1" smtClean="0"/>
              <a:t>j</a:t>
            </a:r>
            <a:r>
              <a:rPr lang="en-US" sz="1800" dirty="0" smtClean="0"/>
              <a:t>)s to bridge Connector1 to Connector2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b="1" u="sng" dirty="0" smtClean="0"/>
              <a:t>Direct bridge connector</a:t>
            </a:r>
          </a:p>
          <a:p>
            <a:pPr>
              <a:buNone/>
            </a:pPr>
            <a:r>
              <a:rPr lang="fr-FR" sz="1800" dirty="0" smtClean="0"/>
              <a:t>||C-</a:t>
            </a:r>
            <a:r>
              <a:rPr lang="fr-FR" sz="1800" dirty="0" err="1" smtClean="0"/>
              <a:t>DBridge</a:t>
            </a:r>
            <a:r>
              <a:rPr lang="fr-FR" sz="1800" dirty="0" smtClean="0"/>
              <a:t> = R1</a:t>
            </a:r>
            <a:r>
              <a:rPr lang="fr-FR" sz="1800" baseline="-25000" dirty="0" smtClean="0"/>
              <a:t>1</a:t>
            </a:r>
            <a:r>
              <a:rPr lang="fr-FR" sz="1800" dirty="0" smtClean="0"/>
              <a:t> || tag</a:t>
            </a:r>
            <a:r>
              <a:rPr lang="fr-FR" sz="1800" baseline="-25000" dirty="0" smtClean="0"/>
              <a:t>1</a:t>
            </a:r>
            <a:r>
              <a:rPr lang="fr-FR" sz="1800" dirty="0" smtClean="0"/>
              <a:t>:Glue</a:t>
            </a:r>
            <a:r>
              <a:rPr lang="fr-FR" sz="1800" baseline="-25000" dirty="0" smtClean="0"/>
              <a:t>1</a:t>
            </a:r>
            <a:r>
              <a:rPr lang="fr-FR" sz="1800" dirty="0" smtClean="0"/>
              <a:t> || Bridge || T || tag</a:t>
            </a:r>
            <a:r>
              <a:rPr lang="fr-FR" sz="1800" baseline="-25000" dirty="0" smtClean="0"/>
              <a:t>2</a:t>
            </a:r>
            <a:r>
              <a:rPr lang="fr-FR" sz="1800" dirty="0" smtClean="0"/>
              <a:t>:Glue</a:t>
            </a:r>
            <a:r>
              <a:rPr lang="fr-FR" sz="1800" baseline="-25000" dirty="0" smtClean="0"/>
              <a:t>2</a:t>
            </a:r>
            <a:r>
              <a:rPr lang="fr-FR" sz="1800" dirty="0" smtClean="0"/>
              <a:t> ||R2</a:t>
            </a:r>
            <a:r>
              <a:rPr lang="fr-FR" sz="1800" baseline="-25000" dirty="0" smtClean="0"/>
              <a:t>2</a:t>
            </a:r>
          </a:p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8556" y="299148"/>
            <a:ext cx="3600000" cy="64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Mediation</a:t>
            </a:r>
            <a:r>
              <a:rPr lang="fr-FR" dirty="0" smtClean="0"/>
              <a:t> to </a:t>
            </a:r>
            <a:br>
              <a:rPr lang="fr-FR" dirty="0" smtClean="0"/>
            </a:br>
            <a:r>
              <a:rPr lang="fr-FR" dirty="0" err="1" smtClean="0"/>
              <a:t>Make</a:t>
            </a:r>
            <a:r>
              <a:rPr lang="fr-FR" dirty="0" smtClean="0"/>
              <a:t> Systems </a:t>
            </a:r>
            <a:r>
              <a:rPr lang="fr-FR" dirty="0" err="1" smtClean="0"/>
              <a:t>Interoperable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5" name="Groupe 26"/>
          <p:cNvGrpSpPr/>
          <p:nvPr/>
        </p:nvGrpSpPr>
        <p:grpSpPr>
          <a:xfrm>
            <a:off x="3347864" y="1772816"/>
            <a:ext cx="2736303" cy="1597084"/>
            <a:chOff x="611560" y="908720"/>
            <a:chExt cx="7632848" cy="4908933"/>
          </a:xfrm>
        </p:grpSpPr>
        <p:pic>
          <p:nvPicPr>
            <p:cNvPr id="6" name="Picture 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9988" y="1565061"/>
              <a:ext cx="6408237" cy="422742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435945">
              <a:off x="1840365" y="2747733"/>
              <a:ext cx="4990708" cy="1811753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1051312"/>
              <a:ext cx="2390507" cy="239050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0601" y="3391493"/>
              <a:ext cx="2390507" cy="239050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53901" y="3391493"/>
              <a:ext cx="2390507" cy="239050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02268" y="908720"/>
              <a:ext cx="2390507" cy="239050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grpSp>
          <p:nvGrpSpPr>
            <p:cNvPr id="12" name="Group 7"/>
            <p:cNvGrpSpPr>
              <a:grpSpLocks/>
            </p:cNvGrpSpPr>
            <p:nvPr/>
          </p:nvGrpSpPr>
          <p:grpSpPr bwMode="auto">
            <a:xfrm rot="654181">
              <a:off x="2136467" y="4511398"/>
              <a:ext cx="721346" cy="1274943"/>
              <a:chOff x="1" y="0"/>
              <a:chExt cx="688" cy="1215"/>
            </a:xfrm>
          </p:grpSpPr>
          <p:pic>
            <p:nvPicPr>
              <p:cNvPr id="23" name="Picture 8"/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" y="0"/>
                <a:ext cx="688" cy="121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24" name="Picture 9"/>
              <p:cNvPicPr>
                <a:picLocks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4" y="161"/>
                <a:ext cx="643" cy="899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 rot="21173294">
              <a:off x="6000621" y="4443111"/>
              <a:ext cx="747558" cy="1374542"/>
              <a:chOff x="0" y="0"/>
              <a:chExt cx="712" cy="1311"/>
            </a:xfrm>
          </p:grpSpPr>
          <p:pic>
            <p:nvPicPr>
              <p:cNvPr id="21" name="Picture 11"/>
              <p:cNvPicPr>
                <a:picLocks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0" y="0"/>
                <a:ext cx="712" cy="1311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22" name="Picture 12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1" y="222"/>
                <a:ext cx="600" cy="717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 rot="914826">
              <a:off x="2045896" y="1680255"/>
              <a:ext cx="1015939" cy="1409142"/>
              <a:chOff x="12" y="8"/>
              <a:chExt cx="968" cy="1344"/>
            </a:xfrm>
          </p:grpSpPr>
          <p:pic>
            <p:nvPicPr>
              <p:cNvPr id="19" name="Picture 14"/>
              <p:cNvPicPr>
                <a:picLocks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-64023">
                <a:off x="12" y="8"/>
                <a:ext cx="968" cy="134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5"/>
              <p:cNvPicPr>
                <a:picLocks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 rot="-104777">
                <a:off x="153" y="41"/>
                <a:ext cx="718" cy="70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" name="Group 16"/>
            <p:cNvGrpSpPr>
              <a:grpSpLocks/>
            </p:cNvGrpSpPr>
            <p:nvPr/>
          </p:nvGrpSpPr>
          <p:grpSpPr bwMode="auto">
            <a:xfrm>
              <a:off x="5778584" y="1629017"/>
              <a:ext cx="763989" cy="1459468"/>
              <a:chOff x="178" y="73"/>
              <a:chExt cx="728" cy="1392"/>
            </a:xfrm>
          </p:grpSpPr>
          <p:pic>
            <p:nvPicPr>
              <p:cNvPr id="17" name="Picture 17"/>
              <p:cNvPicPr>
                <a:picLocks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rot="-964472">
                <a:off x="178" y="73"/>
                <a:ext cx="728" cy="13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8"/>
              <p:cNvPicPr>
                <a:picLocks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 rot="-986447">
                <a:off x="223" y="194"/>
                <a:ext cx="608" cy="106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</p:grpSp>
        <p:pic>
          <p:nvPicPr>
            <p:cNvPr id="16" name="Picture 19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996015" y="4108645"/>
              <a:ext cx="662632" cy="826193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grpSp>
        <p:nvGrpSpPr>
          <p:cNvPr id="30" name="Groupe 29"/>
          <p:cNvGrpSpPr/>
          <p:nvPr/>
        </p:nvGrpSpPr>
        <p:grpSpPr>
          <a:xfrm>
            <a:off x="262647" y="1772816"/>
            <a:ext cx="2952328" cy="2232248"/>
            <a:chOff x="323528" y="1700808"/>
            <a:chExt cx="2514600" cy="1866900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23528" y="1700808"/>
              <a:ext cx="2514600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2603901" y="2689670"/>
              <a:ext cx="216024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6174432" y="1772816"/>
            <a:ext cx="2592288" cy="2232248"/>
            <a:chOff x="6156176" y="1772816"/>
            <a:chExt cx="1552575" cy="1600200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156176" y="1772816"/>
              <a:ext cx="1552575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27"/>
            <p:cNvSpPr/>
            <p:nvPr/>
          </p:nvSpPr>
          <p:spPr>
            <a:xfrm>
              <a:off x="7481195" y="3140968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28876" y="1340768"/>
            <a:ext cx="34198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rgbClr val="709DC7"/>
              </a:buClr>
            </a:pPr>
            <a:r>
              <a:rPr lang="en-GB" sz="2000" dirty="0" smtClean="0">
                <a:solidFill>
                  <a:srgbClr val="1F5595"/>
                </a:solidFill>
                <a:latin typeface="+mn-lt"/>
              </a:rPr>
              <a:t>P2P Photo Sharing</a:t>
            </a:r>
            <a:endParaRPr lang="en-US" sz="2000" dirty="0">
              <a:solidFill>
                <a:srgbClr val="1F5595"/>
              </a:solidFill>
              <a:latin typeface="+mn-lt"/>
            </a:endParaRP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5760641" y="1340768"/>
            <a:ext cx="34198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rgbClr val="709DC7"/>
              </a:buClr>
            </a:pPr>
            <a:r>
              <a:rPr lang="en-GB" sz="2000" dirty="0" smtClean="0">
                <a:solidFill>
                  <a:srgbClr val="1F5595"/>
                </a:solidFill>
                <a:latin typeface="+mn-lt"/>
              </a:rPr>
              <a:t>C/S-based Producer</a:t>
            </a:r>
            <a:endParaRPr lang="en-US" sz="2000" dirty="0">
              <a:solidFill>
                <a:srgbClr val="1F5595"/>
              </a:solidFill>
              <a:latin typeface="+mn-lt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75856" y="3933056"/>
            <a:ext cx="28479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1872136" y="6109773"/>
            <a:ext cx="5436096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rgbClr val="709DC7"/>
              </a:buClr>
            </a:pPr>
            <a:r>
              <a:rPr lang="en-GB" sz="2000" dirty="0" smtClean="0">
                <a:solidFill>
                  <a:srgbClr val="1F5595"/>
                </a:solidFill>
                <a:latin typeface="+mn-lt"/>
              </a:rPr>
              <a:t>	See Lecture by Paola Inverardi on</a:t>
            </a:r>
            <a:br>
              <a:rPr lang="en-GB" sz="2000" dirty="0" smtClean="0">
                <a:solidFill>
                  <a:srgbClr val="1F5595"/>
                </a:solidFill>
                <a:latin typeface="+mn-lt"/>
              </a:rPr>
            </a:br>
            <a:r>
              <a:rPr lang="en-GB" sz="2000" i="1" dirty="0" smtClean="0">
                <a:solidFill>
                  <a:srgbClr val="1F5595"/>
                </a:solidFill>
                <a:latin typeface="+mn-lt"/>
              </a:rPr>
              <a:t>Application-layer Connector Synthesis</a:t>
            </a:r>
            <a:endParaRPr lang="en-US" sz="2000" i="1" dirty="0">
              <a:solidFill>
                <a:srgbClr val="1F5595"/>
              </a:solidFill>
              <a:latin typeface="+mn-lt"/>
            </a:endParaRPr>
          </a:p>
        </p:txBody>
      </p:sp>
      <p:cxnSp>
        <p:nvCxnSpPr>
          <p:cNvPr id="36" name="Connecteur droit 35"/>
          <p:cNvCxnSpPr>
            <a:endCxn id="16388" idx="1"/>
          </p:cNvCxnSpPr>
          <p:nvPr/>
        </p:nvCxnSpPr>
        <p:spPr>
          <a:xfrm>
            <a:off x="2051720" y="4005064"/>
            <a:ext cx="1224136" cy="956692"/>
          </a:xfrm>
          <a:prstGeom prst="line">
            <a:avLst/>
          </a:prstGeom>
          <a:ln w="381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>
            <a:endCxn id="16387" idx="2"/>
          </p:cNvCxnSpPr>
          <p:nvPr/>
        </p:nvCxnSpPr>
        <p:spPr>
          <a:xfrm flipV="1">
            <a:off x="6084168" y="4005064"/>
            <a:ext cx="1386408" cy="936104"/>
          </a:xfrm>
          <a:prstGeom prst="line">
            <a:avLst/>
          </a:prstGeom>
          <a:ln w="381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0" y="2276872"/>
            <a:ext cx="9144000" cy="2308324"/>
          </a:xfrm>
          <a:prstGeom prst="rect">
            <a:avLst/>
          </a:prstGeom>
          <a:solidFill>
            <a:srgbClr val="C0C0C0"/>
          </a:solidFill>
          <a:ln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rgbClr val="CC00FF"/>
                </a:solidFill>
              </a:rPr>
              <a:t>Mediation</a:t>
            </a:r>
            <a:r>
              <a:rPr lang="fr-FR" sz="2400" b="1" dirty="0" smtClean="0">
                <a:solidFill>
                  <a:srgbClr val="CC00FF"/>
                </a:solidFill>
              </a:rPr>
              <a:t> </a:t>
            </a:r>
            <a:r>
              <a:rPr lang="fr-FR" sz="2400" b="1" dirty="0" err="1" smtClean="0">
                <a:solidFill>
                  <a:srgbClr val="CC00FF"/>
                </a:solidFill>
              </a:rPr>
              <a:t>that</a:t>
            </a:r>
            <a:r>
              <a:rPr lang="fr-FR" sz="2400" b="1" dirty="0" smtClean="0">
                <a:solidFill>
                  <a:srgbClr val="CC00FF"/>
                </a:solidFill>
              </a:rPr>
              <a:t> </a:t>
            </a:r>
            <a:r>
              <a:rPr lang="fr-FR" sz="2400" b="1" dirty="0" err="1" smtClean="0">
                <a:solidFill>
                  <a:srgbClr val="CC00FF"/>
                </a:solidFill>
              </a:rPr>
              <a:t>actually</a:t>
            </a:r>
            <a:r>
              <a:rPr lang="fr-FR" sz="2400" b="1" dirty="0" smtClean="0">
                <a:solidFill>
                  <a:srgbClr val="CC00FF"/>
                </a:solidFill>
              </a:rPr>
              <a:t> bridges the </a:t>
            </a:r>
            <a:br>
              <a:rPr lang="fr-FR" sz="2400" b="1" dirty="0" smtClean="0">
                <a:solidFill>
                  <a:srgbClr val="CC00FF"/>
                </a:solidFill>
              </a:rPr>
            </a:br>
            <a:r>
              <a:rPr lang="fr-FR" sz="2400" b="1" dirty="0" smtClean="0">
                <a:solidFill>
                  <a:srgbClr val="CC00FF"/>
                </a:solidFill>
              </a:rPr>
              <a:t>Application (</a:t>
            </a:r>
            <a:r>
              <a:rPr lang="fr-FR" sz="2400" b="1" dirty="0" err="1" smtClean="0">
                <a:solidFill>
                  <a:srgbClr val="CC00FF"/>
                </a:solidFill>
              </a:rPr>
              <a:t>Different</a:t>
            </a:r>
            <a:r>
              <a:rPr lang="fr-FR" sz="2400" b="1" dirty="0" smtClean="0">
                <a:solidFill>
                  <a:srgbClr val="CC00FF"/>
                </a:solidFill>
              </a:rPr>
              <a:t> </a:t>
            </a:r>
            <a:r>
              <a:rPr lang="fr-FR" sz="2400" b="1" dirty="0" err="1" smtClean="0">
                <a:solidFill>
                  <a:srgbClr val="CC00FF"/>
                </a:solidFill>
              </a:rPr>
              <a:t>protocols</a:t>
            </a:r>
            <a:r>
              <a:rPr lang="fr-FR" sz="2400" b="1" dirty="0" smtClean="0">
                <a:solidFill>
                  <a:srgbClr val="CC00FF"/>
                </a:solidFill>
              </a:rPr>
              <a:t> for </a:t>
            </a:r>
            <a:r>
              <a:rPr lang="fr-FR" sz="2400" b="1" dirty="0" err="1" smtClean="0">
                <a:solidFill>
                  <a:srgbClr val="CC00FF"/>
                </a:solidFill>
              </a:rPr>
              <a:t>accessing</a:t>
            </a:r>
            <a:r>
              <a:rPr lang="fr-FR" sz="2400" b="1" dirty="0" smtClean="0">
                <a:solidFill>
                  <a:srgbClr val="CC00FF"/>
                </a:solidFill>
              </a:rPr>
              <a:t> photo files)</a:t>
            </a:r>
          </a:p>
          <a:p>
            <a:pPr algn="ctr"/>
            <a:r>
              <a:rPr lang="fr-FR" sz="2400" b="1" dirty="0" smtClean="0">
                <a:solidFill>
                  <a:srgbClr val="CC00FF"/>
                </a:solidFill>
              </a:rPr>
              <a:t>&amp;</a:t>
            </a:r>
            <a:br>
              <a:rPr lang="fr-FR" sz="2400" b="1" dirty="0" smtClean="0">
                <a:solidFill>
                  <a:srgbClr val="CC00FF"/>
                </a:solidFill>
              </a:rPr>
            </a:br>
            <a:r>
              <a:rPr lang="fr-FR" sz="2400" b="1" dirty="0" smtClean="0">
                <a:solidFill>
                  <a:srgbClr val="CC00FF"/>
                </a:solidFill>
              </a:rPr>
              <a:t>Middleware (</a:t>
            </a:r>
            <a:r>
              <a:rPr lang="fr-FR" sz="2400" b="1" dirty="0" err="1" smtClean="0">
                <a:solidFill>
                  <a:srgbClr val="CC00FF"/>
                </a:solidFill>
              </a:rPr>
              <a:t>Different</a:t>
            </a:r>
            <a:r>
              <a:rPr lang="fr-FR" sz="2400" b="1" dirty="0" smtClean="0">
                <a:solidFill>
                  <a:srgbClr val="CC00FF"/>
                </a:solidFill>
              </a:rPr>
              <a:t> interaction </a:t>
            </a:r>
            <a:r>
              <a:rPr lang="fr-FR" sz="2400" b="1" dirty="0" err="1" smtClean="0">
                <a:solidFill>
                  <a:srgbClr val="CC00FF"/>
                </a:solidFill>
              </a:rPr>
              <a:t>paradigms</a:t>
            </a:r>
            <a:r>
              <a:rPr lang="fr-FR" sz="2400" b="1" dirty="0" smtClean="0">
                <a:solidFill>
                  <a:srgbClr val="CC00FF"/>
                </a:solidFill>
              </a:rPr>
              <a:t>)</a:t>
            </a:r>
          </a:p>
          <a:p>
            <a:pPr algn="ctr"/>
            <a:r>
              <a:rPr lang="fr-FR" sz="2400" b="1" dirty="0" err="1" smtClean="0">
                <a:solidFill>
                  <a:srgbClr val="CC00FF"/>
                </a:solidFill>
              </a:rPr>
              <a:t>Layers</a:t>
            </a:r>
            <a:endParaRPr lang="fr-FR" sz="2400" b="1" dirty="0" smtClean="0">
              <a:solidFill>
                <a:srgbClr val="CC00FF"/>
              </a:solidFill>
            </a:endParaRPr>
          </a:p>
          <a:p>
            <a:endParaRPr lang="fr-FR" sz="2400" dirty="0">
              <a:solidFill>
                <a:srgbClr val="CC00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55414" y="5620907"/>
            <a:ext cx="720080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4598022" y="5413557"/>
            <a:ext cx="720080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42"/>
          <p:cNvCxnSpPr/>
          <p:nvPr/>
        </p:nvCxnSpPr>
        <p:spPr>
          <a:xfrm>
            <a:off x="3707904" y="5301208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/>
          <a:lstStyle/>
          <a:p>
            <a:r>
              <a:rPr lang="fr-FR" dirty="0" smtClean="0"/>
              <a:t>Indirect Bridge </a:t>
            </a:r>
            <a:r>
              <a:rPr lang="fr-FR" dirty="0" err="1" smtClean="0"/>
              <a:t>Mediator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594642" y="5445224"/>
            <a:ext cx="8171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4080"/>
                </a:solidFill>
              </a:rPr>
              <a:t>||</a:t>
            </a:r>
            <a:r>
              <a:rPr lang="fr-FR" sz="2400" dirty="0" err="1" smtClean="0">
                <a:solidFill>
                  <a:srgbClr val="004080"/>
                </a:solidFill>
              </a:rPr>
              <a:t>Indirect_Bridge_Mediator</a:t>
            </a:r>
            <a:r>
              <a:rPr lang="fr-FR" sz="2400" dirty="0" smtClean="0">
                <a:solidFill>
                  <a:srgbClr val="004080"/>
                </a:solidFill>
              </a:rPr>
              <a:t> = (T1 || Bridge1 || Bridge2 || T2)</a:t>
            </a:r>
            <a:endParaRPr lang="fr-FR" sz="2400" dirty="0">
              <a:solidFill>
                <a:srgbClr val="00408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472" y="2489292"/>
            <a:ext cx="8280000" cy="259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0" y="126876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4080"/>
                </a:solidFill>
              </a:rPr>
              <a:t>E.g., ESB solutions (Artix, </a:t>
            </a:r>
            <a:r>
              <a:rPr lang="fr-FR" sz="2000" dirty="0" err="1" smtClean="0">
                <a:solidFill>
                  <a:srgbClr val="004080"/>
                </a:solidFill>
              </a:rPr>
              <a:t>PetalS</a:t>
            </a:r>
            <a:r>
              <a:rPr lang="fr-FR" sz="2000" dirty="0" smtClean="0">
                <a:solidFill>
                  <a:srgbClr val="004080"/>
                </a:solidFill>
              </a:rPr>
              <a:t>, …), </a:t>
            </a:r>
            <a:r>
              <a:rPr lang="fr-FR" sz="2000" dirty="0" err="1" smtClean="0">
                <a:solidFill>
                  <a:srgbClr val="004080"/>
                </a:solidFill>
              </a:rPr>
              <a:t>Interoperability</a:t>
            </a:r>
            <a:r>
              <a:rPr lang="fr-FR" sz="2000" dirty="0" smtClean="0">
                <a:solidFill>
                  <a:srgbClr val="004080"/>
                </a:solidFill>
              </a:rPr>
              <a:t> manager (MUSDAC)</a:t>
            </a:r>
          </a:p>
          <a:p>
            <a:pPr algn="ctr"/>
            <a:r>
              <a:rPr lang="fr-FR" sz="2000" dirty="0" smtClean="0">
                <a:solidFill>
                  <a:srgbClr val="004080"/>
                </a:solidFill>
              </a:rPr>
              <a:t>Domain-</a:t>
            </a:r>
            <a:r>
              <a:rPr lang="fr-FR" sz="2000" dirty="0" err="1" smtClean="0">
                <a:solidFill>
                  <a:srgbClr val="004080"/>
                </a:solidFill>
              </a:rPr>
              <a:t>specific</a:t>
            </a:r>
            <a:r>
              <a:rPr lang="fr-FR" sz="2000" dirty="0" smtClean="0">
                <a:solidFill>
                  <a:srgbClr val="004080"/>
                </a:solidFill>
              </a:rPr>
              <a:t> J-EAI for </a:t>
            </a:r>
            <a:r>
              <a:rPr lang="fr-FR" sz="2000" dirty="0" err="1" smtClean="0">
                <a:solidFill>
                  <a:srgbClr val="004080"/>
                </a:solidFill>
              </a:rPr>
              <a:t>interoperable</a:t>
            </a:r>
            <a:r>
              <a:rPr lang="fr-FR" sz="2000" dirty="0" smtClean="0">
                <a:solidFill>
                  <a:srgbClr val="004080"/>
                </a:solidFill>
              </a:rPr>
              <a:t> </a:t>
            </a:r>
            <a:r>
              <a:rPr lang="fr-FR" sz="2000" dirty="0" err="1" smtClean="0">
                <a:solidFill>
                  <a:srgbClr val="004080"/>
                </a:solidFill>
              </a:rPr>
              <a:t>IMs</a:t>
            </a:r>
            <a:endParaRPr lang="fr-FR" sz="2000" dirty="0">
              <a:solidFill>
                <a:srgbClr val="004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ESB </a:t>
            </a:r>
            <a:r>
              <a:rPr lang="fr-FR" dirty="0" err="1" smtClean="0"/>
              <a:t>Connector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680520"/>
          </a:xfrm>
        </p:spPr>
        <p:txBody>
          <a:bodyPr/>
          <a:lstStyle/>
          <a:p>
            <a:pPr>
              <a:buNone/>
            </a:pPr>
            <a:r>
              <a:rPr lang="en-US" sz="1800" b="1" u="sng" dirty="0" smtClean="0"/>
              <a:t>Bus</a:t>
            </a:r>
          </a:p>
          <a:p>
            <a:pPr>
              <a:buNone/>
            </a:pPr>
            <a:r>
              <a:rPr lang="en-US" sz="1800" b="1" dirty="0" smtClean="0"/>
              <a:t>Role R1</a:t>
            </a:r>
            <a:r>
              <a:rPr lang="en-US" sz="1800" baseline="-25000" dirty="0" smtClean="0"/>
              <a:t>bus </a:t>
            </a:r>
            <a:r>
              <a:rPr lang="en-US" sz="1800" dirty="0" smtClean="0"/>
              <a:t>= Role R1 of </a:t>
            </a:r>
            <a:r>
              <a:rPr lang="en-US" sz="1800" dirty="0" err="1" smtClean="0"/>
              <a:t>Connector</a:t>
            </a:r>
            <a:r>
              <a:rPr lang="en-US" sz="1800" baseline="-25000" dirty="0" err="1" smtClean="0"/>
              <a:t>bus</a:t>
            </a:r>
            <a:endParaRPr lang="en-US" sz="1800" baseline="-25000" dirty="0" smtClean="0"/>
          </a:p>
          <a:p>
            <a:pPr>
              <a:buNone/>
            </a:pPr>
            <a:r>
              <a:rPr lang="en-US" sz="1800" b="1" dirty="0" smtClean="0"/>
              <a:t>Role R2</a:t>
            </a:r>
            <a:r>
              <a:rPr lang="en-US" sz="1800" baseline="-25000" dirty="0" smtClean="0"/>
              <a:t>bus</a:t>
            </a:r>
            <a:r>
              <a:rPr lang="en-US" sz="1800" dirty="0" smtClean="0"/>
              <a:t> = Role R2 of </a:t>
            </a:r>
            <a:r>
              <a:rPr lang="en-US" sz="1800" dirty="0" err="1" smtClean="0"/>
              <a:t>Connector</a:t>
            </a:r>
            <a:r>
              <a:rPr lang="en-US" sz="1800" baseline="-25000" dirty="0" err="1" smtClean="0"/>
              <a:t>bus</a:t>
            </a:r>
            <a:endParaRPr lang="en-US" sz="1800" dirty="0" smtClean="0"/>
          </a:p>
          <a:p>
            <a:pPr>
              <a:buNone/>
            </a:pPr>
            <a:r>
              <a:rPr lang="en-US" sz="1800" b="1" dirty="0" err="1" smtClean="0"/>
              <a:t>Glue</a:t>
            </a:r>
            <a:r>
              <a:rPr lang="en-US" sz="1800" baseline="-25000" dirty="0" err="1" smtClean="0"/>
              <a:t>bus</a:t>
            </a:r>
            <a:r>
              <a:rPr lang="en-US" sz="1800" dirty="0" smtClean="0"/>
              <a:t> = Interactions between </a:t>
            </a:r>
            <a:r>
              <a:rPr lang="en-US" sz="1800" b="1" dirty="0" smtClean="0"/>
              <a:t>Role R1</a:t>
            </a:r>
            <a:r>
              <a:rPr lang="en-US" sz="1800" baseline="-25000" dirty="0" smtClean="0"/>
              <a:t>bus </a:t>
            </a:r>
            <a:r>
              <a:rPr lang="en-US" sz="1800" dirty="0" smtClean="0"/>
              <a:t>and </a:t>
            </a:r>
            <a:r>
              <a:rPr lang="en-US" sz="1800" b="1" dirty="0" smtClean="0"/>
              <a:t>Role R2</a:t>
            </a:r>
            <a:r>
              <a:rPr lang="en-US" sz="1800" baseline="-25000" dirty="0" smtClean="0"/>
              <a:t>bus</a:t>
            </a:r>
            <a:r>
              <a:rPr lang="en-US" sz="1800" dirty="0" smtClean="0"/>
              <a:t> </a:t>
            </a:r>
            <a:endParaRPr lang="en-US" sz="1800" baseline="-25000" dirty="0" smtClean="0"/>
          </a:p>
          <a:p>
            <a:pPr>
              <a:buNone/>
            </a:pPr>
            <a:r>
              <a:rPr lang="en-US" sz="1800" b="1" u="sng" dirty="0" smtClean="0"/>
              <a:t>Legacy connectors</a:t>
            </a:r>
          </a:p>
          <a:p>
            <a:pPr>
              <a:buNone/>
            </a:pPr>
            <a:r>
              <a:rPr lang="en-US" sz="1800" b="1" dirty="0" smtClean="0"/>
              <a:t>Role R1 </a:t>
            </a:r>
            <a:r>
              <a:rPr lang="en-US" sz="1800" dirty="0" smtClean="0"/>
              <a:t>= |</a:t>
            </a:r>
            <a:r>
              <a:rPr lang="en-US" sz="1800" baseline="-25000" dirty="0" err="1" smtClean="0"/>
              <a:t>i</a:t>
            </a:r>
            <a:r>
              <a:rPr lang="en-US" sz="1800" baseline="-25000" dirty="0" smtClean="0"/>
              <a:t>=1..n </a:t>
            </a:r>
            <a:r>
              <a:rPr lang="en-US" sz="1800" dirty="0" smtClean="0"/>
              <a:t>(</a:t>
            </a:r>
            <a:r>
              <a:rPr lang="en-US" sz="1800" dirty="0" err="1" smtClean="0"/>
              <a:t>a.glue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 -&gt; R1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),</a:t>
            </a:r>
          </a:p>
          <a:p>
            <a:pPr>
              <a:buNone/>
            </a:pPr>
            <a:r>
              <a:rPr lang="en-US" sz="1800" dirty="0" smtClean="0"/>
              <a:t>R1</a:t>
            </a:r>
            <a:r>
              <a:rPr lang="en-US" sz="1800" baseline="-25000" dirty="0" smtClean="0"/>
              <a:t>i, </a:t>
            </a:r>
            <a:r>
              <a:rPr lang="en-US" sz="1800" baseline="-25000" dirty="0" err="1" smtClean="0"/>
              <a:t>i</a:t>
            </a:r>
            <a:r>
              <a:rPr lang="en-US" sz="1800" baseline="-25000" dirty="0" smtClean="0"/>
              <a:t>=1..n</a:t>
            </a:r>
            <a:r>
              <a:rPr lang="en-US" sz="1800" dirty="0" smtClean="0"/>
              <a:t> = (R1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 initial specification as given by </a:t>
            </a:r>
            <a:r>
              <a:rPr lang="en-US" sz="1800" dirty="0" err="1" smtClean="0"/>
              <a:t>Connector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) | reset -&gt; R1</a:t>
            </a:r>
          </a:p>
          <a:p>
            <a:pPr>
              <a:buNone/>
            </a:pPr>
            <a:r>
              <a:rPr lang="en-US" sz="1800" b="1" dirty="0" smtClean="0"/>
              <a:t>Role R2</a:t>
            </a:r>
            <a:r>
              <a:rPr lang="en-US" sz="1800" dirty="0" smtClean="0"/>
              <a:t> = |</a:t>
            </a:r>
            <a:r>
              <a:rPr lang="en-US" sz="1800" baseline="-25000" dirty="0" smtClean="0"/>
              <a:t>k=1..m </a:t>
            </a:r>
            <a:r>
              <a:rPr lang="en-US" sz="1800" dirty="0" smtClean="0"/>
              <a:t>(</a:t>
            </a:r>
            <a:r>
              <a:rPr lang="en-US" sz="1800" dirty="0" err="1" smtClean="0"/>
              <a:t>a.glue’</a:t>
            </a:r>
            <a:r>
              <a:rPr lang="en-US" sz="1800" baseline="-25000" dirty="0" err="1" smtClean="0"/>
              <a:t>k</a:t>
            </a:r>
            <a:r>
              <a:rPr lang="en-US" sz="1800" dirty="0" smtClean="0"/>
              <a:t> -&gt; R2</a:t>
            </a:r>
            <a:r>
              <a:rPr lang="en-US" sz="1800" baseline="-25000" dirty="0" smtClean="0"/>
              <a:t>k</a:t>
            </a:r>
            <a:r>
              <a:rPr lang="en-US" sz="1800" dirty="0" smtClean="0"/>
              <a:t>), </a:t>
            </a:r>
          </a:p>
          <a:p>
            <a:pPr>
              <a:buNone/>
            </a:pPr>
            <a:r>
              <a:rPr lang="en-US" sz="1800" dirty="0" smtClean="0"/>
              <a:t>R2</a:t>
            </a:r>
            <a:r>
              <a:rPr lang="en-US" sz="1800" baseline="-25000" dirty="0" smtClean="0"/>
              <a:t>k, k=1..m</a:t>
            </a:r>
            <a:r>
              <a:rPr lang="en-US" sz="1800" dirty="0" smtClean="0"/>
              <a:t> = (R2</a:t>
            </a:r>
            <a:r>
              <a:rPr lang="en-US" sz="1800" baseline="-25000" dirty="0" smtClean="0"/>
              <a:t>k</a:t>
            </a:r>
            <a:r>
              <a:rPr lang="en-US" sz="1800" dirty="0" smtClean="0"/>
              <a:t> initial specification as given by </a:t>
            </a:r>
            <a:r>
              <a:rPr lang="en-US" sz="1800" dirty="0" err="1" smtClean="0"/>
              <a:t>Connector’</a:t>
            </a:r>
            <a:r>
              <a:rPr lang="en-US" sz="1800" baseline="-25000" dirty="0" err="1" smtClean="0"/>
              <a:t>k</a:t>
            </a:r>
            <a:r>
              <a:rPr lang="en-US" sz="1800" dirty="0" smtClean="0"/>
              <a:t>) | reset -&gt; R2</a:t>
            </a:r>
          </a:p>
          <a:p>
            <a:pPr>
              <a:buNone/>
            </a:pPr>
            <a:r>
              <a:rPr lang="en-US" sz="1800" b="1" dirty="0" smtClean="0"/>
              <a:t>Glue</a:t>
            </a:r>
            <a:r>
              <a:rPr lang="en-US" sz="1800" b="1" baseline="-25000" dirty="0" smtClean="0"/>
              <a:t> </a:t>
            </a:r>
            <a:r>
              <a:rPr lang="en-US" sz="1800" b="1" baseline="-25000" dirty="0" err="1" smtClean="0"/>
              <a:t>i</a:t>
            </a:r>
            <a:r>
              <a:rPr lang="en-US" sz="1800" b="1" baseline="-25000" dirty="0" smtClean="0"/>
              <a:t>=1..n </a:t>
            </a:r>
            <a:r>
              <a:rPr lang="en-US" sz="1800" dirty="0" smtClean="0"/>
              <a:t>= Interactions between R1</a:t>
            </a:r>
            <a:r>
              <a:rPr lang="en-US" sz="1800" baseline="-25000" dirty="0" smtClean="0"/>
              <a:t>i </a:t>
            </a:r>
            <a:r>
              <a:rPr lang="en-US" sz="1800" dirty="0" smtClean="0"/>
              <a:t> and R2</a:t>
            </a:r>
            <a:r>
              <a:rPr lang="en-US" sz="1800" baseline="-25000" dirty="0" smtClean="0"/>
              <a:t>i</a:t>
            </a:r>
            <a:endParaRPr lang="en-US" sz="1800" dirty="0" smtClean="0"/>
          </a:p>
          <a:p>
            <a:pPr>
              <a:buNone/>
            </a:pPr>
            <a:r>
              <a:rPr lang="en-US" sz="1800" b="1" dirty="0" smtClean="0"/>
              <a:t>Glue’</a:t>
            </a:r>
            <a:r>
              <a:rPr lang="en-US" sz="1800" b="1" baseline="-25000" dirty="0" smtClean="0"/>
              <a:t> k=1..m </a:t>
            </a:r>
            <a:r>
              <a:rPr lang="en-US" sz="1800" dirty="0" smtClean="0"/>
              <a:t>= Interactions between R’1</a:t>
            </a:r>
            <a:r>
              <a:rPr lang="en-US" sz="1800" baseline="-25000" dirty="0" smtClean="0"/>
              <a:t>k </a:t>
            </a:r>
            <a:r>
              <a:rPr lang="en-US" sz="1800" dirty="0" smtClean="0"/>
              <a:t> and R’2</a:t>
            </a:r>
            <a:r>
              <a:rPr lang="en-US" sz="1800" baseline="-25000" dirty="0" smtClean="0"/>
              <a:t>k</a:t>
            </a:r>
            <a:endParaRPr lang="en-US" sz="1800" dirty="0" smtClean="0"/>
          </a:p>
          <a:p>
            <a:pPr>
              <a:buNone/>
            </a:pPr>
            <a:r>
              <a:rPr lang="en-US" sz="1800" b="1" u="sng" dirty="0" smtClean="0"/>
              <a:t>Events</a:t>
            </a:r>
          </a:p>
          <a:p>
            <a:pPr>
              <a:buNone/>
            </a:pPr>
            <a:r>
              <a:rPr lang="en-US" sz="1800" b="1" dirty="0" smtClean="0"/>
              <a:t>set I1</a:t>
            </a:r>
            <a:r>
              <a:rPr lang="en-US" sz="1800" b="1" baseline="-25000" dirty="0" smtClean="0"/>
              <a:t>i, </a:t>
            </a:r>
            <a:r>
              <a:rPr lang="en-US" sz="1800" b="1" baseline="-25000" dirty="0" err="1" smtClean="0"/>
              <a:t>i</a:t>
            </a:r>
            <a:r>
              <a:rPr lang="en-US" sz="1800" b="1" baseline="-25000" dirty="0" smtClean="0"/>
              <a:t>=1..n </a:t>
            </a:r>
            <a:r>
              <a:rPr lang="en-US" sz="1800" b="1" dirty="0" smtClean="0"/>
              <a:t>(O1</a:t>
            </a:r>
            <a:r>
              <a:rPr lang="en-US" sz="1800" b="1" baseline="-25000" dirty="0" smtClean="0"/>
              <a:t>i, </a:t>
            </a:r>
            <a:r>
              <a:rPr lang="en-US" sz="1800" b="1" baseline="-25000" dirty="0" err="1" smtClean="0"/>
              <a:t>i</a:t>
            </a:r>
            <a:r>
              <a:rPr lang="en-US" sz="1800" b="1" baseline="-25000" dirty="0" smtClean="0"/>
              <a:t>=1..n</a:t>
            </a:r>
            <a:r>
              <a:rPr lang="en-US" sz="1800" b="1" dirty="0" smtClean="0"/>
              <a:t> ) </a:t>
            </a:r>
            <a:r>
              <a:rPr lang="en-US" sz="1800" dirty="0" smtClean="0"/>
              <a:t>Set of events initiated (observed) from Role R1</a:t>
            </a:r>
            <a:r>
              <a:rPr lang="en-US" sz="1800" baseline="-25000" dirty="0" smtClean="0"/>
              <a:t>i</a:t>
            </a:r>
          </a:p>
          <a:p>
            <a:pPr>
              <a:buNone/>
            </a:pPr>
            <a:r>
              <a:rPr lang="en-US" sz="1800" b="1" dirty="0" smtClean="0"/>
              <a:t>set I2</a:t>
            </a:r>
            <a:r>
              <a:rPr lang="en-US" sz="1800" b="1" baseline="-25000" dirty="0" smtClean="0"/>
              <a:t>k, k=1..m </a:t>
            </a:r>
            <a:r>
              <a:rPr lang="en-US" sz="1800" b="1" dirty="0" smtClean="0"/>
              <a:t>(O2</a:t>
            </a:r>
            <a:r>
              <a:rPr lang="en-US" sz="1800" b="1" baseline="-25000" dirty="0" smtClean="0"/>
              <a:t>k, k=1..m</a:t>
            </a:r>
            <a:r>
              <a:rPr lang="en-US" sz="1800" b="1" dirty="0" smtClean="0"/>
              <a:t> ) </a:t>
            </a:r>
            <a:r>
              <a:rPr lang="en-US" sz="1800" dirty="0" smtClean="0"/>
              <a:t>Set of events initiated (observed) from Role R2</a:t>
            </a:r>
            <a:r>
              <a:rPr lang="en-US" sz="1800" baseline="-25000" dirty="0" smtClean="0"/>
              <a:t>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5157" y="67375"/>
            <a:ext cx="3600000" cy="112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220072" y="0"/>
            <a:ext cx="288032" cy="11967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028384" y="44624"/>
            <a:ext cx="288032" cy="11967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644008" y="908720"/>
            <a:ext cx="47961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R1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460432" y="908720"/>
            <a:ext cx="47961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R2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ESB </a:t>
            </a:r>
            <a:r>
              <a:rPr lang="fr-FR" dirty="0" err="1" smtClean="0"/>
              <a:t>Connector</a:t>
            </a:r>
            <a:r>
              <a:rPr lang="fr-FR" dirty="0" smtClean="0"/>
              <a:t>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752528"/>
          </a:xfrm>
        </p:spPr>
        <p:txBody>
          <a:bodyPr/>
          <a:lstStyle/>
          <a:p>
            <a:pPr>
              <a:buNone/>
            </a:pPr>
            <a:r>
              <a:rPr lang="fr-FR" sz="1800" b="1" u="sng" dirty="0" smtClean="0"/>
              <a:t>Adaptation </a:t>
            </a:r>
            <a:r>
              <a:rPr lang="fr-FR" sz="1800" b="1" u="sng" dirty="0" err="1" smtClean="0"/>
              <a:t>process</a:t>
            </a:r>
            <a:endParaRPr lang="fr-FR" sz="1800" b="1" u="sng" dirty="0" smtClean="0"/>
          </a:p>
          <a:p>
            <a:pPr>
              <a:buNone/>
            </a:pPr>
            <a:r>
              <a:rPr lang="fr-FR" sz="1800" b="1" dirty="0" smtClean="0"/>
              <a:t>T</a:t>
            </a:r>
            <a:r>
              <a:rPr lang="fr-FR" sz="1800" b="1" baseline="-25000" dirty="0" smtClean="0"/>
              <a:t>1</a:t>
            </a:r>
            <a:r>
              <a:rPr lang="fr-FR" sz="1800" b="1" dirty="0" smtClean="0"/>
              <a:t> </a:t>
            </a:r>
            <a:r>
              <a:rPr lang="fr-FR" sz="1800" dirty="0" smtClean="0"/>
              <a:t>= |</a:t>
            </a:r>
            <a:r>
              <a:rPr lang="fr-FR" sz="1800" baseline="-25000" dirty="0" smtClean="0"/>
              <a:t>i=1..n </a:t>
            </a:r>
            <a:r>
              <a:rPr lang="fr-FR" sz="1800" dirty="0" smtClean="0"/>
              <a:t>(</a:t>
            </a:r>
            <a:r>
              <a:rPr lang="fr-FR" sz="1800" dirty="0" err="1" smtClean="0"/>
              <a:t>a.glue</a:t>
            </a:r>
            <a:r>
              <a:rPr lang="fr-FR" sz="1800" baseline="-25000" dirty="0" err="1" smtClean="0"/>
              <a:t>i</a:t>
            </a:r>
            <a:r>
              <a:rPr lang="fr-FR" sz="1800" dirty="0" smtClean="0"/>
              <a:t> -&gt; </a:t>
            </a:r>
            <a:r>
              <a:rPr lang="fr-FR" sz="1800" dirty="0" err="1" smtClean="0"/>
              <a:t>ToT</a:t>
            </a:r>
            <a:r>
              <a:rPr lang="fr-FR" sz="1800" baseline="-25000" dirty="0" err="1" smtClean="0"/>
              <a:t>i</a:t>
            </a:r>
            <a:r>
              <a:rPr lang="fr-FR" sz="1800" dirty="0" smtClean="0"/>
              <a:t>),</a:t>
            </a:r>
          </a:p>
          <a:p>
            <a:pPr>
              <a:buNone/>
            </a:pPr>
            <a:r>
              <a:rPr lang="fr-FR" sz="1800" dirty="0" err="1" smtClean="0"/>
              <a:t>ToT</a:t>
            </a:r>
            <a:r>
              <a:rPr lang="fr-FR" sz="1800" baseline="-25000" dirty="0" smtClean="0"/>
              <a:t> i=1..n </a:t>
            </a:r>
            <a:r>
              <a:rPr lang="en-US" sz="1800" dirty="0" smtClean="0"/>
              <a:t>= </a:t>
            </a:r>
            <a:r>
              <a:rPr lang="en-US" sz="1600" dirty="0" smtClean="0"/>
              <a:t>Required transformations to bridge </a:t>
            </a:r>
            <a:r>
              <a:rPr lang="en-US" sz="1600" dirty="0" err="1" smtClean="0"/>
              <a:t>Connector</a:t>
            </a:r>
            <a:r>
              <a:rPr lang="en-US" sz="1600" baseline="-25000" dirty="0" err="1" smtClean="0"/>
              <a:t>i</a:t>
            </a:r>
            <a:r>
              <a:rPr lang="en-US" sz="1600" dirty="0" smtClean="0"/>
              <a:t> to </a:t>
            </a:r>
            <a:r>
              <a:rPr lang="en-US" sz="1600" dirty="0" err="1" smtClean="0"/>
              <a:t>Connector</a:t>
            </a:r>
            <a:r>
              <a:rPr lang="en-US" sz="1600" baseline="-25000" dirty="0" err="1" smtClean="0"/>
              <a:t>bus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 </a:t>
            </a:r>
            <a:r>
              <a:rPr lang="fr-FR" sz="1600" dirty="0" smtClean="0"/>
              <a:t>| </a:t>
            </a:r>
            <a:r>
              <a:rPr lang="fr-FR" sz="1600" dirty="0" err="1" smtClean="0"/>
              <a:t>a.reset</a:t>
            </a:r>
            <a:r>
              <a:rPr lang="fr-FR" sz="1600" dirty="0" smtClean="0"/>
              <a:t> -&gt; T</a:t>
            </a:r>
            <a:r>
              <a:rPr lang="fr-FR" sz="1600" baseline="-25000" dirty="0" smtClean="0"/>
              <a:t>1</a:t>
            </a:r>
          </a:p>
          <a:p>
            <a:pPr>
              <a:buNone/>
            </a:pPr>
            <a:r>
              <a:rPr lang="fr-FR" sz="1800" b="1" dirty="0" smtClean="0"/>
              <a:t>T</a:t>
            </a:r>
            <a:r>
              <a:rPr lang="fr-FR" sz="1800" b="1" baseline="-25000" dirty="0" smtClean="0"/>
              <a:t>2</a:t>
            </a:r>
            <a:r>
              <a:rPr lang="fr-FR" sz="1800" b="1" dirty="0" smtClean="0"/>
              <a:t> </a:t>
            </a:r>
            <a:r>
              <a:rPr lang="fr-FR" sz="1800" dirty="0" smtClean="0"/>
              <a:t>= |</a:t>
            </a:r>
            <a:r>
              <a:rPr lang="fr-FR" sz="1800" baseline="-25000" dirty="0" smtClean="0"/>
              <a:t>k=1..m </a:t>
            </a:r>
            <a:r>
              <a:rPr lang="fr-FR" sz="1800" dirty="0" smtClean="0"/>
              <a:t>(</a:t>
            </a:r>
            <a:r>
              <a:rPr lang="fr-FR" sz="1800" dirty="0" err="1" smtClean="0"/>
              <a:t>b.glue’</a:t>
            </a:r>
            <a:r>
              <a:rPr lang="fr-FR" sz="1800" baseline="-25000" dirty="0" err="1" smtClean="0"/>
              <a:t>k</a:t>
            </a:r>
            <a:r>
              <a:rPr lang="fr-FR" sz="1800" dirty="0" smtClean="0"/>
              <a:t> -&gt; </a:t>
            </a:r>
            <a:r>
              <a:rPr lang="fr-FR" sz="1800" dirty="0" err="1" smtClean="0"/>
              <a:t>ToT’</a:t>
            </a:r>
            <a:r>
              <a:rPr lang="fr-FR" sz="1800" baseline="-25000" dirty="0" err="1" smtClean="0"/>
              <a:t>k</a:t>
            </a:r>
            <a:r>
              <a:rPr lang="fr-FR" sz="1800" dirty="0" smtClean="0"/>
              <a:t>),</a:t>
            </a:r>
          </a:p>
          <a:p>
            <a:pPr>
              <a:buNone/>
            </a:pPr>
            <a:r>
              <a:rPr lang="fr-FR" sz="1800" dirty="0" err="1" smtClean="0"/>
              <a:t>ToT’</a:t>
            </a:r>
            <a:r>
              <a:rPr lang="fr-FR" sz="1800" baseline="-25000" dirty="0" err="1" smtClean="0"/>
              <a:t>k</a:t>
            </a:r>
            <a:r>
              <a:rPr lang="fr-FR" sz="1800" baseline="-25000" dirty="0" smtClean="0"/>
              <a:t>, k=1..m </a:t>
            </a:r>
            <a:r>
              <a:rPr lang="en-US" sz="1800" dirty="0" smtClean="0"/>
              <a:t>= </a:t>
            </a:r>
            <a:r>
              <a:rPr lang="en-US" sz="1600" dirty="0" smtClean="0"/>
              <a:t>Required transformations to bridge </a:t>
            </a:r>
            <a:r>
              <a:rPr lang="en-US" sz="1600" dirty="0" err="1" smtClean="0"/>
              <a:t>Connector</a:t>
            </a:r>
            <a:r>
              <a:rPr lang="en-US" sz="1600" baseline="-25000" dirty="0" err="1" smtClean="0"/>
              <a:t>bus</a:t>
            </a:r>
            <a:r>
              <a:rPr lang="en-US" sz="1600" dirty="0" smtClean="0"/>
              <a:t> to </a:t>
            </a:r>
            <a:r>
              <a:rPr lang="en-US" sz="1600" dirty="0" err="1" smtClean="0"/>
              <a:t>Connector</a:t>
            </a:r>
            <a:r>
              <a:rPr lang="en-US" sz="1600" baseline="-25000" dirty="0" err="1" smtClean="0"/>
              <a:t>’k</a:t>
            </a:r>
            <a:r>
              <a:rPr lang="fr-FR" sz="1600" dirty="0" smtClean="0"/>
              <a:t>  | </a:t>
            </a:r>
            <a:r>
              <a:rPr lang="fr-FR" sz="1600" dirty="0" err="1" smtClean="0"/>
              <a:t>b.reset</a:t>
            </a:r>
            <a:r>
              <a:rPr lang="fr-FR" sz="1600" dirty="0" smtClean="0"/>
              <a:t> -&gt; T</a:t>
            </a:r>
            <a:r>
              <a:rPr lang="fr-FR" sz="1600" baseline="-25000" dirty="0" smtClean="0"/>
              <a:t>2</a:t>
            </a:r>
          </a:p>
          <a:p>
            <a:pPr>
              <a:buNone/>
            </a:pPr>
            <a:r>
              <a:rPr lang="fr-FR" sz="1800" b="1" u="sng" dirty="0" err="1" smtClean="0"/>
              <a:t>Bridging</a:t>
            </a:r>
            <a:r>
              <a:rPr lang="fr-FR" sz="1800" b="1" u="sng" dirty="0" smtClean="0"/>
              <a:t> </a:t>
            </a:r>
            <a:r>
              <a:rPr lang="fr-FR" sz="1800" b="1" u="sng" dirty="0" err="1" smtClean="0"/>
              <a:t>processes</a:t>
            </a:r>
            <a:endParaRPr lang="fr-FR" sz="1800" b="1" u="sng" dirty="0" smtClean="0"/>
          </a:p>
          <a:p>
            <a:pPr>
              <a:buNone/>
            </a:pPr>
            <a:r>
              <a:rPr lang="fr-FR" sz="1800" b="1" dirty="0" smtClean="0"/>
              <a:t>Bridge</a:t>
            </a:r>
            <a:r>
              <a:rPr lang="fr-FR" sz="1800" b="1" baseline="-25000" dirty="0" smtClean="0"/>
              <a:t>1</a:t>
            </a:r>
            <a:r>
              <a:rPr lang="fr-FR" sz="1800" b="1" dirty="0" smtClean="0"/>
              <a:t> </a:t>
            </a:r>
            <a:r>
              <a:rPr lang="fr-FR" sz="1800" dirty="0" smtClean="0"/>
              <a:t>= |</a:t>
            </a:r>
            <a:r>
              <a:rPr lang="fr-FR" sz="1800" baseline="-25000" dirty="0" smtClean="0"/>
              <a:t>i=1..n </a:t>
            </a:r>
            <a:r>
              <a:rPr lang="fr-FR" sz="1800" dirty="0" smtClean="0"/>
              <a:t>(</a:t>
            </a:r>
            <a:r>
              <a:rPr lang="fr-FR" sz="1800" dirty="0" err="1" smtClean="0"/>
              <a:t>a.glue</a:t>
            </a:r>
            <a:r>
              <a:rPr lang="fr-FR" sz="1800" baseline="-25000" dirty="0" err="1" smtClean="0"/>
              <a:t>i</a:t>
            </a:r>
            <a:r>
              <a:rPr lang="fr-FR" sz="1800" dirty="0" smtClean="0"/>
              <a:t> -&gt; </a:t>
            </a:r>
            <a:r>
              <a:rPr lang="fr-FR" sz="1800" dirty="0" err="1" smtClean="0"/>
              <a:t>Bridge</a:t>
            </a:r>
            <a:r>
              <a:rPr lang="fr-FR" sz="1800" baseline="-25000" dirty="0" err="1" smtClean="0"/>
              <a:t>i</a:t>
            </a:r>
            <a:r>
              <a:rPr lang="fr-FR" sz="1800" dirty="0" smtClean="0"/>
              <a:t>), </a:t>
            </a:r>
          </a:p>
          <a:p>
            <a:pPr>
              <a:buNone/>
            </a:pPr>
            <a:r>
              <a:rPr lang="fr-FR" sz="1800" dirty="0" err="1" smtClean="0"/>
              <a:t>Bridge</a:t>
            </a:r>
            <a:r>
              <a:rPr lang="fr-FR" sz="1800" baseline="-25000" dirty="0" err="1" smtClean="0"/>
              <a:t>i</a:t>
            </a:r>
            <a:r>
              <a:rPr lang="fr-FR" sz="1800" baseline="-25000" dirty="0" smtClean="0"/>
              <a:t>=1..n </a:t>
            </a:r>
            <a:r>
              <a:rPr lang="en-US" sz="1800" dirty="0" smtClean="0"/>
              <a:t>= </a:t>
            </a:r>
            <a:r>
              <a:rPr lang="fr-FR" sz="1800" dirty="0" smtClean="0"/>
              <a:t>[e : I1</a:t>
            </a:r>
            <a:r>
              <a:rPr lang="fr-FR" sz="1800" baseline="-25000" dirty="0" smtClean="0"/>
              <a:t>i</a:t>
            </a:r>
            <a:r>
              <a:rPr lang="fr-FR" sz="1800" dirty="0" smtClean="0"/>
              <a:t>] -&gt; </a:t>
            </a:r>
            <a:r>
              <a:rPr lang="fr-FR" sz="1800" dirty="0" err="1" smtClean="0"/>
              <a:t>a.tag</a:t>
            </a:r>
            <a:r>
              <a:rPr lang="fr-FR" sz="1800" baseline="-25000" dirty="0" err="1" smtClean="0"/>
              <a:t>i</a:t>
            </a:r>
            <a:r>
              <a:rPr lang="fr-FR" sz="1800" dirty="0" smtClean="0"/>
              <a:t>.[e] -&gt; </a:t>
            </a:r>
            <a:r>
              <a:rPr lang="fr-FR" sz="1800" dirty="0" err="1" smtClean="0"/>
              <a:t>Bridge</a:t>
            </a:r>
            <a:r>
              <a:rPr lang="fr-FR" sz="1800" baseline="-25000" dirty="0" err="1" smtClean="0"/>
              <a:t>i</a:t>
            </a:r>
            <a:r>
              <a:rPr lang="fr-FR" sz="1800" baseline="-25000" dirty="0" smtClean="0"/>
              <a:t> </a:t>
            </a:r>
            <a:r>
              <a:rPr lang="fr-FR" sz="1800" dirty="0" smtClean="0"/>
              <a:t>| </a:t>
            </a:r>
            <a:r>
              <a:rPr lang="fr-FR" sz="1800" dirty="0" err="1" smtClean="0"/>
              <a:t>a.tag</a:t>
            </a:r>
            <a:r>
              <a:rPr lang="fr-FR" sz="1800" baseline="-25000" dirty="0" err="1" smtClean="0"/>
              <a:t>i</a:t>
            </a:r>
            <a:r>
              <a:rPr lang="fr-FR" sz="1800" dirty="0" smtClean="0"/>
              <a:t>.[e : O1</a:t>
            </a:r>
            <a:r>
              <a:rPr lang="fr-FR" sz="1800" baseline="-25000" dirty="0" smtClean="0"/>
              <a:t>i</a:t>
            </a:r>
            <a:r>
              <a:rPr lang="fr-FR" sz="1800" dirty="0" smtClean="0"/>
              <a:t>] -&gt; [e] -&gt; </a:t>
            </a:r>
            <a:r>
              <a:rPr lang="fr-FR" sz="1800" dirty="0" err="1" smtClean="0"/>
              <a:t>Bridge</a:t>
            </a:r>
            <a:r>
              <a:rPr lang="fr-FR" sz="1800" baseline="-25000" dirty="0" err="1" smtClean="0"/>
              <a:t>i</a:t>
            </a:r>
            <a:r>
              <a:rPr lang="fr-FR" sz="1800" baseline="-25000" dirty="0" smtClean="0"/>
              <a:t> </a:t>
            </a:r>
          </a:p>
          <a:p>
            <a:pPr>
              <a:buNone/>
            </a:pPr>
            <a:r>
              <a:rPr lang="fr-FR" sz="1800" dirty="0" smtClean="0"/>
              <a:t>		   | </a:t>
            </a:r>
            <a:r>
              <a:rPr lang="fr-FR" sz="1800" dirty="0" err="1" smtClean="0"/>
              <a:t>a.reset</a:t>
            </a:r>
            <a:r>
              <a:rPr lang="fr-FR" sz="1800" dirty="0" smtClean="0"/>
              <a:t> -&gt; Bridge</a:t>
            </a:r>
            <a:r>
              <a:rPr lang="fr-FR" sz="1800" baseline="-25000" dirty="0" smtClean="0"/>
              <a:t>1</a:t>
            </a:r>
          </a:p>
          <a:p>
            <a:pPr>
              <a:buNone/>
            </a:pPr>
            <a:r>
              <a:rPr lang="fr-FR" sz="1800" b="1" dirty="0" smtClean="0"/>
              <a:t>Bridge2 </a:t>
            </a:r>
            <a:r>
              <a:rPr lang="fr-FR" sz="1800" dirty="0" smtClean="0"/>
              <a:t>= |</a:t>
            </a:r>
            <a:r>
              <a:rPr lang="fr-FR" sz="1800" baseline="-25000" dirty="0" smtClean="0"/>
              <a:t>k=1..m </a:t>
            </a:r>
            <a:r>
              <a:rPr lang="fr-FR" sz="1800" dirty="0" smtClean="0"/>
              <a:t>(</a:t>
            </a:r>
            <a:r>
              <a:rPr lang="fr-FR" sz="1800" dirty="0" err="1" smtClean="0"/>
              <a:t>b.glue’</a:t>
            </a:r>
            <a:r>
              <a:rPr lang="fr-FR" sz="1800" baseline="-25000" dirty="0" err="1" smtClean="0"/>
              <a:t>k</a:t>
            </a:r>
            <a:r>
              <a:rPr lang="fr-FR" sz="1800" dirty="0" smtClean="0"/>
              <a:t> -&gt; </a:t>
            </a:r>
            <a:r>
              <a:rPr lang="fr-FR" sz="1800" dirty="0" err="1" smtClean="0"/>
              <a:t>Bridge’</a:t>
            </a:r>
            <a:r>
              <a:rPr lang="fr-FR" sz="1800" baseline="-25000" dirty="0" err="1" smtClean="0"/>
              <a:t>k</a:t>
            </a:r>
            <a:r>
              <a:rPr lang="fr-FR" sz="1800" dirty="0" smtClean="0"/>
              <a:t>), </a:t>
            </a:r>
          </a:p>
          <a:p>
            <a:pPr>
              <a:buNone/>
            </a:pPr>
            <a:r>
              <a:rPr lang="fr-FR" sz="1800" dirty="0" err="1" smtClean="0"/>
              <a:t>Bridge’</a:t>
            </a:r>
            <a:r>
              <a:rPr lang="fr-FR" sz="1800" baseline="-25000" dirty="0" err="1" smtClean="0"/>
              <a:t>k</a:t>
            </a:r>
            <a:r>
              <a:rPr lang="fr-FR" sz="1800" baseline="-25000" dirty="0" smtClean="0"/>
              <a:t>=1..m </a:t>
            </a:r>
            <a:r>
              <a:rPr lang="en-US" sz="1800" dirty="0" smtClean="0"/>
              <a:t>= </a:t>
            </a:r>
            <a:r>
              <a:rPr lang="fr-FR" sz="1800" dirty="0" smtClean="0"/>
              <a:t>[e : I2</a:t>
            </a:r>
            <a:r>
              <a:rPr lang="fr-FR" sz="1800" baseline="-25000" dirty="0" smtClean="0"/>
              <a:t>k</a:t>
            </a:r>
            <a:r>
              <a:rPr lang="fr-FR" sz="1800" dirty="0" smtClean="0"/>
              <a:t>] -&gt; </a:t>
            </a:r>
            <a:r>
              <a:rPr lang="fr-FR" sz="1800" dirty="0" err="1" smtClean="0"/>
              <a:t>b.tag</a:t>
            </a:r>
            <a:r>
              <a:rPr lang="fr-FR" sz="1800" baseline="-25000" dirty="0" err="1" smtClean="0"/>
              <a:t>k</a:t>
            </a:r>
            <a:r>
              <a:rPr lang="fr-FR" sz="1800" dirty="0" smtClean="0"/>
              <a:t>.[e] -&gt; </a:t>
            </a:r>
            <a:r>
              <a:rPr lang="fr-FR" sz="1800" dirty="0" err="1" smtClean="0"/>
              <a:t>Bridge’</a:t>
            </a:r>
            <a:r>
              <a:rPr lang="fr-FR" sz="1800" baseline="-25000" dirty="0" err="1" smtClean="0"/>
              <a:t>k</a:t>
            </a:r>
            <a:r>
              <a:rPr lang="fr-FR" sz="1800" dirty="0" smtClean="0"/>
              <a:t>|</a:t>
            </a:r>
            <a:r>
              <a:rPr lang="fr-FR" sz="1800" dirty="0" err="1" smtClean="0"/>
              <a:t>b.tag</a:t>
            </a:r>
            <a:r>
              <a:rPr lang="fr-FR" sz="1800" baseline="-25000" dirty="0" err="1" smtClean="0"/>
              <a:t>k</a:t>
            </a:r>
            <a:r>
              <a:rPr lang="fr-FR" sz="1800" dirty="0" smtClean="0"/>
              <a:t>.[e : O2</a:t>
            </a:r>
            <a:r>
              <a:rPr lang="fr-FR" sz="1800" baseline="-25000" dirty="0" smtClean="0"/>
              <a:t>k</a:t>
            </a:r>
            <a:r>
              <a:rPr lang="fr-FR" sz="1800" dirty="0" smtClean="0"/>
              <a:t>] -&gt; [e] -&gt; </a:t>
            </a:r>
            <a:r>
              <a:rPr lang="fr-FR" sz="1800" dirty="0" err="1" smtClean="0"/>
              <a:t>Bridge’</a:t>
            </a:r>
            <a:r>
              <a:rPr lang="fr-FR" sz="1800" baseline="-25000" dirty="0" err="1" smtClean="0"/>
              <a:t>k</a:t>
            </a:r>
            <a:r>
              <a:rPr lang="fr-FR" sz="1800" baseline="-25000" dirty="0" smtClean="0"/>
              <a:t> </a:t>
            </a:r>
          </a:p>
          <a:p>
            <a:pPr>
              <a:buNone/>
            </a:pPr>
            <a:r>
              <a:rPr lang="fr-FR" sz="1800" dirty="0" smtClean="0"/>
              <a:t>		   |</a:t>
            </a:r>
            <a:r>
              <a:rPr lang="fr-FR" sz="1800" dirty="0" err="1" smtClean="0"/>
              <a:t>b.reset</a:t>
            </a:r>
            <a:r>
              <a:rPr lang="fr-FR" sz="1800" dirty="0" smtClean="0"/>
              <a:t> -&gt; Bridge</a:t>
            </a:r>
            <a:r>
              <a:rPr lang="fr-FR" sz="1800" baseline="-25000" dirty="0" smtClean="0"/>
              <a:t>2</a:t>
            </a:r>
          </a:p>
          <a:p>
            <a:pPr>
              <a:buNone/>
            </a:pPr>
            <a:r>
              <a:rPr lang="fr-FR" sz="1800" b="1" u="sng" dirty="0" smtClean="0"/>
              <a:t>Indirect bridge </a:t>
            </a:r>
            <a:r>
              <a:rPr lang="fr-FR" sz="1800" b="1" u="sng" dirty="0" err="1" smtClean="0"/>
              <a:t>connector</a:t>
            </a:r>
            <a:endParaRPr lang="fr-FR" sz="1800" b="1" u="sng" dirty="0" smtClean="0"/>
          </a:p>
          <a:p>
            <a:pPr>
              <a:buNone/>
            </a:pPr>
            <a:r>
              <a:rPr lang="fr-FR" sz="1600" dirty="0" smtClean="0"/>
              <a:t>|</a:t>
            </a:r>
            <a:r>
              <a:rPr lang="fr-FR" sz="1600" b="1" dirty="0" smtClean="0"/>
              <a:t>|C-</a:t>
            </a:r>
            <a:r>
              <a:rPr lang="fr-FR" sz="1600" b="1" dirty="0" err="1" smtClean="0"/>
              <a:t>IBridge</a:t>
            </a:r>
            <a:r>
              <a:rPr lang="fr-FR" sz="1600" b="1" dirty="0" smtClean="0"/>
              <a:t> </a:t>
            </a:r>
            <a:r>
              <a:rPr lang="fr-FR" sz="1600" dirty="0" smtClean="0"/>
              <a:t>= R1 || T1 ||</a:t>
            </a:r>
            <a:r>
              <a:rPr lang="fr-FR" sz="1600" baseline="-25000" dirty="0" smtClean="0"/>
              <a:t>i=1..n</a:t>
            </a:r>
            <a:r>
              <a:rPr lang="fr-FR" sz="1600" dirty="0" smtClean="0"/>
              <a:t> </a:t>
            </a:r>
            <a:r>
              <a:rPr lang="fr-FR" sz="1600" dirty="0" err="1" smtClean="0"/>
              <a:t>a.tag</a:t>
            </a:r>
            <a:r>
              <a:rPr lang="fr-FR" sz="1600" baseline="-25000" dirty="0" err="1" smtClean="0"/>
              <a:t>i</a:t>
            </a:r>
            <a:r>
              <a:rPr lang="fr-FR" sz="1600" dirty="0" err="1" smtClean="0"/>
              <a:t>:Glue</a:t>
            </a:r>
            <a:r>
              <a:rPr lang="fr-FR" sz="1600" baseline="-25000" dirty="0" err="1" smtClean="0"/>
              <a:t>i</a:t>
            </a:r>
            <a:r>
              <a:rPr lang="fr-FR" sz="1600" dirty="0" smtClean="0"/>
              <a:t> || Bridge</a:t>
            </a:r>
            <a:r>
              <a:rPr lang="fr-FR" sz="1600" baseline="-25000" dirty="0" smtClean="0"/>
              <a:t>1</a:t>
            </a:r>
            <a:r>
              <a:rPr lang="fr-FR" sz="1600" dirty="0" smtClean="0"/>
              <a:t>|| </a:t>
            </a:r>
            <a:r>
              <a:rPr lang="fr-FR" sz="1600" dirty="0" err="1" smtClean="0"/>
              <a:t>Glue</a:t>
            </a:r>
            <a:r>
              <a:rPr lang="fr-FR" sz="1600" baseline="-25000" dirty="0" err="1" smtClean="0"/>
              <a:t>bus</a:t>
            </a:r>
            <a:r>
              <a:rPr lang="fr-FR" sz="1600" dirty="0" smtClean="0"/>
              <a:t> || Bridge</a:t>
            </a:r>
            <a:r>
              <a:rPr lang="fr-FR" sz="1600" baseline="-25000" dirty="0" smtClean="0"/>
              <a:t>2</a:t>
            </a:r>
            <a:r>
              <a:rPr lang="fr-FR" sz="1600" dirty="0" smtClean="0"/>
              <a:t> ||</a:t>
            </a:r>
            <a:r>
              <a:rPr lang="fr-FR" sz="1600" baseline="-25000" dirty="0" smtClean="0"/>
              <a:t>k=1..m</a:t>
            </a:r>
            <a:r>
              <a:rPr lang="fr-FR" sz="1600" dirty="0" smtClean="0"/>
              <a:t> </a:t>
            </a:r>
            <a:r>
              <a:rPr lang="fr-FR" sz="1600" dirty="0" err="1" smtClean="0"/>
              <a:t>b.tag</a:t>
            </a:r>
            <a:r>
              <a:rPr lang="fr-FR" sz="1600" baseline="-25000" dirty="0" err="1" smtClean="0"/>
              <a:t>k</a:t>
            </a:r>
            <a:r>
              <a:rPr lang="fr-FR" sz="1600" dirty="0" err="1" smtClean="0"/>
              <a:t>:Glue’</a:t>
            </a:r>
            <a:r>
              <a:rPr lang="fr-FR" sz="1600" baseline="-25000" dirty="0" err="1" smtClean="0"/>
              <a:t>k</a:t>
            </a:r>
            <a:r>
              <a:rPr lang="fr-FR" sz="1600" dirty="0" smtClean="0"/>
              <a:t> || T2 || R2</a:t>
            </a:r>
          </a:p>
          <a:p>
            <a:pPr>
              <a:buNone/>
            </a:pPr>
            <a:endParaRPr lang="fr-FR" sz="1800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5157" y="67375"/>
            <a:ext cx="3600000" cy="112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940152" y="0"/>
            <a:ext cx="288032" cy="11967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228184" y="0"/>
            <a:ext cx="41069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T</a:t>
            </a:r>
            <a:r>
              <a:rPr lang="fr-FR" baseline="-25000" dirty="0" smtClean="0"/>
              <a:t>1</a:t>
            </a:r>
            <a:endParaRPr lang="fr-FR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7308304" y="0"/>
            <a:ext cx="288032" cy="11967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876256" y="0"/>
            <a:ext cx="41069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T</a:t>
            </a:r>
            <a:r>
              <a:rPr lang="fr-FR" baseline="-25000" dirty="0" smtClean="0"/>
              <a:t>2</a:t>
            </a:r>
            <a:endParaRPr lang="fr-FR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Software Bridges </a:t>
            </a:r>
            <a:r>
              <a:rPr lang="fr-FR" dirty="0" err="1" smtClean="0"/>
              <a:t>Assessment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0" y="393305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004080"/>
                </a:solidFill>
              </a:rPr>
              <a:t> </a:t>
            </a:r>
            <a:r>
              <a:rPr lang="fr-FR" sz="2400" dirty="0" err="1" smtClean="0">
                <a:solidFill>
                  <a:srgbClr val="004080"/>
                </a:solidFill>
              </a:rPr>
              <a:t>Handcoded</a:t>
            </a:r>
            <a:r>
              <a:rPr lang="fr-FR" sz="2400" dirty="0" smtClean="0">
                <a:solidFill>
                  <a:srgbClr val="004080"/>
                </a:solidFill>
              </a:rPr>
              <a:t> </a:t>
            </a:r>
            <a:r>
              <a:rPr lang="fr-FR" sz="2400" dirty="0" err="1" smtClean="0">
                <a:solidFill>
                  <a:srgbClr val="004080"/>
                </a:solidFill>
              </a:rPr>
              <a:t>development</a:t>
            </a:r>
            <a:r>
              <a:rPr lang="fr-FR" sz="2400" dirty="0" smtClean="0">
                <a:solidFill>
                  <a:srgbClr val="004080"/>
                </a:solidFill>
              </a:rPr>
              <a:t> of bridges </a:t>
            </a:r>
            <a:r>
              <a:rPr lang="fr-FR" sz="2400" dirty="0" smtClean="0">
                <a:solidFill>
                  <a:srgbClr val="9966FF"/>
                </a:solidFill>
              </a:rPr>
              <a:t>(i.e., </a:t>
            </a:r>
            <a:r>
              <a:rPr lang="fr-FR" sz="2400" dirty="0" err="1" smtClean="0">
                <a:solidFill>
                  <a:srgbClr val="9966FF"/>
                </a:solidFill>
              </a:rPr>
              <a:t>Process</a:t>
            </a:r>
            <a:r>
              <a:rPr lang="fr-FR" sz="2400" dirty="0" smtClean="0">
                <a:solidFill>
                  <a:srgbClr val="9966FF"/>
                </a:solidFill>
              </a:rPr>
              <a:t> T)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004080"/>
                </a:solidFill>
              </a:rPr>
              <a:t> Direct </a:t>
            </a:r>
            <a:r>
              <a:rPr lang="fr-FR" sz="2400" dirty="0" err="1" smtClean="0">
                <a:solidFill>
                  <a:srgbClr val="004080"/>
                </a:solidFill>
              </a:rPr>
              <a:t>bridging</a:t>
            </a:r>
            <a:r>
              <a:rPr lang="fr-FR" sz="2400" dirty="0" smtClean="0">
                <a:solidFill>
                  <a:srgbClr val="004080"/>
                </a:solidFill>
              </a:rPr>
              <a:t> </a:t>
            </a:r>
            <a:r>
              <a:rPr lang="fr-FR" sz="2400" dirty="0" err="1" smtClean="0">
                <a:solidFill>
                  <a:srgbClr val="004080"/>
                </a:solidFill>
              </a:rPr>
              <a:t>does</a:t>
            </a:r>
            <a:r>
              <a:rPr lang="fr-FR" sz="2400" dirty="0" smtClean="0">
                <a:solidFill>
                  <a:srgbClr val="004080"/>
                </a:solidFill>
              </a:rPr>
              <a:t> not </a:t>
            </a:r>
            <a:r>
              <a:rPr lang="fr-FR" sz="2400" dirty="0" err="1" smtClean="0">
                <a:solidFill>
                  <a:srgbClr val="004080"/>
                </a:solidFill>
              </a:rPr>
              <a:t>scale</a:t>
            </a:r>
            <a:r>
              <a:rPr lang="fr-FR" sz="2400" dirty="0" smtClean="0">
                <a:solidFill>
                  <a:srgbClr val="00408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004080"/>
                </a:solidFill>
              </a:rPr>
              <a:t> </a:t>
            </a:r>
            <a:r>
              <a:rPr lang="fr-FR" sz="2400" dirty="0" err="1" smtClean="0">
                <a:solidFill>
                  <a:srgbClr val="004080"/>
                </a:solidFill>
              </a:rPr>
              <a:t>Interoperability</a:t>
            </a:r>
            <a:r>
              <a:rPr lang="fr-FR" sz="2400" dirty="0" smtClean="0">
                <a:solidFill>
                  <a:srgbClr val="004080"/>
                </a:solidFill>
              </a:rPr>
              <a:t> </a:t>
            </a:r>
            <a:r>
              <a:rPr lang="fr-FR" sz="2400" dirty="0" err="1" smtClean="0">
                <a:solidFill>
                  <a:srgbClr val="004080"/>
                </a:solidFill>
              </a:rPr>
              <a:t>limited</a:t>
            </a:r>
            <a:r>
              <a:rPr lang="fr-FR" sz="2400" dirty="0" smtClean="0">
                <a:solidFill>
                  <a:srgbClr val="004080"/>
                </a:solidFill>
              </a:rPr>
              <a:t> to the </a:t>
            </a:r>
            <a:r>
              <a:rPr lang="fr-FR" sz="2400" dirty="0" err="1" smtClean="0">
                <a:solidFill>
                  <a:srgbClr val="004080"/>
                </a:solidFill>
              </a:rPr>
              <a:t>behavior</a:t>
            </a:r>
            <a:r>
              <a:rPr lang="fr-FR" sz="2400" dirty="0" smtClean="0">
                <a:solidFill>
                  <a:srgbClr val="004080"/>
                </a:solidFill>
              </a:rPr>
              <a:t> of the </a:t>
            </a:r>
            <a:r>
              <a:rPr lang="fr-FR" sz="2400" dirty="0" err="1" smtClean="0">
                <a:solidFill>
                  <a:srgbClr val="004080"/>
                </a:solidFill>
              </a:rPr>
              <a:t>intermediary</a:t>
            </a:r>
            <a:r>
              <a:rPr lang="fr-FR" sz="2400" dirty="0" smtClean="0">
                <a:solidFill>
                  <a:srgbClr val="004080"/>
                </a:solidFill>
              </a:rPr>
              <a:t> in</a:t>
            </a:r>
            <a:br>
              <a:rPr lang="fr-FR" sz="2400" dirty="0" smtClean="0">
                <a:solidFill>
                  <a:srgbClr val="004080"/>
                </a:solidFill>
              </a:rPr>
            </a:br>
            <a:r>
              <a:rPr lang="fr-FR" sz="2400" dirty="0" smtClean="0">
                <a:solidFill>
                  <a:srgbClr val="004080"/>
                </a:solidFill>
              </a:rPr>
              <a:t>   the case of indirect </a:t>
            </a:r>
            <a:r>
              <a:rPr lang="fr-FR" sz="2400" dirty="0" err="1" smtClean="0">
                <a:solidFill>
                  <a:srgbClr val="004080"/>
                </a:solidFill>
              </a:rPr>
              <a:t>bridging</a:t>
            </a:r>
            <a:endParaRPr lang="fr-FR" sz="2400" dirty="0" smtClean="0">
              <a:solidFill>
                <a:srgbClr val="004080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sz="2400" dirty="0">
              <a:solidFill>
                <a:srgbClr val="00408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3600000" cy="64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28800"/>
            <a:ext cx="3600000" cy="112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Interoperability</a:t>
            </a:r>
            <a:r>
              <a:rPr lang="fr-FR" b="1" dirty="0" smtClean="0"/>
              <a:t> </a:t>
            </a:r>
            <a:r>
              <a:rPr lang="fr-FR" b="1" dirty="0" err="1" smtClean="0"/>
              <a:t>Platforms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79512" y="1772816"/>
            <a:ext cx="8715375" cy="1500187"/>
            <a:chOff x="285720" y="3429000"/>
            <a:chExt cx="8715436" cy="1500198"/>
          </a:xfrm>
        </p:grpSpPr>
        <p:sp>
          <p:nvSpPr>
            <p:cNvPr id="6" name="Rectangle 5"/>
            <p:cNvSpPr/>
            <p:nvPr/>
          </p:nvSpPr>
          <p:spPr>
            <a:xfrm>
              <a:off x="5500695" y="3429000"/>
              <a:ext cx="3286148" cy="12858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85720" y="3429000"/>
              <a:ext cx="4857784" cy="15001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7159" y="3500438"/>
              <a:ext cx="1357321" cy="857256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b="1" dirty="0"/>
                <a:t>Application</a:t>
              </a:r>
              <a:endParaRPr lang="en-GB" b="1" dirty="0"/>
            </a:p>
          </p:txBody>
        </p:sp>
        <p:cxnSp>
          <p:nvCxnSpPr>
            <p:cNvPr id="9" name="Straight Arrow Connector 13"/>
            <p:cNvCxnSpPr/>
            <p:nvPr/>
          </p:nvCxnSpPr>
          <p:spPr>
            <a:xfrm>
              <a:off x="4786315" y="3786190"/>
              <a:ext cx="928693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Straight Arrow Connector 14"/>
            <p:cNvCxnSpPr/>
            <p:nvPr/>
          </p:nvCxnSpPr>
          <p:spPr>
            <a:xfrm rot="10800000">
              <a:off x="4929191" y="4214818"/>
              <a:ext cx="928693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TextBox 15"/>
            <p:cNvSpPr txBox="1">
              <a:spLocks noChangeArrowheads="1"/>
            </p:cNvSpPr>
            <p:nvPr/>
          </p:nvSpPr>
          <p:spPr bwMode="auto">
            <a:xfrm>
              <a:off x="428596" y="4500570"/>
              <a:ext cx="21431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/>
                <a:t>Peer</a:t>
              </a:r>
              <a:endParaRPr lang="en-GB" b="1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8083" y="3571876"/>
              <a:ext cx="1357321" cy="857256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b="1" dirty="0"/>
                <a:t>Application</a:t>
              </a:r>
              <a:endParaRPr lang="en-GB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15008" y="3571876"/>
              <a:ext cx="1357322" cy="85725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b="1" dirty="0"/>
                <a:t>Legacy Middleware</a:t>
              </a:r>
              <a:endParaRPr lang="en-GB" b="1" dirty="0"/>
            </a:p>
          </p:txBody>
        </p:sp>
        <p:cxnSp>
          <p:nvCxnSpPr>
            <p:cNvPr id="14" name="Straight Arrow Connector 18"/>
            <p:cNvCxnSpPr/>
            <p:nvPr/>
          </p:nvCxnSpPr>
          <p:spPr>
            <a:xfrm>
              <a:off x="7072331" y="3786190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Arrow Connector 19"/>
            <p:cNvCxnSpPr/>
            <p:nvPr/>
          </p:nvCxnSpPr>
          <p:spPr>
            <a:xfrm rot="10800000">
              <a:off x="7072331" y="4214818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6" name="TextBox 20"/>
            <p:cNvSpPr txBox="1">
              <a:spLocks noChangeArrowheads="1"/>
            </p:cNvSpPr>
            <p:nvPr/>
          </p:nvSpPr>
          <p:spPr bwMode="auto">
            <a:xfrm>
              <a:off x="6858016" y="4429132"/>
              <a:ext cx="21431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/>
                <a:t>Peer</a:t>
              </a:r>
              <a:endParaRPr lang="en-GB" b="1"/>
            </a:p>
          </p:txBody>
        </p:sp>
        <p:grpSp>
          <p:nvGrpSpPr>
            <p:cNvPr id="17" name="Group 92"/>
            <p:cNvGrpSpPr>
              <a:grpSpLocks/>
            </p:cNvGrpSpPr>
            <p:nvPr/>
          </p:nvGrpSpPr>
          <p:grpSpPr bwMode="auto">
            <a:xfrm>
              <a:off x="1785918" y="3500438"/>
              <a:ext cx="3286148" cy="1357323"/>
              <a:chOff x="2786050" y="2428868"/>
              <a:chExt cx="3286148" cy="1357323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786050" y="2428868"/>
                <a:ext cx="3143272" cy="1357323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b="1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500562" y="2786058"/>
                <a:ext cx="1357322" cy="85725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600" b="1" dirty="0"/>
                  <a:t>Substituted Middleware</a:t>
                </a:r>
                <a:endParaRPr lang="en-GB" b="1" dirty="0"/>
              </a:p>
            </p:txBody>
          </p:sp>
          <p:cxnSp>
            <p:nvCxnSpPr>
              <p:cNvPr id="20" name="Straight Arrow Connector 24"/>
              <p:cNvCxnSpPr/>
              <p:nvPr/>
            </p:nvCxnSpPr>
            <p:spPr>
              <a:xfrm>
                <a:off x="4214810" y="3071811"/>
                <a:ext cx="285752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5"/>
              <p:cNvCxnSpPr/>
              <p:nvPr/>
            </p:nvCxnSpPr>
            <p:spPr>
              <a:xfrm rot="10800000" flipV="1">
                <a:off x="4143371" y="3357563"/>
                <a:ext cx="357191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857488" y="2786082"/>
                <a:ext cx="1357322" cy="85725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600" b="1" dirty="0"/>
                  <a:t>Translation</a:t>
                </a:r>
                <a:endParaRPr lang="en-GB" b="1" dirty="0"/>
              </a:p>
            </p:txBody>
          </p:sp>
          <p:sp>
            <p:nvSpPr>
              <p:cNvPr id="23" name="TextBox 27"/>
              <p:cNvSpPr txBox="1">
                <a:spLocks noChangeArrowheads="1"/>
              </p:cNvSpPr>
              <p:nvPr/>
            </p:nvSpPr>
            <p:spPr bwMode="auto">
              <a:xfrm>
                <a:off x="3071802" y="2428868"/>
                <a:ext cx="300039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600" b="1"/>
                  <a:t>Interoperability Platform</a:t>
                </a:r>
                <a:endParaRPr lang="en-GB" b="1"/>
              </a:p>
            </p:txBody>
          </p:sp>
        </p:grpSp>
      </p:grpSp>
      <p:sp>
        <p:nvSpPr>
          <p:cNvPr id="24" name="ZoneTexte 23"/>
          <p:cNvSpPr txBox="1"/>
          <p:nvPr/>
        </p:nvSpPr>
        <p:spPr>
          <a:xfrm>
            <a:off x="100059" y="4437112"/>
            <a:ext cx="90867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4080"/>
                </a:solidFill>
              </a:rPr>
              <a:t>E.g.: </a:t>
            </a:r>
            <a:br>
              <a:rPr lang="fr-FR" sz="2400" dirty="0" smtClean="0">
                <a:solidFill>
                  <a:srgbClr val="004080"/>
                </a:solidFill>
              </a:rPr>
            </a:br>
            <a:r>
              <a:rPr lang="fr-FR" sz="2400" dirty="0" smtClean="0">
                <a:solidFill>
                  <a:srgbClr val="004080"/>
                </a:solidFill>
              </a:rPr>
              <a:t>UIC, </a:t>
            </a:r>
            <a:r>
              <a:rPr lang="fr-FR" sz="2400" dirty="0" err="1" smtClean="0">
                <a:solidFill>
                  <a:srgbClr val="004080"/>
                </a:solidFill>
              </a:rPr>
              <a:t>ReMMoC</a:t>
            </a:r>
            <a:r>
              <a:rPr lang="fr-FR" sz="2400" dirty="0" smtClean="0">
                <a:solidFill>
                  <a:srgbClr val="004080"/>
                </a:solidFill>
              </a:rPr>
              <a:t> at middleware-layer</a:t>
            </a:r>
          </a:p>
          <a:p>
            <a:pPr algn="ctr"/>
            <a:r>
              <a:rPr lang="fr-FR" sz="2400" dirty="0" smtClean="0">
                <a:solidFill>
                  <a:srgbClr val="004080"/>
                </a:solidFill>
              </a:rPr>
              <a:t>Domain-</a:t>
            </a:r>
            <a:r>
              <a:rPr lang="fr-FR" sz="2400" dirty="0" err="1" smtClean="0">
                <a:solidFill>
                  <a:srgbClr val="004080"/>
                </a:solidFill>
              </a:rPr>
              <a:t>specific</a:t>
            </a:r>
            <a:r>
              <a:rPr lang="fr-FR" sz="2400" dirty="0" smtClean="0">
                <a:solidFill>
                  <a:srgbClr val="004080"/>
                </a:solidFill>
              </a:rPr>
              <a:t> </a:t>
            </a:r>
            <a:r>
              <a:rPr lang="fr-FR" sz="2400" dirty="0" err="1" smtClean="0">
                <a:solidFill>
                  <a:srgbClr val="004080"/>
                </a:solidFill>
              </a:rPr>
              <a:t>platform</a:t>
            </a:r>
            <a:r>
              <a:rPr lang="fr-FR" sz="2400" dirty="0" smtClean="0">
                <a:solidFill>
                  <a:srgbClr val="004080"/>
                </a:solidFill>
              </a:rPr>
              <a:t> – IM Pidgin, </a:t>
            </a:r>
            <a:r>
              <a:rPr lang="fr-FR" sz="2400" dirty="0" err="1" smtClean="0">
                <a:solidFill>
                  <a:srgbClr val="004080"/>
                </a:solidFill>
              </a:rPr>
              <a:t>Adium</a:t>
            </a:r>
            <a:r>
              <a:rPr lang="fr-FR" sz="2400" dirty="0" smtClean="0">
                <a:solidFill>
                  <a:srgbClr val="004080"/>
                </a:solidFill>
              </a:rPr>
              <a:t> - at application-layer</a:t>
            </a:r>
          </a:p>
          <a:p>
            <a:pPr algn="ctr"/>
            <a:endParaRPr lang="fr-FR" sz="2400" dirty="0">
              <a:solidFill>
                <a:srgbClr val="004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Interoperability</a:t>
            </a:r>
            <a:r>
              <a:rPr lang="fr-FR" dirty="0" smtClean="0"/>
              <a:t> </a:t>
            </a:r>
            <a:r>
              <a:rPr lang="fr-FR" dirty="0" err="1" smtClean="0"/>
              <a:t>Mediator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200000" cy="393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033323" y="5517232"/>
            <a:ext cx="6932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4080"/>
                </a:solidFill>
              </a:rPr>
              <a:t>||</a:t>
            </a:r>
            <a:r>
              <a:rPr lang="fr-FR" sz="2400" dirty="0" err="1" smtClean="0">
                <a:solidFill>
                  <a:srgbClr val="004080"/>
                </a:solidFill>
              </a:rPr>
              <a:t>Interoperability_Mediator</a:t>
            </a:r>
            <a:r>
              <a:rPr lang="fr-FR" sz="2400" dirty="0" smtClean="0">
                <a:solidFill>
                  <a:srgbClr val="004080"/>
                </a:solidFill>
              </a:rPr>
              <a:t> = (Switch || Bridge || T)</a:t>
            </a:r>
            <a:endParaRPr lang="fr-FR" sz="2400" dirty="0">
              <a:solidFill>
                <a:srgbClr val="004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3975"/>
            <a:ext cx="8769350" cy="1143000"/>
          </a:xfrm>
        </p:spPr>
        <p:txBody>
          <a:bodyPr/>
          <a:lstStyle/>
          <a:p>
            <a:pPr algn="l"/>
            <a:r>
              <a:rPr lang="fr-FR" dirty="0" err="1" smtClean="0"/>
              <a:t>Interoperability</a:t>
            </a:r>
            <a:r>
              <a:rPr lang="fr-FR" dirty="0" smtClean="0"/>
              <a:t> </a:t>
            </a:r>
            <a:r>
              <a:rPr lang="fr-FR" dirty="0" err="1" smtClean="0"/>
              <a:t>Connector</a:t>
            </a:r>
            <a:r>
              <a:rPr lang="fr-FR" dirty="0" smtClean="0"/>
              <a:t>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608512"/>
          </a:xfrm>
        </p:spPr>
        <p:txBody>
          <a:bodyPr/>
          <a:lstStyle/>
          <a:p>
            <a:pPr>
              <a:buNone/>
            </a:pPr>
            <a:r>
              <a:rPr lang="en-US" sz="1800" b="1" u="sng" dirty="0" smtClean="0"/>
              <a:t>Proprietary interface</a:t>
            </a:r>
          </a:p>
          <a:p>
            <a:pPr>
              <a:buNone/>
            </a:pPr>
            <a:r>
              <a:rPr lang="en-US" sz="1800" b="1" dirty="0" smtClean="0"/>
              <a:t>Role </a:t>
            </a:r>
            <a:r>
              <a:rPr lang="en-US" sz="1800" b="1" dirty="0" err="1" smtClean="0"/>
              <a:t>R</a:t>
            </a:r>
            <a:r>
              <a:rPr lang="en-US" sz="1800" b="1" baseline="-25000" dirty="0" err="1" smtClean="0"/>
              <a:t>interface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= Bridge interface</a:t>
            </a:r>
            <a:endParaRPr lang="en-US" sz="1800" baseline="-25000" dirty="0" smtClean="0"/>
          </a:p>
          <a:p>
            <a:pPr>
              <a:buNone/>
            </a:pPr>
            <a:r>
              <a:rPr lang="en-US" sz="1800" b="1" dirty="0" smtClean="0"/>
              <a:t>Role R2</a:t>
            </a:r>
            <a:r>
              <a:rPr lang="en-US" sz="1800" dirty="0" smtClean="0"/>
              <a:t> </a:t>
            </a:r>
            <a:r>
              <a:rPr lang="fr-FR" sz="1800" dirty="0" smtClean="0"/>
              <a:t>= |</a:t>
            </a:r>
            <a:r>
              <a:rPr lang="fr-FR" sz="1800" baseline="-25000" dirty="0" smtClean="0"/>
              <a:t>i=1..n </a:t>
            </a:r>
            <a:r>
              <a:rPr lang="fr-FR" sz="1800" dirty="0" smtClean="0"/>
              <a:t>(</a:t>
            </a:r>
            <a:r>
              <a:rPr lang="fr-FR" sz="1800" dirty="0" err="1" smtClean="0"/>
              <a:t>glue</a:t>
            </a:r>
            <a:r>
              <a:rPr lang="fr-FR" sz="1800" baseline="-25000" dirty="0" err="1" smtClean="0"/>
              <a:t>i</a:t>
            </a:r>
            <a:r>
              <a:rPr lang="fr-FR" sz="1800" dirty="0" smtClean="0"/>
              <a:t> -&gt; R2</a:t>
            </a:r>
            <a:r>
              <a:rPr lang="fr-FR" sz="1800" baseline="-25000" dirty="0" smtClean="0"/>
              <a:t>i</a:t>
            </a:r>
            <a:r>
              <a:rPr lang="fr-FR" sz="1800" dirty="0" smtClean="0"/>
              <a:t>),</a:t>
            </a:r>
            <a:endParaRPr lang="en-US" sz="1800" dirty="0" smtClean="0"/>
          </a:p>
          <a:p>
            <a:pPr>
              <a:buNone/>
            </a:pPr>
            <a:r>
              <a:rPr lang="en-US" sz="1800" b="1" dirty="0" smtClean="0"/>
              <a:t>R2</a:t>
            </a:r>
            <a:r>
              <a:rPr lang="en-US" sz="1800" baseline="-25000" dirty="0" smtClean="0"/>
              <a:t>i,i in [1..n]</a:t>
            </a:r>
            <a:r>
              <a:rPr lang="en-US" sz="1800" dirty="0" smtClean="0"/>
              <a:t> = </a:t>
            </a:r>
            <a:r>
              <a:rPr lang="en-US" sz="1800" dirty="0" err="1" smtClean="0"/>
              <a:t>Inititial</a:t>
            </a:r>
            <a:r>
              <a:rPr lang="en-US" sz="1800" dirty="0" smtClean="0"/>
              <a:t> spec of Role R2 of </a:t>
            </a:r>
            <a:r>
              <a:rPr lang="en-US" sz="1800" dirty="0" err="1" smtClean="0"/>
              <a:t>Connector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 | reset -&gt; R2</a:t>
            </a:r>
            <a:endParaRPr lang="en-US" sz="1800" b="1" dirty="0" smtClean="0"/>
          </a:p>
          <a:p>
            <a:pPr>
              <a:buNone/>
            </a:pPr>
            <a:r>
              <a:rPr lang="en-US" sz="1800" b="1" dirty="0" err="1" smtClean="0"/>
              <a:t>Glue</a:t>
            </a:r>
            <a:r>
              <a:rPr lang="en-US" sz="1800" baseline="-25000" dirty="0" err="1" smtClean="0"/>
              <a:t>i,i</a:t>
            </a:r>
            <a:r>
              <a:rPr lang="en-US" sz="1800" baseline="-25000" dirty="0" smtClean="0"/>
              <a:t> in [1..n]</a:t>
            </a:r>
            <a:r>
              <a:rPr lang="en-US" sz="1800" dirty="0" smtClean="0"/>
              <a:t> = Glue of </a:t>
            </a:r>
            <a:r>
              <a:rPr lang="en-US" sz="1800" dirty="0" err="1" smtClean="0"/>
              <a:t>Connector</a:t>
            </a:r>
            <a:r>
              <a:rPr lang="en-US" sz="1800" baseline="-25000" dirty="0" err="1" smtClean="0"/>
              <a:t>i</a:t>
            </a:r>
            <a:endParaRPr lang="en-US" sz="1800" baseline="-25000" dirty="0" smtClean="0"/>
          </a:p>
          <a:p>
            <a:pPr>
              <a:buNone/>
            </a:pPr>
            <a:endParaRPr lang="en-US" sz="1800" baseline="-25000" dirty="0" smtClean="0"/>
          </a:p>
          <a:p>
            <a:pPr>
              <a:buNone/>
            </a:pPr>
            <a:r>
              <a:rPr lang="en-US" sz="1800" b="1" u="sng" dirty="0" smtClean="0"/>
              <a:t>Initiated and observed events</a:t>
            </a:r>
          </a:p>
          <a:p>
            <a:pPr>
              <a:buNone/>
            </a:pPr>
            <a:r>
              <a:rPr lang="en-US" sz="1800" b="1" dirty="0" smtClean="0"/>
              <a:t>set I2 (O2)</a:t>
            </a:r>
            <a:r>
              <a:rPr lang="en-US" sz="1800" baseline="-25000" dirty="0" err="1" smtClean="0"/>
              <a:t>i,i</a:t>
            </a:r>
            <a:r>
              <a:rPr lang="en-US" sz="1800" baseline="-25000" dirty="0" smtClean="0"/>
              <a:t> in [1..n]</a:t>
            </a:r>
            <a:r>
              <a:rPr lang="en-US" sz="1800" dirty="0" smtClean="0"/>
              <a:t> = Set of events initiated (observed) from Role R2</a:t>
            </a:r>
            <a:r>
              <a:rPr lang="en-US" sz="1800" baseline="-25000" dirty="0" smtClean="0"/>
              <a:t>i</a:t>
            </a:r>
            <a:endParaRPr lang="en-US" sz="1800" dirty="0" smtClean="0"/>
          </a:p>
          <a:p>
            <a:pPr>
              <a:buNone/>
            </a:pPr>
            <a:r>
              <a:rPr lang="en-US" sz="1800" b="1" dirty="0" smtClean="0"/>
              <a:t>set I (O)</a:t>
            </a:r>
            <a:r>
              <a:rPr lang="en-US" sz="1800" baseline="-25000" dirty="0" smtClean="0"/>
              <a:t> interface</a:t>
            </a:r>
            <a:r>
              <a:rPr lang="en-US" sz="1800" dirty="0" smtClean="0"/>
              <a:t> = Set of events initiated (observed) from Role </a:t>
            </a:r>
            <a:r>
              <a:rPr lang="en-US" sz="1800" dirty="0" err="1" smtClean="0"/>
              <a:t>R</a:t>
            </a:r>
            <a:r>
              <a:rPr lang="en-US" sz="1800" baseline="-25000" dirty="0" err="1" smtClean="0"/>
              <a:t>interface</a:t>
            </a:r>
            <a:endParaRPr lang="en-US" sz="1800" baseline="-25000" dirty="0" smtClean="0"/>
          </a:p>
          <a:p>
            <a:pPr>
              <a:buNone/>
            </a:pPr>
            <a:endParaRPr lang="en-US" sz="1800" baseline="-25000" dirty="0" smtClean="0"/>
          </a:p>
          <a:p>
            <a:pPr>
              <a:buNone/>
            </a:pPr>
            <a:r>
              <a:rPr lang="en-US" sz="1800" b="1" u="sng" dirty="0" smtClean="0"/>
              <a:t>Switch process</a:t>
            </a:r>
          </a:p>
          <a:p>
            <a:pPr>
              <a:buNone/>
            </a:pPr>
            <a:r>
              <a:rPr lang="en-US" sz="1800" b="1" dirty="0" smtClean="0"/>
              <a:t>Switch</a:t>
            </a:r>
            <a:r>
              <a:rPr lang="en-US" sz="1800" dirty="0" smtClean="0"/>
              <a:t> = (election -&gt; reset -&gt; Switch |</a:t>
            </a:r>
            <a:r>
              <a:rPr lang="en-US" sz="1800" baseline="-25000" dirty="0" err="1" smtClean="0"/>
              <a:t>i</a:t>
            </a:r>
            <a:r>
              <a:rPr lang="en-US" sz="1800" baseline="-25000" dirty="0" smtClean="0"/>
              <a:t>=1..n</a:t>
            </a:r>
            <a:r>
              <a:rPr lang="en-US" sz="1800" dirty="0" smtClean="0"/>
              <a:t> election -&gt; </a:t>
            </a:r>
            <a:r>
              <a:rPr lang="en-US" sz="1800" dirty="0" err="1" smtClean="0"/>
              <a:t>glue</a:t>
            </a:r>
            <a:r>
              <a:rPr lang="en-US" sz="1800" baseline="-25000" dirty="0" err="1" smtClean="0"/>
              <a:t>i</a:t>
            </a:r>
            <a:r>
              <a:rPr lang="en-US" sz="1800" baseline="-25000" dirty="0" smtClean="0"/>
              <a:t> </a:t>
            </a:r>
            <a:r>
              <a:rPr lang="fr-FR" sz="1800" dirty="0" smtClean="0"/>
              <a:t>-&gt; Switch)\{</a:t>
            </a:r>
            <a:r>
              <a:rPr lang="fr-FR" sz="1800" dirty="0" err="1" smtClean="0"/>
              <a:t>election</a:t>
            </a:r>
            <a:r>
              <a:rPr lang="fr-FR" sz="1800" dirty="0" smtClean="0"/>
              <a:t>}</a:t>
            </a:r>
          </a:p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488" y="48125"/>
            <a:ext cx="2160000" cy="118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3975"/>
            <a:ext cx="8769350" cy="1143000"/>
          </a:xfrm>
        </p:spPr>
        <p:txBody>
          <a:bodyPr/>
          <a:lstStyle/>
          <a:p>
            <a:pPr algn="l"/>
            <a:r>
              <a:rPr lang="fr-FR" dirty="0" err="1" smtClean="0"/>
              <a:t>Interoperability</a:t>
            </a:r>
            <a:r>
              <a:rPr lang="fr-FR" dirty="0" smtClean="0"/>
              <a:t> </a:t>
            </a:r>
            <a:r>
              <a:rPr lang="fr-FR" dirty="0" err="1" smtClean="0"/>
              <a:t>Connector</a:t>
            </a:r>
            <a:r>
              <a:rPr lang="fr-FR" dirty="0" smtClean="0"/>
              <a:t>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608512"/>
          </a:xfrm>
        </p:spPr>
        <p:txBody>
          <a:bodyPr/>
          <a:lstStyle/>
          <a:p>
            <a:pPr>
              <a:buNone/>
            </a:pPr>
            <a:r>
              <a:rPr lang="en-US" sz="1800" b="1" u="sng" dirty="0" smtClean="0"/>
              <a:t>Adaptation process</a:t>
            </a:r>
          </a:p>
          <a:p>
            <a:pPr>
              <a:buNone/>
            </a:pPr>
            <a:r>
              <a:rPr lang="fr-FR" sz="2000" b="1" dirty="0" smtClean="0"/>
              <a:t>T </a:t>
            </a:r>
            <a:r>
              <a:rPr lang="fr-FR" sz="2000" dirty="0" smtClean="0"/>
              <a:t>= |</a:t>
            </a:r>
            <a:r>
              <a:rPr lang="fr-FR" sz="2000" baseline="-25000" dirty="0" smtClean="0"/>
              <a:t>i=1..n </a:t>
            </a:r>
            <a:r>
              <a:rPr lang="fr-FR" sz="2000" dirty="0" smtClean="0"/>
              <a:t>(</a:t>
            </a:r>
            <a:r>
              <a:rPr lang="fr-FR" sz="2000" dirty="0" err="1" smtClean="0"/>
              <a:t>glue</a:t>
            </a:r>
            <a:r>
              <a:rPr lang="fr-FR" sz="2000" baseline="-25000" dirty="0" err="1" smtClean="0"/>
              <a:t>i</a:t>
            </a:r>
            <a:r>
              <a:rPr lang="fr-FR" sz="2000" dirty="0" smtClean="0"/>
              <a:t> -&gt; </a:t>
            </a:r>
            <a:r>
              <a:rPr lang="fr-FR" sz="2000" dirty="0" err="1" smtClean="0"/>
              <a:t>ToT</a:t>
            </a:r>
            <a:r>
              <a:rPr lang="fr-FR" sz="2000" baseline="-25000" dirty="0" err="1" smtClean="0"/>
              <a:t>i</a:t>
            </a:r>
            <a:r>
              <a:rPr lang="fr-FR" sz="2000" dirty="0" smtClean="0"/>
              <a:t>),</a:t>
            </a:r>
          </a:p>
          <a:p>
            <a:pPr>
              <a:buNone/>
            </a:pPr>
            <a:r>
              <a:rPr lang="fr-FR" sz="2000" dirty="0" err="1" smtClean="0"/>
              <a:t>ToT</a:t>
            </a:r>
            <a:r>
              <a:rPr lang="fr-FR" sz="2000" baseline="-25000" dirty="0" smtClean="0"/>
              <a:t> i=1..n </a:t>
            </a:r>
            <a:r>
              <a:rPr lang="en-US" sz="2000" dirty="0" smtClean="0"/>
              <a:t>= </a:t>
            </a:r>
            <a:r>
              <a:rPr lang="en-US" sz="1800" dirty="0" smtClean="0"/>
              <a:t>Required transformations to bridge </a:t>
            </a:r>
            <a:r>
              <a:rPr lang="en-US" sz="1800" dirty="0" err="1" smtClean="0"/>
              <a:t>R</a:t>
            </a:r>
            <a:r>
              <a:rPr lang="en-US" sz="1800" baseline="-25000" dirty="0" err="1" smtClean="0"/>
              <a:t>interface</a:t>
            </a:r>
            <a:r>
              <a:rPr lang="en-US" sz="1800" dirty="0" smtClean="0"/>
              <a:t> to </a:t>
            </a:r>
            <a:r>
              <a:rPr lang="en-US" sz="1800" dirty="0" err="1" smtClean="0"/>
              <a:t>Connector</a:t>
            </a:r>
            <a:r>
              <a:rPr lang="en-US" sz="1800" baseline="-25000" dirty="0" err="1" smtClean="0"/>
              <a:t>i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 </a:t>
            </a:r>
            <a:r>
              <a:rPr lang="fr-FR" sz="1800" dirty="0" smtClean="0"/>
              <a:t>| reset -&gt; T</a:t>
            </a:r>
          </a:p>
          <a:p>
            <a:pPr>
              <a:buNone/>
            </a:pPr>
            <a:endParaRPr lang="en-US" sz="1800" b="1" u="sng" dirty="0" smtClean="0"/>
          </a:p>
          <a:p>
            <a:pPr>
              <a:buNone/>
            </a:pPr>
            <a:r>
              <a:rPr lang="en-US" sz="1800" b="1" u="sng" dirty="0" smtClean="0"/>
              <a:t>Bridging process</a:t>
            </a:r>
          </a:p>
          <a:p>
            <a:pPr>
              <a:buNone/>
            </a:pPr>
            <a:r>
              <a:rPr lang="fr-FR" sz="1800" b="1" dirty="0" smtClean="0"/>
              <a:t>Bridge </a:t>
            </a:r>
            <a:r>
              <a:rPr lang="fr-FR" sz="1800" dirty="0" smtClean="0"/>
              <a:t>= |</a:t>
            </a:r>
            <a:r>
              <a:rPr lang="fr-FR" sz="1800" baseline="-25000" dirty="0" smtClean="0"/>
              <a:t>i=1..n </a:t>
            </a:r>
            <a:r>
              <a:rPr lang="fr-FR" sz="1800" dirty="0" smtClean="0"/>
              <a:t>(</a:t>
            </a:r>
            <a:r>
              <a:rPr lang="fr-FR" sz="1800" dirty="0" err="1" smtClean="0"/>
              <a:t>glue</a:t>
            </a:r>
            <a:r>
              <a:rPr lang="fr-FR" sz="1800" baseline="-25000" dirty="0" err="1" smtClean="0"/>
              <a:t>i</a:t>
            </a:r>
            <a:r>
              <a:rPr lang="fr-FR" sz="1800" dirty="0" smtClean="0"/>
              <a:t> -&gt; </a:t>
            </a:r>
            <a:r>
              <a:rPr lang="fr-FR" sz="1800" dirty="0" err="1" smtClean="0"/>
              <a:t>Bridge</a:t>
            </a:r>
            <a:r>
              <a:rPr lang="fr-FR" sz="1800" baseline="-25000" dirty="0" err="1" smtClean="0"/>
              <a:t>i</a:t>
            </a:r>
            <a:r>
              <a:rPr lang="fr-FR" sz="1800" dirty="0" smtClean="0"/>
              <a:t>),</a:t>
            </a:r>
            <a:endParaRPr lang="en-US" sz="1800" dirty="0" smtClean="0"/>
          </a:p>
          <a:p>
            <a:pPr>
              <a:buNone/>
            </a:pPr>
            <a:r>
              <a:rPr lang="fr-FR" sz="1800" dirty="0" err="1" smtClean="0"/>
              <a:t>Bridge</a:t>
            </a:r>
            <a:r>
              <a:rPr lang="fr-FR" sz="1800" baseline="-25000" dirty="0" err="1" smtClean="0"/>
              <a:t>i</a:t>
            </a:r>
            <a:r>
              <a:rPr lang="fr-FR" sz="1800" baseline="-25000" dirty="0" smtClean="0"/>
              <a:t>, i in [1..n]</a:t>
            </a:r>
            <a:r>
              <a:rPr lang="fr-FR" sz="1800" dirty="0" smtClean="0"/>
              <a:t> = [e : </a:t>
            </a:r>
            <a:r>
              <a:rPr lang="fr-FR" sz="1800" dirty="0" err="1" smtClean="0"/>
              <a:t>R</a:t>
            </a:r>
            <a:r>
              <a:rPr lang="fr-FR" sz="1800" baseline="-25000" dirty="0" err="1" smtClean="0"/>
              <a:t>interface</a:t>
            </a:r>
            <a:r>
              <a:rPr lang="fr-FR" sz="1800" dirty="0" smtClean="0"/>
              <a:t>] -&gt; </a:t>
            </a:r>
            <a:r>
              <a:rPr lang="fr-FR" sz="1800" dirty="0" err="1" smtClean="0"/>
              <a:t>tag</a:t>
            </a:r>
            <a:r>
              <a:rPr lang="fr-FR" sz="1800" baseline="-25000" dirty="0" err="1" smtClean="0"/>
              <a:t>i</a:t>
            </a:r>
            <a:r>
              <a:rPr lang="fr-FR" sz="1800" dirty="0" smtClean="0"/>
              <a:t>:[e] -&gt; </a:t>
            </a:r>
            <a:r>
              <a:rPr lang="fr-FR" sz="1800" dirty="0" err="1" smtClean="0"/>
              <a:t>Bridge</a:t>
            </a:r>
            <a:r>
              <a:rPr lang="fr-FR" sz="1800" baseline="-25000" dirty="0" err="1" smtClean="0"/>
              <a:t>i</a:t>
            </a:r>
            <a:r>
              <a:rPr lang="fr-FR" sz="1800" dirty="0" smtClean="0"/>
              <a:t> | </a:t>
            </a:r>
            <a:r>
              <a:rPr lang="fr-FR" sz="1800" dirty="0" err="1" smtClean="0"/>
              <a:t>tag</a:t>
            </a:r>
            <a:r>
              <a:rPr lang="fr-FR" sz="1800" baseline="-25000" dirty="0" err="1" smtClean="0"/>
              <a:t>i</a:t>
            </a:r>
            <a:r>
              <a:rPr lang="fr-FR" sz="1800" dirty="0" smtClean="0"/>
              <a:t>:[e</a:t>
            </a:r>
            <a:r>
              <a:rPr lang="fr-FR" sz="1800" baseline="-25000" dirty="0" smtClean="0"/>
              <a:t> </a:t>
            </a:r>
            <a:r>
              <a:rPr lang="fr-FR" sz="1800" dirty="0" smtClean="0"/>
              <a:t>:</a:t>
            </a:r>
            <a:r>
              <a:rPr lang="fr-FR" sz="1800" dirty="0" err="1" smtClean="0"/>
              <a:t>O</a:t>
            </a:r>
            <a:r>
              <a:rPr lang="fr-FR" sz="1800" baseline="-25000" dirty="0" err="1" smtClean="0"/>
              <a:t>interface</a:t>
            </a:r>
            <a:r>
              <a:rPr lang="fr-FR" sz="1800" dirty="0" smtClean="0"/>
              <a:t>] -&gt; [e]-&gt; </a:t>
            </a:r>
            <a:r>
              <a:rPr lang="fr-FR" sz="1800" dirty="0" err="1" smtClean="0"/>
              <a:t>Bridge</a:t>
            </a:r>
            <a:r>
              <a:rPr lang="fr-FR" sz="1800" baseline="-25000" dirty="0" err="1" smtClean="0"/>
              <a:t>i</a:t>
            </a:r>
            <a:endParaRPr lang="fr-FR" sz="1800" baseline="-25000" dirty="0" smtClean="0"/>
          </a:p>
          <a:p>
            <a:pPr>
              <a:buNone/>
            </a:pPr>
            <a:r>
              <a:rPr lang="fr-FR" sz="1800" baseline="-25000" dirty="0" smtClean="0"/>
              <a:t>		</a:t>
            </a:r>
            <a:r>
              <a:rPr lang="en-US" sz="1800" dirty="0" smtClean="0"/>
              <a:t>        | </a:t>
            </a:r>
            <a:r>
              <a:rPr lang="fr-FR" sz="1800" dirty="0" smtClean="0"/>
              <a:t>[e : I2</a:t>
            </a:r>
            <a:r>
              <a:rPr lang="fr-FR" sz="1800" baseline="-25000" dirty="0" smtClean="0"/>
              <a:t>i</a:t>
            </a:r>
            <a:r>
              <a:rPr lang="fr-FR" sz="1800" dirty="0" smtClean="0"/>
              <a:t>] -&gt; </a:t>
            </a:r>
            <a:r>
              <a:rPr lang="fr-FR" sz="1800" dirty="0" err="1" smtClean="0"/>
              <a:t>tag</a:t>
            </a:r>
            <a:r>
              <a:rPr lang="fr-FR" sz="1800" baseline="-25000" dirty="0" err="1" smtClean="0"/>
              <a:t>i</a:t>
            </a:r>
            <a:r>
              <a:rPr lang="fr-FR" sz="1800" dirty="0" smtClean="0"/>
              <a:t>:[e] -&gt; </a:t>
            </a:r>
            <a:r>
              <a:rPr lang="fr-FR" sz="1800" dirty="0" err="1" smtClean="0"/>
              <a:t>Bridge</a:t>
            </a:r>
            <a:r>
              <a:rPr lang="fr-FR" sz="1800" baseline="-25000" dirty="0" err="1" smtClean="0"/>
              <a:t>i</a:t>
            </a:r>
            <a:r>
              <a:rPr lang="fr-FR" sz="1800" dirty="0" smtClean="0"/>
              <a:t> | </a:t>
            </a:r>
            <a:r>
              <a:rPr lang="fr-FR" sz="1800" dirty="0" err="1" smtClean="0"/>
              <a:t>tag</a:t>
            </a:r>
            <a:r>
              <a:rPr lang="fr-FR" sz="1800" baseline="-25000" dirty="0" err="1" smtClean="0"/>
              <a:t>i</a:t>
            </a:r>
            <a:r>
              <a:rPr lang="fr-FR" sz="1800" dirty="0" smtClean="0"/>
              <a:t>.[e</a:t>
            </a:r>
            <a:r>
              <a:rPr lang="fr-FR" sz="1800" baseline="-25000" dirty="0" smtClean="0"/>
              <a:t> </a:t>
            </a:r>
            <a:r>
              <a:rPr lang="fr-FR" sz="1800" dirty="0" smtClean="0"/>
              <a:t>:O2</a:t>
            </a:r>
            <a:r>
              <a:rPr lang="fr-FR" sz="1800" baseline="-25000" dirty="0" smtClean="0"/>
              <a:t>i</a:t>
            </a:r>
            <a:r>
              <a:rPr lang="fr-FR" sz="1800" dirty="0" smtClean="0"/>
              <a:t>] -&gt; [e]-&gt; </a:t>
            </a:r>
            <a:r>
              <a:rPr lang="fr-FR" sz="1800" dirty="0" err="1" smtClean="0"/>
              <a:t>Bridge</a:t>
            </a:r>
            <a:r>
              <a:rPr lang="fr-FR" sz="1800" baseline="-25000" dirty="0" err="1" smtClean="0"/>
              <a:t>i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	        | reset -&gt; Bridge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b="1" u="sng" dirty="0" smtClean="0"/>
              <a:t>Interoperability platform connector</a:t>
            </a:r>
          </a:p>
          <a:p>
            <a:pPr>
              <a:buNone/>
            </a:pPr>
            <a:r>
              <a:rPr lang="fr-FR" sz="1800" dirty="0" smtClean="0"/>
              <a:t>||C-</a:t>
            </a:r>
            <a:r>
              <a:rPr lang="fr-FR" sz="1800" dirty="0" err="1" smtClean="0"/>
              <a:t>InteropPlatforms</a:t>
            </a:r>
            <a:r>
              <a:rPr lang="fr-FR" sz="1800" dirty="0" smtClean="0"/>
              <a:t> = </a:t>
            </a:r>
            <a:r>
              <a:rPr lang="fr-FR" sz="1800" dirty="0" err="1" smtClean="0"/>
              <a:t>R</a:t>
            </a:r>
            <a:r>
              <a:rPr lang="fr-FR" sz="1800" baseline="-25000" dirty="0" err="1" smtClean="0"/>
              <a:t>interface</a:t>
            </a:r>
            <a:r>
              <a:rPr lang="fr-FR" sz="1800" dirty="0" smtClean="0"/>
              <a:t> || Switch || T || Bridge ||</a:t>
            </a:r>
            <a:r>
              <a:rPr lang="fr-FR" sz="1800" baseline="-25000" dirty="0" smtClean="0"/>
              <a:t>i=1..n</a:t>
            </a:r>
            <a:r>
              <a:rPr lang="fr-FR" sz="1800" dirty="0" smtClean="0"/>
              <a:t> </a:t>
            </a:r>
            <a:r>
              <a:rPr lang="fr-FR" sz="1800" dirty="0" err="1" smtClean="0"/>
              <a:t>tag</a:t>
            </a:r>
            <a:r>
              <a:rPr lang="fr-FR" sz="1800" baseline="-25000" dirty="0" err="1" smtClean="0"/>
              <a:t>i</a:t>
            </a:r>
            <a:r>
              <a:rPr lang="fr-FR" sz="1800" baseline="-25000" dirty="0" smtClean="0"/>
              <a:t> </a:t>
            </a:r>
            <a:r>
              <a:rPr lang="fr-FR" sz="1800" dirty="0" smtClean="0"/>
              <a:t>:</a:t>
            </a:r>
            <a:r>
              <a:rPr lang="fr-FR" sz="1800" dirty="0" err="1" smtClean="0"/>
              <a:t>Glue</a:t>
            </a:r>
            <a:r>
              <a:rPr lang="fr-FR" sz="1800" baseline="-25000" dirty="0" err="1" smtClean="0"/>
              <a:t>i</a:t>
            </a:r>
            <a:r>
              <a:rPr lang="fr-FR" sz="1800" dirty="0" smtClean="0"/>
              <a:t> || R2</a:t>
            </a:r>
            <a:endParaRPr lang="fr-FR" sz="1800" baseline="-25000" dirty="0" smtClean="0"/>
          </a:p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488" y="48125"/>
            <a:ext cx="2160000" cy="118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/>
          <a:lstStyle/>
          <a:p>
            <a:r>
              <a:rPr lang="fr-FR" dirty="0" err="1" smtClean="0"/>
              <a:t>Interoperability</a:t>
            </a:r>
            <a:r>
              <a:rPr lang="fr-FR" dirty="0" smtClean="0"/>
              <a:t> Platform </a:t>
            </a:r>
            <a:r>
              <a:rPr lang="fr-FR" dirty="0" err="1" smtClean="0"/>
              <a:t>Assessment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0" y="393305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004080"/>
                </a:solidFill>
              </a:rPr>
              <a:t> </a:t>
            </a:r>
            <a:r>
              <a:rPr lang="fr-FR" sz="2400" dirty="0" err="1" smtClean="0">
                <a:solidFill>
                  <a:srgbClr val="004080"/>
                </a:solidFill>
              </a:rPr>
              <a:t>Proprietary</a:t>
            </a:r>
            <a:r>
              <a:rPr lang="fr-FR" sz="2400" dirty="0" smtClean="0">
                <a:solidFill>
                  <a:srgbClr val="004080"/>
                </a:solidFill>
              </a:rPr>
              <a:t> interface and </a:t>
            </a:r>
            <a:r>
              <a:rPr lang="fr-FR" sz="2400" dirty="0" err="1" smtClean="0">
                <a:solidFill>
                  <a:srgbClr val="004080"/>
                </a:solidFill>
              </a:rPr>
              <a:t>behavior</a:t>
            </a:r>
            <a:r>
              <a:rPr lang="fr-FR" sz="2400" dirty="0" smtClean="0">
                <a:solidFill>
                  <a:srgbClr val="004080"/>
                </a:solidFill>
              </a:rPr>
              <a:t> </a:t>
            </a:r>
            <a:endParaRPr lang="fr-FR" sz="2400" dirty="0" smtClean="0">
              <a:solidFill>
                <a:srgbClr val="9966FF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sz="2400" dirty="0">
              <a:solidFill>
                <a:srgbClr val="00408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6"/>
            <a:ext cx="3822457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 b="1" dirty="0" smtClean="0"/>
              <a:t>Transparent </a:t>
            </a:r>
            <a:r>
              <a:rPr lang="fr-FR" sz="3600" b="1" dirty="0" err="1" smtClean="0"/>
              <a:t>Interoperability</a:t>
            </a:r>
            <a:endParaRPr lang="en-GB" sz="3600" b="1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57B3DF-FE80-4EFC-9BE8-A84CE660F1F3}" type="slidenum">
              <a:rPr lang="en-US" smtClean="0">
                <a:latin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45" name="Slide Number Placeholder 3"/>
          <p:cNvSpPr txBox="1">
            <a:spLocks/>
          </p:cNvSpPr>
          <p:nvPr/>
        </p:nvSpPr>
        <p:spPr bwMode="auto">
          <a:xfrm>
            <a:off x="539750" y="6308725"/>
            <a:ext cx="5762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5CB5B89D-F212-4655-A954-43BA1D3245D5}" type="slidenum">
              <a:rPr lang="en-US" sz="1400">
                <a:solidFill>
                  <a:schemeClr val="bg1"/>
                </a:solidFill>
              </a:rPr>
              <a:pPr algn="ctr"/>
              <a:t>39</a:t>
            </a:fld>
            <a:endParaRPr lang="en-US" sz="1400">
              <a:solidFill>
                <a:schemeClr val="bg1"/>
              </a:solidFill>
            </a:endParaRPr>
          </a:p>
        </p:txBody>
      </p:sp>
      <p:grpSp>
        <p:nvGrpSpPr>
          <p:cNvPr id="10248" name="Group 47"/>
          <p:cNvGrpSpPr>
            <a:grpSpLocks/>
          </p:cNvGrpSpPr>
          <p:nvPr/>
        </p:nvGrpSpPr>
        <p:grpSpPr bwMode="auto">
          <a:xfrm>
            <a:off x="290513" y="1772816"/>
            <a:ext cx="8853487" cy="1338263"/>
            <a:chOff x="290944" y="3429000"/>
            <a:chExt cx="8853056" cy="1338686"/>
          </a:xfrm>
        </p:grpSpPr>
        <p:sp>
          <p:nvSpPr>
            <p:cNvPr id="49" name="Rectangle 48"/>
            <p:cNvSpPr/>
            <p:nvPr/>
          </p:nvSpPr>
          <p:spPr>
            <a:xfrm>
              <a:off x="3214977" y="3429000"/>
              <a:ext cx="2785926" cy="12862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54875" y="3429000"/>
              <a:ext cx="2922446" cy="12862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0251" name="Group 115"/>
            <p:cNvGrpSpPr>
              <a:grpSpLocks/>
            </p:cNvGrpSpPr>
            <p:nvPr/>
          </p:nvGrpSpPr>
          <p:grpSpPr bwMode="auto">
            <a:xfrm>
              <a:off x="290944" y="3429000"/>
              <a:ext cx="2836275" cy="1285884"/>
              <a:chOff x="235526" y="3429000"/>
              <a:chExt cx="2836275" cy="1285884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235526" y="3429000"/>
                <a:ext cx="2836724" cy="128628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83149" y="3557629"/>
                <a:ext cx="1357246" cy="85752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600" b="1" dirty="0"/>
                  <a:t>Legacy</a:t>
                </a:r>
              </a:p>
              <a:p>
                <a:pPr algn="ctr">
                  <a:defRPr/>
                </a:pPr>
                <a:r>
                  <a:rPr lang="en-GB" sz="1600" b="1" dirty="0"/>
                  <a:t>Application</a:t>
                </a:r>
                <a:endParaRPr lang="en-GB" b="1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676400" y="3571876"/>
                <a:ext cx="1323963" cy="85725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sz="1600" b="1" dirty="0"/>
                  <a:t>Legacy Middleware </a:t>
                </a:r>
                <a:endParaRPr lang="en-GB" b="1" dirty="0"/>
              </a:p>
            </p:txBody>
          </p:sp>
        </p:grpSp>
        <p:cxnSp>
          <p:nvCxnSpPr>
            <p:cNvPr id="52" name="Straight Arrow Connector 51"/>
            <p:cNvCxnSpPr/>
            <p:nvPr/>
          </p:nvCxnSpPr>
          <p:spPr>
            <a:xfrm>
              <a:off x="3000674" y="3786301"/>
              <a:ext cx="2857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rot="10800000">
              <a:off x="2929241" y="4215061"/>
              <a:ext cx="50003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0254" name="TextBox 53"/>
            <p:cNvSpPr txBox="1">
              <a:spLocks noChangeArrowheads="1"/>
            </p:cNvSpPr>
            <p:nvPr/>
          </p:nvSpPr>
          <p:spPr bwMode="auto">
            <a:xfrm>
              <a:off x="1214414" y="4429132"/>
              <a:ext cx="21431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/>
                <a:t>Peer</a:t>
              </a:r>
              <a:endParaRPr lang="en-GB" b="1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588326" y="3557629"/>
              <a:ext cx="1357247" cy="85752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b="1" dirty="0"/>
                <a:t>Legacy Application</a:t>
              </a:r>
              <a:endParaRPr lang="en-GB" b="1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215074" y="3571876"/>
              <a:ext cx="1357322" cy="85725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b="1" dirty="0"/>
                <a:t>Legacy Middleware</a:t>
              </a:r>
              <a:endParaRPr lang="en-GB" b="1" dirty="0"/>
            </a:p>
          </p:txBody>
        </p:sp>
        <p:sp>
          <p:nvSpPr>
            <p:cNvPr id="10259" name="TextBox 56"/>
            <p:cNvSpPr txBox="1">
              <a:spLocks noChangeArrowheads="1"/>
            </p:cNvSpPr>
            <p:nvPr/>
          </p:nvSpPr>
          <p:spPr bwMode="auto">
            <a:xfrm>
              <a:off x="7000860" y="4429132"/>
              <a:ext cx="21431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/>
                <a:t>Peer</a:t>
              </a:r>
              <a:endParaRPr lang="en-GB" b="1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rot="10800000">
              <a:off x="5929469" y="4215061"/>
              <a:ext cx="2857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5786601" y="3857760"/>
              <a:ext cx="428604" cy="15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3286116" y="3571876"/>
              <a:ext cx="1285884" cy="85725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b="1" dirty="0"/>
                <a:t>Translation to Intermediary</a:t>
              </a:r>
            </a:p>
          </p:txBody>
        </p:sp>
        <p:sp>
          <p:nvSpPr>
            <p:cNvPr id="10265" name="TextBox 60"/>
            <p:cNvSpPr txBox="1">
              <a:spLocks noChangeArrowheads="1"/>
            </p:cNvSpPr>
            <p:nvPr/>
          </p:nvSpPr>
          <p:spPr bwMode="auto">
            <a:xfrm>
              <a:off x="3786182" y="4429132"/>
              <a:ext cx="21431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/>
                <a:t>3</a:t>
              </a:r>
              <a:r>
                <a:rPr lang="en-GB" sz="1600" b="1" baseline="30000"/>
                <a:t>rd</a:t>
              </a:r>
              <a:r>
                <a:rPr lang="en-GB" sz="1600" b="1"/>
                <a:t> Party Peer</a:t>
              </a:r>
              <a:endParaRPr lang="en-GB" b="1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643438" y="3571876"/>
              <a:ext cx="1285884" cy="85725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400" b="1" dirty="0"/>
                <a:t>Translation to Intermediary</a:t>
              </a:r>
            </a:p>
          </p:txBody>
        </p:sp>
      </p:grpSp>
      <p:sp>
        <p:nvSpPr>
          <p:cNvPr id="45" name="ZoneTexte 44"/>
          <p:cNvSpPr txBox="1"/>
          <p:nvPr/>
        </p:nvSpPr>
        <p:spPr>
          <a:xfrm>
            <a:off x="568239" y="4437112"/>
            <a:ext cx="8150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4080"/>
                </a:solidFill>
              </a:rPr>
              <a:t>E.g.:</a:t>
            </a:r>
          </a:p>
          <a:p>
            <a:pPr algn="ctr"/>
            <a:r>
              <a:rPr lang="fr-FR" sz="2000" dirty="0" smtClean="0">
                <a:solidFill>
                  <a:srgbClr val="004080"/>
                </a:solidFill>
              </a:rPr>
              <a:t>INDISS, </a:t>
            </a:r>
            <a:r>
              <a:rPr lang="fr-FR" sz="2000" dirty="0" err="1" smtClean="0">
                <a:solidFill>
                  <a:srgbClr val="004080"/>
                </a:solidFill>
              </a:rPr>
              <a:t>ubiSOAP</a:t>
            </a:r>
            <a:r>
              <a:rPr lang="fr-FR" sz="2000" dirty="0" smtClean="0">
                <a:solidFill>
                  <a:srgbClr val="004080"/>
                </a:solidFill>
              </a:rPr>
              <a:t> at middleware layer</a:t>
            </a:r>
          </a:p>
          <a:p>
            <a:pPr algn="ctr"/>
            <a:r>
              <a:rPr lang="fr-FR" sz="2000" dirty="0" smtClean="0">
                <a:solidFill>
                  <a:srgbClr val="004080"/>
                </a:solidFill>
              </a:rPr>
              <a:t>Domain-</a:t>
            </a:r>
            <a:r>
              <a:rPr lang="fr-FR" sz="2000" dirty="0" err="1" smtClean="0">
                <a:solidFill>
                  <a:srgbClr val="004080"/>
                </a:solidFill>
              </a:rPr>
              <a:t>specific</a:t>
            </a:r>
            <a:r>
              <a:rPr lang="fr-FR" sz="2000" dirty="0" smtClean="0">
                <a:solidFill>
                  <a:srgbClr val="004080"/>
                </a:solidFill>
              </a:rPr>
              <a:t> </a:t>
            </a:r>
            <a:r>
              <a:rPr lang="fr-FR" sz="2000" dirty="0" err="1" smtClean="0">
                <a:solidFill>
                  <a:srgbClr val="004080"/>
                </a:solidFill>
              </a:rPr>
              <a:t>interoperability</a:t>
            </a:r>
            <a:r>
              <a:rPr lang="fr-FR" sz="2000" dirty="0" smtClean="0">
                <a:solidFill>
                  <a:srgbClr val="004080"/>
                </a:solidFill>
              </a:rPr>
              <a:t> – IM </a:t>
            </a:r>
            <a:r>
              <a:rPr lang="fr-FR" sz="2000" dirty="0" err="1" smtClean="0">
                <a:solidFill>
                  <a:srgbClr val="004080"/>
                </a:solidFill>
              </a:rPr>
              <a:t>CrossTalk</a:t>
            </a:r>
            <a:r>
              <a:rPr lang="fr-FR" sz="2000" dirty="0" smtClean="0">
                <a:solidFill>
                  <a:srgbClr val="004080"/>
                </a:solidFill>
              </a:rPr>
              <a:t> – at application layer </a:t>
            </a:r>
            <a:endParaRPr lang="fr-FR" sz="2000" dirty="0">
              <a:solidFill>
                <a:srgbClr val="004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/>
              <a:t>Mediation Must Span All Layers</a:t>
            </a:r>
            <a:endParaRPr lang="en-US" sz="360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93DDDDB-F618-41FC-9BB6-F6AB79EC9B43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916832"/>
            <a:ext cx="4848634" cy="29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exte vertical 1"/>
          <p:cNvSpPr>
            <a:spLocks noGrp="1"/>
          </p:cNvSpPr>
          <p:nvPr>
            <p:ph idx="1"/>
          </p:nvPr>
        </p:nvSpPr>
        <p:spPr>
          <a:xfrm>
            <a:off x="0" y="4869160"/>
            <a:ext cx="9144000" cy="1182687"/>
          </a:xfrm>
        </p:spPr>
        <p:txBody>
          <a:bodyPr/>
          <a:lstStyle/>
          <a:p>
            <a:pPr eaLnBrk="1" hangingPunct="1"/>
            <a:r>
              <a:rPr lang="en-US" sz="2000" dirty="0" smtClean="0"/>
              <a:t>Constituent systems heterogeneity in coordination models, communication protocols, data representation models (middleware platforms)</a:t>
            </a:r>
          </a:p>
          <a:p>
            <a:pPr eaLnBrk="1" hangingPunct="1"/>
            <a:r>
              <a:rPr lang="en-US" sz="2000" dirty="0" smtClean="0"/>
              <a:t>Most common coordination models: client/server, pub/sub, </a:t>
            </a:r>
            <a:r>
              <a:rPr lang="en-US" sz="2000" dirty="0" err="1" smtClean="0"/>
              <a:t>tuple</a:t>
            </a:r>
            <a:r>
              <a:rPr lang="en-US" sz="2000" dirty="0" smtClean="0"/>
              <a:t> space</a:t>
            </a:r>
            <a:endParaRPr lang="fr-FR" sz="2000" dirty="0" smtClean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" y="1412776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rgbClr val="709DC7"/>
              </a:buClr>
            </a:pPr>
            <a:r>
              <a:rPr lang="en-GB" sz="2400" b="1" dirty="0" smtClean="0">
                <a:solidFill>
                  <a:srgbClr val="1F5595"/>
                </a:solidFill>
                <a:latin typeface="+mn-lt"/>
              </a:rPr>
              <a:t>Yet Another Scenario: Search &amp; Rescue Operations</a:t>
            </a:r>
            <a:endParaRPr lang="en-US" sz="2400" b="1" dirty="0">
              <a:solidFill>
                <a:srgbClr val="1F5595"/>
              </a:solidFill>
              <a:latin typeface="+mn-lt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872136" y="6109773"/>
            <a:ext cx="5436096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rgbClr val="709DC7"/>
              </a:buClr>
            </a:pPr>
            <a:r>
              <a:rPr lang="en-GB" sz="2000" dirty="0" smtClean="0">
                <a:solidFill>
                  <a:srgbClr val="1F5595"/>
                </a:solidFill>
                <a:latin typeface="+mn-lt"/>
              </a:rPr>
              <a:t>	See Lecture by Nikolaos Georgantas on</a:t>
            </a:r>
            <a:br>
              <a:rPr lang="en-GB" sz="2000" dirty="0" smtClean="0">
                <a:solidFill>
                  <a:srgbClr val="1F5595"/>
                </a:solidFill>
                <a:latin typeface="+mn-lt"/>
              </a:rPr>
            </a:br>
            <a:r>
              <a:rPr lang="en-GB" sz="2000" i="1" dirty="0" smtClean="0">
                <a:solidFill>
                  <a:srgbClr val="1F5595"/>
                </a:solidFill>
                <a:latin typeface="+mn-lt"/>
              </a:rPr>
              <a:t>C</a:t>
            </a:r>
            <a:r>
              <a:rPr lang="en-GB" sz="1600" i="1" dirty="0" smtClean="0">
                <a:solidFill>
                  <a:srgbClr val="1F5595"/>
                </a:solidFill>
                <a:latin typeface="+mn-lt"/>
              </a:rPr>
              <a:t>ONNECT </a:t>
            </a:r>
            <a:r>
              <a:rPr lang="en-GB" sz="2000" i="1" dirty="0" smtClean="0">
                <a:solidFill>
                  <a:srgbClr val="1F5595"/>
                </a:solidFill>
                <a:latin typeface="+mn-lt"/>
              </a:rPr>
              <a:t>Architecture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Transparent </a:t>
            </a:r>
            <a:r>
              <a:rPr lang="fr-FR" dirty="0" err="1" smtClean="0"/>
              <a:t>Mediator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221823" y="4797152"/>
            <a:ext cx="8432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4080"/>
                </a:solidFill>
              </a:rPr>
              <a:t>||</a:t>
            </a:r>
            <a:r>
              <a:rPr lang="fr-FR" sz="2400" dirty="0" err="1" smtClean="0">
                <a:solidFill>
                  <a:srgbClr val="004080"/>
                </a:solidFill>
              </a:rPr>
              <a:t>Transparent_Mediator</a:t>
            </a:r>
            <a:r>
              <a:rPr lang="fr-FR" sz="2400" dirty="0" smtClean="0">
                <a:solidFill>
                  <a:srgbClr val="004080"/>
                </a:solidFill>
              </a:rPr>
              <a:t> = </a:t>
            </a:r>
            <a:br>
              <a:rPr lang="fr-FR" sz="2400" dirty="0" smtClean="0">
                <a:solidFill>
                  <a:srgbClr val="004080"/>
                </a:solidFill>
              </a:rPr>
            </a:br>
            <a:r>
              <a:rPr lang="fr-FR" sz="2400" dirty="0" smtClean="0">
                <a:solidFill>
                  <a:srgbClr val="004080"/>
                </a:solidFill>
              </a:rPr>
              <a:t>(Switch || W</a:t>
            </a:r>
            <a:r>
              <a:rPr lang="fr-FR" sz="2400" baseline="-25000" dirty="0" smtClean="0">
                <a:solidFill>
                  <a:srgbClr val="004080"/>
                </a:solidFill>
              </a:rPr>
              <a:t>1</a:t>
            </a:r>
            <a:r>
              <a:rPr lang="fr-FR" sz="2400" dirty="0" smtClean="0">
                <a:solidFill>
                  <a:srgbClr val="004080"/>
                </a:solidFill>
              </a:rPr>
              <a:t> || M</a:t>
            </a:r>
            <a:r>
              <a:rPr lang="fr-FR" sz="2400" baseline="-25000" dirty="0" smtClean="0">
                <a:solidFill>
                  <a:srgbClr val="004080"/>
                </a:solidFill>
              </a:rPr>
              <a:t>1</a:t>
            </a:r>
            <a:r>
              <a:rPr lang="fr-FR" sz="2400" dirty="0" smtClean="0">
                <a:solidFill>
                  <a:srgbClr val="004080"/>
                </a:solidFill>
              </a:rPr>
              <a:t> || Bridge</a:t>
            </a:r>
            <a:r>
              <a:rPr lang="fr-FR" sz="2400" baseline="-25000" dirty="0" smtClean="0">
                <a:solidFill>
                  <a:srgbClr val="004080"/>
                </a:solidFill>
              </a:rPr>
              <a:t>1</a:t>
            </a:r>
            <a:r>
              <a:rPr lang="fr-FR" sz="2400" dirty="0" smtClean="0">
                <a:solidFill>
                  <a:srgbClr val="004080"/>
                </a:solidFill>
              </a:rPr>
              <a:t> || Bridge</a:t>
            </a:r>
            <a:r>
              <a:rPr lang="fr-FR" sz="2400" baseline="-25000" dirty="0" smtClean="0">
                <a:solidFill>
                  <a:srgbClr val="004080"/>
                </a:solidFill>
              </a:rPr>
              <a:t>2</a:t>
            </a:r>
            <a:r>
              <a:rPr lang="fr-FR" sz="2400" dirty="0" smtClean="0">
                <a:solidFill>
                  <a:srgbClr val="004080"/>
                </a:solidFill>
              </a:rPr>
              <a:t> || M</a:t>
            </a:r>
            <a:r>
              <a:rPr lang="fr-FR" sz="2400" baseline="-25000" dirty="0" smtClean="0">
                <a:solidFill>
                  <a:srgbClr val="004080"/>
                </a:solidFill>
              </a:rPr>
              <a:t>2</a:t>
            </a:r>
            <a:r>
              <a:rPr lang="fr-FR" sz="2400" dirty="0" smtClean="0">
                <a:solidFill>
                  <a:srgbClr val="004080"/>
                </a:solidFill>
              </a:rPr>
              <a:t> || W</a:t>
            </a:r>
            <a:r>
              <a:rPr lang="fr-FR" sz="2400" baseline="-25000" dirty="0" smtClean="0">
                <a:solidFill>
                  <a:srgbClr val="004080"/>
                </a:solidFill>
              </a:rPr>
              <a:t>2</a:t>
            </a:r>
            <a:r>
              <a:rPr lang="fr-FR" sz="2400" dirty="0" smtClean="0">
                <a:solidFill>
                  <a:srgbClr val="004080"/>
                </a:solidFill>
              </a:rPr>
              <a:t> || Switch’)</a:t>
            </a:r>
            <a:endParaRPr lang="fr-FR" sz="2400" dirty="0">
              <a:solidFill>
                <a:srgbClr val="00408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060848"/>
            <a:ext cx="920698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3975"/>
            <a:ext cx="8769350" cy="1143000"/>
          </a:xfrm>
        </p:spPr>
        <p:txBody>
          <a:bodyPr/>
          <a:lstStyle/>
          <a:p>
            <a:pPr algn="l"/>
            <a:r>
              <a:rPr lang="fr-FR" dirty="0" smtClean="0"/>
              <a:t>Transparent </a:t>
            </a:r>
            <a:br>
              <a:rPr lang="fr-FR" dirty="0" smtClean="0"/>
            </a:br>
            <a:r>
              <a:rPr lang="fr-FR" dirty="0" err="1" smtClean="0"/>
              <a:t>Interoperability</a:t>
            </a:r>
            <a:r>
              <a:rPr lang="fr-FR" dirty="0" smtClean="0"/>
              <a:t> </a:t>
            </a:r>
            <a:r>
              <a:rPr lang="fr-FR" dirty="0" err="1" smtClean="0"/>
              <a:t>Connector</a:t>
            </a:r>
            <a:r>
              <a:rPr lang="fr-FR" dirty="0" smtClean="0"/>
              <a:t>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752528"/>
          </a:xfrm>
        </p:spPr>
        <p:txBody>
          <a:bodyPr/>
          <a:lstStyle/>
          <a:p>
            <a:pPr>
              <a:buNone/>
            </a:pPr>
            <a:r>
              <a:rPr lang="en-US" sz="1800" b="1" u="sng" dirty="0" smtClean="0"/>
              <a:t>Legacy connectors</a:t>
            </a:r>
          </a:p>
          <a:p>
            <a:pPr>
              <a:buNone/>
            </a:pPr>
            <a:r>
              <a:rPr lang="en-US" sz="1800" b="1" dirty="0" smtClean="0"/>
              <a:t>Role R1</a:t>
            </a:r>
            <a:r>
              <a:rPr lang="en-US" sz="1800" dirty="0" smtClean="0"/>
              <a:t> </a:t>
            </a:r>
            <a:r>
              <a:rPr lang="fr-FR" sz="1800" dirty="0" smtClean="0"/>
              <a:t>= |</a:t>
            </a:r>
            <a:r>
              <a:rPr lang="fr-FR" sz="1800" baseline="-25000" dirty="0" smtClean="0"/>
              <a:t>i=1..n </a:t>
            </a:r>
            <a:r>
              <a:rPr lang="fr-FR" sz="1800" dirty="0" smtClean="0"/>
              <a:t>(</a:t>
            </a:r>
            <a:r>
              <a:rPr lang="fr-FR" sz="1800" dirty="0" err="1" smtClean="0"/>
              <a:t>a.glue</a:t>
            </a:r>
            <a:r>
              <a:rPr lang="fr-FR" sz="1800" baseline="-25000" dirty="0" err="1" smtClean="0"/>
              <a:t>i</a:t>
            </a:r>
            <a:r>
              <a:rPr lang="fr-FR" sz="1800" dirty="0" smtClean="0"/>
              <a:t> -&gt; R1</a:t>
            </a:r>
            <a:r>
              <a:rPr lang="fr-FR" sz="1800" baseline="-25000" dirty="0" smtClean="0"/>
              <a:t>i</a:t>
            </a:r>
            <a:r>
              <a:rPr lang="fr-FR" sz="1800" dirty="0" smtClean="0"/>
              <a:t>),</a:t>
            </a:r>
            <a:endParaRPr lang="en-US" sz="1800" dirty="0" smtClean="0"/>
          </a:p>
          <a:p>
            <a:pPr>
              <a:buNone/>
            </a:pPr>
            <a:r>
              <a:rPr lang="en-US" sz="1800" b="1" dirty="0" smtClean="0"/>
              <a:t>R1</a:t>
            </a:r>
            <a:r>
              <a:rPr lang="en-US" sz="1800" baseline="-25000" dirty="0" smtClean="0"/>
              <a:t>i,i in [1..n]</a:t>
            </a:r>
            <a:r>
              <a:rPr lang="en-US" sz="1800" dirty="0" smtClean="0"/>
              <a:t> = </a:t>
            </a:r>
            <a:r>
              <a:rPr lang="en-US" sz="1800" dirty="0" err="1" smtClean="0"/>
              <a:t>Inititial</a:t>
            </a:r>
            <a:r>
              <a:rPr lang="en-US" sz="1800" dirty="0" smtClean="0"/>
              <a:t> spec of Role R1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 of </a:t>
            </a:r>
            <a:r>
              <a:rPr lang="en-US" sz="1800" dirty="0" err="1" smtClean="0"/>
              <a:t>Connector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 | reset -&gt; R1</a:t>
            </a: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>Role R2</a:t>
            </a:r>
            <a:r>
              <a:rPr lang="en-US" sz="1800" dirty="0" smtClean="0"/>
              <a:t> </a:t>
            </a:r>
            <a:r>
              <a:rPr lang="fr-FR" sz="1800" dirty="0" smtClean="0"/>
              <a:t>= |</a:t>
            </a:r>
            <a:r>
              <a:rPr lang="fr-FR" sz="1800" baseline="-25000" dirty="0" smtClean="0"/>
              <a:t>k=1..m </a:t>
            </a:r>
            <a:r>
              <a:rPr lang="fr-FR" sz="1800" dirty="0" smtClean="0"/>
              <a:t>(</a:t>
            </a:r>
            <a:r>
              <a:rPr lang="fr-FR" sz="1800" dirty="0" err="1" smtClean="0"/>
              <a:t>b.glue</a:t>
            </a:r>
            <a:r>
              <a:rPr lang="fr-FR" sz="1800" baseline="-25000" dirty="0" err="1" smtClean="0"/>
              <a:t>k</a:t>
            </a:r>
            <a:r>
              <a:rPr lang="fr-FR" sz="1800" dirty="0" smtClean="0"/>
              <a:t> -&gt; R2</a:t>
            </a:r>
            <a:r>
              <a:rPr lang="fr-FR" sz="1800" baseline="-25000" dirty="0" smtClean="0"/>
              <a:t>k</a:t>
            </a:r>
            <a:r>
              <a:rPr lang="fr-FR" sz="1800" dirty="0" smtClean="0"/>
              <a:t>),</a:t>
            </a:r>
            <a:endParaRPr lang="en-US" sz="1800" dirty="0" smtClean="0"/>
          </a:p>
          <a:p>
            <a:pPr>
              <a:buNone/>
            </a:pPr>
            <a:r>
              <a:rPr lang="en-US" sz="1800" b="1" dirty="0" smtClean="0"/>
              <a:t>R2</a:t>
            </a:r>
            <a:r>
              <a:rPr lang="en-US" sz="1800" baseline="-25000" dirty="0" smtClean="0"/>
              <a:t>k,k in [1..m]</a:t>
            </a:r>
            <a:r>
              <a:rPr lang="en-US" sz="1800" dirty="0" smtClean="0"/>
              <a:t> = </a:t>
            </a:r>
            <a:r>
              <a:rPr lang="en-US" sz="1800" dirty="0" err="1" smtClean="0"/>
              <a:t>Inititial</a:t>
            </a:r>
            <a:r>
              <a:rPr lang="en-US" sz="1800" dirty="0" smtClean="0"/>
              <a:t> spec of Role R2 of </a:t>
            </a:r>
            <a:r>
              <a:rPr lang="en-US" sz="1800" dirty="0" err="1" smtClean="0"/>
              <a:t>Connector’</a:t>
            </a:r>
            <a:r>
              <a:rPr lang="en-US" sz="1800" baseline="-25000" dirty="0" err="1" smtClean="0"/>
              <a:t>k</a:t>
            </a:r>
            <a:r>
              <a:rPr lang="en-US" sz="1800" dirty="0" smtClean="0"/>
              <a:t> | reset -&gt; R2</a:t>
            </a:r>
            <a:endParaRPr lang="en-US" sz="1800" b="1" dirty="0" smtClean="0"/>
          </a:p>
          <a:p>
            <a:pPr>
              <a:buNone/>
            </a:pPr>
            <a:r>
              <a:rPr lang="en-US" sz="1800" b="1" dirty="0" err="1" smtClean="0"/>
              <a:t>Glue</a:t>
            </a:r>
            <a:r>
              <a:rPr lang="en-US" sz="1800" baseline="-25000" dirty="0" err="1" smtClean="0"/>
              <a:t>i,i</a:t>
            </a:r>
            <a:r>
              <a:rPr lang="en-US" sz="1800" baseline="-25000" dirty="0" smtClean="0"/>
              <a:t> in [1..n]</a:t>
            </a:r>
            <a:r>
              <a:rPr lang="en-US" sz="1800" dirty="0" smtClean="0"/>
              <a:t> = Interactions between R1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 and R2</a:t>
            </a:r>
            <a:r>
              <a:rPr lang="en-US" sz="1800" baseline="-25000" dirty="0" smtClean="0"/>
              <a:t>i</a:t>
            </a:r>
          </a:p>
          <a:p>
            <a:pPr>
              <a:buNone/>
            </a:pPr>
            <a:r>
              <a:rPr lang="en-US" sz="1800" b="1" dirty="0" err="1" smtClean="0"/>
              <a:t>Glue’</a:t>
            </a:r>
            <a:r>
              <a:rPr lang="en-US" sz="1800" baseline="-25000" dirty="0" err="1" smtClean="0"/>
              <a:t>k,k</a:t>
            </a:r>
            <a:r>
              <a:rPr lang="en-US" sz="1800" baseline="-25000" dirty="0" smtClean="0"/>
              <a:t> in [1..m]</a:t>
            </a:r>
            <a:r>
              <a:rPr lang="en-US" sz="1800" dirty="0" smtClean="0"/>
              <a:t> = Interactions between R’1</a:t>
            </a:r>
            <a:r>
              <a:rPr lang="en-US" sz="1800" baseline="-25000" dirty="0" smtClean="0"/>
              <a:t>k</a:t>
            </a:r>
            <a:r>
              <a:rPr lang="en-US" sz="1800" dirty="0" smtClean="0"/>
              <a:t> and R’2</a:t>
            </a:r>
            <a:r>
              <a:rPr lang="en-US" sz="1800" baseline="-25000" dirty="0" smtClean="0"/>
              <a:t>k</a:t>
            </a:r>
          </a:p>
          <a:p>
            <a:pPr>
              <a:buNone/>
            </a:pPr>
            <a:endParaRPr lang="en-US" sz="1800" baseline="-25000" dirty="0" smtClean="0"/>
          </a:p>
          <a:p>
            <a:pPr>
              <a:buNone/>
            </a:pPr>
            <a:endParaRPr lang="en-US" sz="1800" baseline="-25000" dirty="0" smtClean="0"/>
          </a:p>
          <a:p>
            <a:pPr>
              <a:buNone/>
            </a:pPr>
            <a:r>
              <a:rPr lang="en-US" sz="1800" b="1" u="sng" dirty="0" smtClean="0"/>
              <a:t>Initiated and observed events</a:t>
            </a:r>
          </a:p>
          <a:p>
            <a:pPr>
              <a:buNone/>
            </a:pPr>
            <a:r>
              <a:rPr lang="en-US" sz="1800" b="1" dirty="0" smtClean="0"/>
              <a:t>set I2 (O2)</a:t>
            </a:r>
            <a:r>
              <a:rPr lang="en-US" sz="1800" baseline="-25000" dirty="0" err="1" smtClean="0"/>
              <a:t>i,i</a:t>
            </a:r>
            <a:r>
              <a:rPr lang="en-US" sz="1800" baseline="-25000" dirty="0" smtClean="0"/>
              <a:t> in [1..n]</a:t>
            </a:r>
            <a:r>
              <a:rPr lang="en-US" sz="1800" dirty="0" smtClean="0"/>
              <a:t> = Set of events initiated (observed) from Role R1</a:t>
            </a:r>
            <a:r>
              <a:rPr lang="en-US" sz="1800" baseline="-25000" dirty="0" smtClean="0"/>
              <a:t>i</a:t>
            </a:r>
            <a:endParaRPr lang="en-US" sz="1800" dirty="0" smtClean="0"/>
          </a:p>
          <a:p>
            <a:pPr>
              <a:buNone/>
            </a:pPr>
            <a:r>
              <a:rPr lang="en-US" sz="1800" b="1" dirty="0" smtClean="0"/>
              <a:t>set I2 (O2)</a:t>
            </a:r>
            <a:r>
              <a:rPr lang="en-US" sz="1800" baseline="-25000" dirty="0" smtClean="0"/>
              <a:t>k, k in [1..m]</a:t>
            </a:r>
            <a:r>
              <a:rPr lang="en-US" sz="1800" dirty="0" smtClean="0"/>
              <a:t> = Set of events initiated (observed) from Role R’2</a:t>
            </a:r>
            <a:r>
              <a:rPr lang="en-US" sz="1800" baseline="-25000" dirty="0" smtClean="0"/>
              <a:t>k</a:t>
            </a:r>
          </a:p>
          <a:p>
            <a:pPr>
              <a:buNone/>
            </a:pPr>
            <a:r>
              <a:rPr lang="en-US" sz="1800" b="1" dirty="0" smtClean="0"/>
              <a:t>set </a:t>
            </a:r>
            <a:r>
              <a:rPr lang="en-US" sz="1800" b="1" dirty="0" err="1" smtClean="0"/>
              <a:t>E</a:t>
            </a:r>
            <a:r>
              <a:rPr lang="en-US" sz="1800" baseline="-25000" dirty="0" err="1" smtClean="0"/>
              <a:t>i</a:t>
            </a:r>
            <a:r>
              <a:rPr lang="en-US" sz="1800" baseline="-25000" dirty="0" smtClean="0"/>
              <a:t>, i in [1..n]</a:t>
            </a:r>
            <a:r>
              <a:rPr lang="en-US" sz="1800" b="1" dirty="0" smtClean="0"/>
              <a:t> </a:t>
            </a:r>
            <a:r>
              <a:rPr lang="en-US" sz="1800" dirty="0" smtClean="0"/>
              <a:t>(</a:t>
            </a:r>
            <a:r>
              <a:rPr lang="en-US" sz="1800" b="1" dirty="0" err="1" smtClean="0"/>
              <a:t>E</a:t>
            </a:r>
            <a:r>
              <a:rPr lang="en-US" sz="1800" baseline="-25000" dirty="0" err="1" smtClean="0"/>
              <a:t>k</a:t>
            </a:r>
            <a:r>
              <a:rPr lang="en-US" sz="1800" baseline="-25000" dirty="0" smtClean="0"/>
              <a:t>, k in [1..m]</a:t>
            </a:r>
            <a:r>
              <a:rPr lang="en-US" sz="1800" dirty="0" smtClean="0"/>
              <a:t>) = </a:t>
            </a:r>
            <a:r>
              <a:rPr lang="en-US" sz="1800" dirty="0" smtClean="0">
                <a:latin typeface="Symbol" pitchFamily="18" charset="2"/>
              </a:rPr>
              <a:t>a</a:t>
            </a:r>
            <a:r>
              <a:rPr lang="en-US" sz="1800" dirty="0" smtClean="0"/>
              <a:t>R1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 ∩ </a:t>
            </a:r>
            <a:r>
              <a:rPr lang="en-US" sz="1800" dirty="0" err="1" smtClean="0">
                <a:latin typeface="Symbol" pitchFamily="18" charset="2"/>
              </a:rPr>
              <a:t>a</a:t>
            </a:r>
            <a:r>
              <a:rPr lang="en-US" sz="1800" dirty="0" err="1" smtClean="0"/>
              <a:t>Glue</a:t>
            </a:r>
            <a:r>
              <a:rPr lang="en-US" sz="1800" baseline="-25000" dirty="0" err="1" smtClean="0"/>
              <a:t>i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(</a:t>
            </a:r>
            <a:r>
              <a:rPr lang="en-US" sz="1800" dirty="0" smtClean="0">
                <a:latin typeface="Symbol" pitchFamily="18" charset="2"/>
              </a:rPr>
              <a:t>a</a:t>
            </a:r>
            <a:r>
              <a:rPr lang="en-US" sz="1800" dirty="0" smtClean="0"/>
              <a:t>R2</a:t>
            </a:r>
            <a:r>
              <a:rPr lang="en-US" sz="1800" baseline="-25000" dirty="0" smtClean="0"/>
              <a:t>k</a:t>
            </a:r>
            <a:r>
              <a:rPr lang="en-US" sz="1800" dirty="0" smtClean="0"/>
              <a:t> ∩ </a:t>
            </a:r>
            <a:r>
              <a:rPr lang="en-US" sz="1800" dirty="0" err="1" smtClean="0">
                <a:latin typeface="Symbol" pitchFamily="18" charset="2"/>
              </a:rPr>
              <a:t>a</a:t>
            </a:r>
            <a:r>
              <a:rPr lang="en-US" sz="1800" dirty="0" err="1" smtClean="0"/>
              <a:t>Glue’</a:t>
            </a:r>
            <a:r>
              <a:rPr lang="en-US" sz="1800" baseline="-25000" dirty="0" err="1" smtClean="0"/>
              <a:t>k</a:t>
            </a:r>
            <a:r>
              <a:rPr lang="en-US" sz="1800" dirty="0" smtClean="0"/>
              <a:t>) </a:t>
            </a:r>
          </a:p>
          <a:p>
            <a:pPr>
              <a:buNone/>
            </a:pPr>
            <a:r>
              <a:rPr lang="en-US" sz="1800" b="1" dirty="0" smtClean="0"/>
              <a:t>Set </a:t>
            </a:r>
            <a:r>
              <a:rPr lang="en-US" sz="1800" b="1" dirty="0" smtClean="0">
                <a:latin typeface="Symbol" pitchFamily="18" charset="2"/>
              </a:rPr>
              <a:t>S</a:t>
            </a:r>
            <a:r>
              <a:rPr lang="en-US" sz="1800" b="1" dirty="0" smtClean="0"/>
              <a:t> E1</a:t>
            </a:r>
            <a:r>
              <a:rPr lang="en-US" sz="1800" b="1" baseline="-25000" dirty="0" smtClean="0"/>
              <a:t>n</a:t>
            </a:r>
            <a:r>
              <a:rPr lang="en-US" sz="1800" b="1" dirty="0" smtClean="0"/>
              <a:t> (</a:t>
            </a:r>
            <a:r>
              <a:rPr lang="en-US" sz="1800" b="1" dirty="0" smtClean="0">
                <a:latin typeface="Symbol" pitchFamily="18" charset="2"/>
              </a:rPr>
              <a:t>S</a:t>
            </a:r>
            <a:r>
              <a:rPr lang="en-US" sz="1800" b="1" dirty="0" smtClean="0"/>
              <a:t> E2</a:t>
            </a:r>
            <a:r>
              <a:rPr lang="en-US" sz="1800" b="1" baseline="-25000" dirty="0" smtClean="0"/>
              <a:t>m</a:t>
            </a:r>
            <a:r>
              <a:rPr lang="en-US" sz="1800" b="1" dirty="0" smtClean="0"/>
              <a:t>)</a:t>
            </a:r>
            <a:r>
              <a:rPr lang="en-US" sz="1800" dirty="0" smtClean="0"/>
              <a:t>= </a:t>
            </a:r>
            <a:r>
              <a:rPr lang="en-US" sz="1800" dirty="0" err="1" smtClean="0"/>
              <a:t>U</a:t>
            </a:r>
            <a:r>
              <a:rPr lang="en-US" sz="1800" baseline="-25000" dirty="0" err="1" smtClean="0"/>
              <a:t>i</a:t>
            </a:r>
            <a:r>
              <a:rPr lang="en-US" sz="1800" baseline="-25000" dirty="0" smtClean="0"/>
              <a:t>=1..n</a:t>
            </a:r>
            <a:r>
              <a:rPr lang="en-US" sz="1800" dirty="0" smtClean="0"/>
              <a:t> E1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 (</a:t>
            </a:r>
            <a:r>
              <a:rPr lang="en-US" sz="1800" dirty="0" err="1" smtClean="0"/>
              <a:t>U</a:t>
            </a:r>
            <a:r>
              <a:rPr lang="en-US" sz="1800" baseline="-25000" dirty="0" err="1" smtClean="0"/>
              <a:t>k</a:t>
            </a:r>
            <a:r>
              <a:rPr lang="en-US" sz="1800" baseline="-25000" dirty="0" smtClean="0"/>
              <a:t>=1..m</a:t>
            </a:r>
            <a:r>
              <a:rPr lang="en-US" sz="1800" dirty="0" smtClean="0"/>
              <a:t> E2</a:t>
            </a:r>
            <a:r>
              <a:rPr lang="en-US" sz="1800" baseline="-25000" dirty="0" smtClean="0"/>
              <a:t>k</a:t>
            </a:r>
            <a:r>
              <a:rPr lang="en-US" sz="1800" dirty="0" smtClean="0"/>
              <a:t>)</a:t>
            </a:r>
          </a:p>
          <a:p>
            <a:pPr>
              <a:buNone/>
            </a:pPr>
            <a:r>
              <a:rPr lang="en-US" sz="1800" b="1" dirty="0" smtClean="0"/>
              <a:t>Set </a:t>
            </a:r>
            <a:r>
              <a:rPr lang="en-US" sz="1800" b="1" dirty="0" smtClean="0">
                <a:latin typeface="Symbol" pitchFamily="18" charset="2"/>
              </a:rPr>
              <a:t>S</a:t>
            </a:r>
            <a:r>
              <a:rPr lang="en-US" sz="1800" b="1" dirty="0" smtClean="0"/>
              <a:t> O1</a:t>
            </a:r>
            <a:r>
              <a:rPr lang="en-US" sz="1800" b="1" baseline="-25000" dirty="0" smtClean="0"/>
              <a:t>n</a:t>
            </a:r>
            <a:r>
              <a:rPr lang="en-US" sz="1800" b="1" dirty="0" smtClean="0"/>
              <a:t> (</a:t>
            </a:r>
            <a:r>
              <a:rPr lang="en-US" sz="1800" b="1" dirty="0" smtClean="0">
                <a:latin typeface="Symbol" pitchFamily="18" charset="2"/>
              </a:rPr>
              <a:t>S</a:t>
            </a:r>
            <a:r>
              <a:rPr lang="en-US" sz="1800" b="1" dirty="0" smtClean="0"/>
              <a:t> O2</a:t>
            </a:r>
            <a:r>
              <a:rPr lang="en-US" sz="1800" b="1" baseline="-25000" dirty="0" smtClean="0"/>
              <a:t>m</a:t>
            </a:r>
            <a:r>
              <a:rPr lang="en-US" sz="1800" b="1" dirty="0" smtClean="0"/>
              <a:t>)</a:t>
            </a:r>
            <a:r>
              <a:rPr lang="en-US" sz="1800" dirty="0" smtClean="0"/>
              <a:t>= </a:t>
            </a:r>
            <a:r>
              <a:rPr lang="en-US" sz="1800" dirty="0" err="1" smtClean="0"/>
              <a:t>U</a:t>
            </a:r>
            <a:r>
              <a:rPr lang="en-US" sz="1800" baseline="-25000" dirty="0" err="1" smtClean="0"/>
              <a:t>i</a:t>
            </a:r>
            <a:r>
              <a:rPr lang="en-US" sz="1800" baseline="-25000" dirty="0" smtClean="0"/>
              <a:t>=1..n</a:t>
            </a:r>
            <a:r>
              <a:rPr lang="en-US" sz="1800" dirty="0" smtClean="0"/>
              <a:t> O1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 (</a:t>
            </a:r>
            <a:r>
              <a:rPr lang="en-US" sz="1800" dirty="0" err="1" smtClean="0"/>
              <a:t>U</a:t>
            </a:r>
            <a:r>
              <a:rPr lang="en-US" sz="1800" baseline="-25000" dirty="0" err="1" smtClean="0"/>
              <a:t>k</a:t>
            </a:r>
            <a:r>
              <a:rPr lang="en-US" sz="1800" baseline="-25000" dirty="0" smtClean="0"/>
              <a:t>=1..m</a:t>
            </a:r>
            <a:r>
              <a:rPr lang="en-US" sz="1800" dirty="0" smtClean="0"/>
              <a:t> O2</a:t>
            </a:r>
            <a:r>
              <a:rPr lang="en-US" sz="1800" baseline="-25000" dirty="0" smtClean="0"/>
              <a:t>k</a:t>
            </a:r>
            <a:r>
              <a:rPr lang="en-US" sz="1800" dirty="0" smtClean="0"/>
              <a:t>)</a:t>
            </a:r>
          </a:p>
          <a:p>
            <a:pPr>
              <a:buNone/>
            </a:pPr>
            <a:endParaRPr lang="en-US" sz="1800" baseline="-25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32656"/>
            <a:ext cx="2160000" cy="54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3975"/>
            <a:ext cx="8769350" cy="1143000"/>
          </a:xfrm>
        </p:spPr>
        <p:txBody>
          <a:bodyPr/>
          <a:lstStyle/>
          <a:p>
            <a:pPr algn="l"/>
            <a:r>
              <a:rPr lang="fr-FR" dirty="0" smtClean="0"/>
              <a:t>Transparent</a:t>
            </a:r>
            <a:br>
              <a:rPr lang="fr-FR" dirty="0" smtClean="0"/>
            </a:br>
            <a:r>
              <a:rPr lang="fr-FR" dirty="0" err="1" smtClean="0"/>
              <a:t>Interoperability</a:t>
            </a:r>
            <a:r>
              <a:rPr lang="fr-FR" dirty="0" smtClean="0"/>
              <a:t> </a:t>
            </a:r>
            <a:r>
              <a:rPr lang="fr-FR" dirty="0" err="1" smtClean="0"/>
              <a:t>Connector</a:t>
            </a:r>
            <a:r>
              <a:rPr lang="fr-FR" dirty="0" smtClean="0"/>
              <a:t>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752528"/>
          </a:xfrm>
        </p:spPr>
        <p:txBody>
          <a:bodyPr/>
          <a:lstStyle/>
          <a:p>
            <a:pPr>
              <a:buNone/>
            </a:pPr>
            <a:r>
              <a:rPr lang="en-US" sz="1800" b="1" u="sng" dirty="0" smtClean="0"/>
              <a:t>Switch processes</a:t>
            </a:r>
          </a:p>
          <a:p>
            <a:pPr>
              <a:buNone/>
            </a:pPr>
            <a:r>
              <a:rPr lang="en-US" sz="1800" b="1" dirty="0" smtClean="0"/>
              <a:t>Switch</a:t>
            </a:r>
            <a:r>
              <a:rPr lang="en-US" sz="1800" dirty="0" smtClean="0"/>
              <a:t> = (</a:t>
            </a:r>
            <a:r>
              <a:rPr lang="en-US" sz="1800" dirty="0" err="1" smtClean="0"/>
              <a:t>a.election</a:t>
            </a:r>
            <a:r>
              <a:rPr lang="en-US" sz="1800" dirty="0" smtClean="0"/>
              <a:t> -&gt; </a:t>
            </a:r>
            <a:r>
              <a:rPr lang="en-US" sz="1800" dirty="0" err="1" smtClean="0"/>
              <a:t>a.reset</a:t>
            </a:r>
            <a:r>
              <a:rPr lang="en-US" sz="1800" dirty="0" smtClean="0"/>
              <a:t> -&gt; Switch |</a:t>
            </a:r>
            <a:r>
              <a:rPr lang="en-US" sz="1800" baseline="-25000" dirty="0" err="1" smtClean="0"/>
              <a:t>i</a:t>
            </a:r>
            <a:r>
              <a:rPr lang="en-US" sz="1800" baseline="-25000" dirty="0" smtClean="0"/>
              <a:t>=1..n</a:t>
            </a:r>
            <a:r>
              <a:rPr lang="en-US" sz="1800" dirty="0" smtClean="0"/>
              <a:t> </a:t>
            </a:r>
            <a:r>
              <a:rPr lang="en-US" sz="1800" dirty="0" err="1" smtClean="0"/>
              <a:t>a.election</a:t>
            </a:r>
            <a:r>
              <a:rPr lang="en-US" sz="1800" dirty="0" smtClean="0"/>
              <a:t> -&gt; </a:t>
            </a:r>
            <a:r>
              <a:rPr lang="en-US" sz="1800" dirty="0" err="1" smtClean="0"/>
              <a:t>a.glue</a:t>
            </a:r>
            <a:r>
              <a:rPr lang="en-US" sz="1800" baseline="-25000" dirty="0" err="1" smtClean="0"/>
              <a:t>i</a:t>
            </a:r>
            <a:r>
              <a:rPr lang="en-US" sz="1800" baseline="-25000" dirty="0" smtClean="0"/>
              <a:t> </a:t>
            </a:r>
            <a:r>
              <a:rPr lang="fr-FR" sz="1800" dirty="0" smtClean="0"/>
              <a:t>-&gt; Switch)\{</a:t>
            </a:r>
            <a:r>
              <a:rPr lang="fr-FR" sz="1800" dirty="0" err="1" smtClean="0"/>
              <a:t>a.election</a:t>
            </a:r>
            <a:r>
              <a:rPr lang="fr-FR" sz="1800" dirty="0" smtClean="0"/>
              <a:t>}</a:t>
            </a:r>
          </a:p>
          <a:p>
            <a:pPr>
              <a:buNone/>
            </a:pPr>
            <a:r>
              <a:rPr lang="en-US" sz="1800" b="1" dirty="0" smtClean="0"/>
              <a:t>Switch’</a:t>
            </a:r>
            <a:r>
              <a:rPr lang="en-US" sz="1800" dirty="0" smtClean="0"/>
              <a:t> = (</a:t>
            </a:r>
            <a:r>
              <a:rPr lang="en-US" sz="1800" dirty="0" err="1" smtClean="0"/>
              <a:t>b.election</a:t>
            </a:r>
            <a:r>
              <a:rPr lang="en-US" sz="1800" dirty="0" smtClean="0"/>
              <a:t>-&gt;</a:t>
            </a:r>
            <a:r>
              <a:rPr lang="en-US" sz="1800" dirty="0" err="1" smtClean="0"/>
              <a:t>b.reset</a:t>
            </a:r>
            <a:r>
              <a:rPr lang="en-US" sz="1800" dirty="0" smtClean="0"/>
              <a:t>-&gt;Switch’ |</a:t>
            </a:r>
            <a:r>
              <a:rPr lang="en-US" sz="1800" baseline="-25000" dirty="0" smtClean="0"/>
              <a:t>k=1..m</a:t>
            </a:r>
            <a:r>
              <a:rPr lang="en-US" sz="1800" dirty="0" smtClean="0"/>
              <a:t> </a:t>
            </a:r>
            <a:r>
              <a:rPr lang="en-US" sz="1800" dirty="0" err="1" smtClean="0"/>
              <a:t>b.election</a:t>
            </a:r>
            <a:r>
              <a:rPr lang="en-US" sz="1800" dirty="0" smtClean="0"/>
              <a:t> -&gt;</a:t>
            </a:r>
            <a:r>
              <a:rPr lang="en-US" sz="1800" dirty="0" err="1" smtClean="0"/>
              <a:t>b.glue’</a:t>
            </a:r>
            <a:r>
              <a:rPr lang="en-US" sz="1800" baseline="-25000" dirty="0" err="1" smtClean="0"/>
              <a:t>k</a:t>
            </a:r>
            <a:r>
              <a:rPr lang="en-US" sz="1800" baseline="-25000" dirty="0" smtClean="0"/>
              <a:t> </a:t>
            </a:r>
            <a:r>
              <a:rPr lang="fr-FR" sz="1800" dirty="0" smtClean="0"/>
              <a:t>-&gt;Switch’)\{</a:t>
            </a:r>
            <a:r>
              <a:rPr lang="fr-FR" sz="1800" dirty="0" err="1" smtClean="0"/>
              <a:t>b.election</a:t>
            </a:r>
            <a:r>
              <a:rPr lang="fr-FR" sz="1800" dirty="0" smtClean="0"/>
              <a:t>}</a:t>
            </a:r>
            <a:endParaRPr lang="en-US" sz="1800" b="1" u="sng" dirty="0" smtClean="0"/>
          </a:p>
          <a:p>
            <a:pPr>
              <a:buNone/>
            </a:pPr>
            <a:r>
              <a:rPr lang="en-US" sz="1800" b="1" u="sng" dirty="0" smtClean="0"/>
              <a:t>Image protocol generation</a:t>
            </a:r>
          </a:p>
          <a:p>
            <a:pPr>
              <a:buNone/>
            </a:pPr>
            <a:r>
              <a:rPr lang="fr-FR" sz="1800" b="1" dirty="0" smtClean="0"/>
              <a:t>W1 </a:t>
            </a:r>
            <a:r>
              <a:rPr lang="fr-FR" sz="1800" dirty="0" smtClean="0"/>
              <a:t>= |</a:t>
            </a:r>
            <a:r>
              <a:rPr lang="fr-FR" sz="1800" baseline="-25000" dirty="0" smtClean="0"/>
              <a:t>i=1..n </a:t>
            </a:r>
            <a:r>
              <a:rPr lang="fr-FR" sz="1800" dirty="0" smtClean="0"/>
              <a:t>(</a:t>
            </a:r>
            <a:r>
              <a:rPr lang="fr-FR" sz="1800" dirty="0" err="1" smtClean="0"/>
              <a:t>a.glue</a:t>
            </a:r>
            <a:r>
              <a:rPr lang="fr-FR" sz="1800" baseline="-25000" dirty="0" err="1" smtClean="0"/>
              <a:t>i</a:t>
            </a:r>
            <a:r>
              <a:rPr lang="fr-FR" sz="1800" dirty="0" smtClean="0"/>
              <a:t> -&gt; </a:t>
            </a:r>
            <a:r>
              <a:rPr lang="fr-FR" sz="1800" dirty="0" err="1" smtClean="0"/>
              <a:t>ToGlue</a:t>
            </a:r>
            <a:r>
              <a:rPr lang="fr-FR" sz="1800" baseline="-25000" dirty="0" err="1" smtClean="0"/>
              <a:t>i</a:t>
            </a:r>
            <a:r>
              <a:rPr lang="fr-FR" sz="1800" dirty="0" smtClean="0"/>
              <a:t>),</a:t>
            </a:r>
          </a:p>
          <a:p>
            <a:pPr>
              <a:buNone/>
            </a:pPr>
            <a:r>
              <a:rPr lang="fr-FR" sz="1800" dirty="0" err="1" smtClean="0"/>
              <a:t>ToGlue</a:t>
            </a:r>
            <a:r>
              <a:rPr lang="fr-FR" sz="1800" baseline="-25000" dirty="0" err="1" smtClean="0"/>
              <a:t>i</a:t>
            </a:r>
            <a:r>
              <a:rPr lang="fr-FR" sz="1800" baseline="-25000" dirty="0" smtClean="0"/>
              <a:t>=1..n </a:t>
            </a:r>
            <a:r>
              <a:rPr lang="en-US" sz="1800" dirty="0" smtClean="0"/>
              <a:t>= </a:t>
            </a:r>
            <a:r>
              <a:rPr lang="fr-FR" sz="1800" dirty="0" smtClean="0"/>
              <a:t>[e : I1</a:t>
            </a:r>
            <a:r>
              <a:rPr lang="fr-FR" sz="1800" baseline="-25000" dirty="0" smtClean="0"/>
              <a:t>i</a:t>
            </a:r>
            <a:r>
              <a:rPr lang="fr-FR" sz="1800" dirty="0" smtClean="0"/>
              <a:t>]-&gt;</a:t>
            </a:r>
            <a:r>
              <a:rPr lang="fr-FR" sz="1800" dirty="0" err="1" smtClean="0"/>
              <a:t>a.tag</a:t>
            </a:r>
            <a:r>
              <a:rPr lang="fr-FR" sz="1800" baseline="-25000" dirty="0" err="1" smtClean="0"/>
              <a:t>i</a:t>
            </a:r>
            <a:r>
              <a:rPr lang="fr-FR" sz="1800" dirty="0" smtClean="0"/>
              <a:t>:[e]-&gt;</a:t>
            </a:r>
            <a:r>
              <a:rPr lang="fr-FR" sz="1800" dirty="0" err="1" smtClean="0"/>
              <a:t>ToGlue</a:t>
            </a:r>
            <a:r>
              <a:rPr lang="fr-FR" sz="1800" baseline="-25000" dirty="0" err="1" smtClean="0"/>
              <a:t>i</a:t>
            </a:r>
            <a:r>
              <a:rPr lang="fr-FR" sz="1800" dirty="0" smtClean="0"/>
              <a:t> | </a:t>
            </a:r>
            <a:r>
              <a:rPr lang="fr-FR" sz="1800" dirty="0" err="1" smtClean="0"/>
              <a:t>a.tag</a:t>
            </a:r>
            <a:r>
              <a:rPr lang="fr-FR" sz="1800" baseline="-25000" dirty="0" err="1" smtClean="0"/>
              <a:t>i</a:t>
            </a:r>
            <a:r>
              <a:rPr lang="fr-FR" sz="1800" dirty="0" smtClean="0"/>
              <a:t>:[e</a:t>
            </a:r>
            <a:r>
              <a:rPr lang="fr-FR" sz="1800" baseline="-25000" dirty="0" smtClean="0"/>
              <a:t> </a:t>
            </a:r>
            <a:r>
              <a:rPr lang="fr-FR" sz="1800" dirty="0" smtClean="0"/>
              <a:t>:O1</a:t>
            </a:r>
            <a:r>
              <a:rPr lang="fr-FR" sz="1800" baseline="-25000" dirty="0" smtClean="0"/>
              <a:t>i</a:t>
            </a:r>
            <a:r>
              <a:rPr lang="fr-FR" sz="1800" dirty="0" smtClean="0"/>
              <a:t>] -&gt; [e]-&gt; </a:t>
            </a:r>
            <a:r>
              <a:rPr lang="fr-FR" sz="1800" dirty="0" err="1" smtClean="0"/>
              <a:t>ToGlue</a:t>
            </a:r>
            <a:r>
              <a:rPr lang="fr-FR" sz="1800" baseline="-25000" dirty="0" err="1" smtClean="0"/>
              <a:t>i</a:t>
            </a:r>
            <a:r>
              <a:rPr lang="fr-FR" sz="1800" baseline="-25000" dirty="0" smtClean="0"/>
              <a:t> </a:t>
            </a:r>
            <a:r>
              <a:rPr lang="en-US" sz="1800" dirty="0" smtClean="0"/>
              <a:t>| </a:t>
            </a:r>
            <a:r>
              <a:rPr lang="en-US" sz="1800" dirty="0" err="1" smtClean="0"/>
              <a:t>a.reset</a:t>
            </a:r>
            <a:r>
              <a:rPr lang="en-US" sz="1800" dirty="0" smtClean="0"/>
              <a:t> -&gt; W</a:t>
            </a:r>
            <a:r>
              <a:rPr lang="en-US" sz="1800" baseline="-25000" dirty="0" smtClean="0"/>
              <a:t>1</a:t>
            </a:r>
            <a:endParaRPr lang="fr-FR" sz="1800" baseline="-25000" dirty="0" smtClean="0"/>
          </a:p>
          <a:p>
            <a:pPr>
              <a:buNone/>
            </a:pPr>
            <a:r>
              <a:rPr lang="fr-FR" sz="1800" b="1" dirty="0" smtClean="0"/>
              <a:t>W2 </a:t>
            </a:r>
            <a:r>
              <a:rPr lang="fr-FR" sz="1800" dirty="0" smtClean="0"/>
              <a:t>= |</a:t>
            </a:r>
            <a:r>
              <a:rPr lang="fr-FR" sz="1800" baseline="-25000" dirty="0" smtClean="0"/>
              <a:t>k=1..m </a:t>
            </a:r>
            <a:r>
              <a:rPr lang="fr-FR" sz="1800" dirty="0" smtClean="0"/>
              <a:t>(</a:t>
            </a:r>
            <a:r>
              <a:rPr lang="fr-FR" sz="1800" dirty="0" err="1" smtClean="0"/>
              <a:t>b.glue’</a:t>
            </a:r>
            <a:r>
              <a:rPr lang="fr-FR" sz="1800" baseline="-25000" dirty="0" err="1" smtClean="0"/>
              <a:t>k</a:t>
            </a:r>
            <a:r>
              <a:rPr lang="fr-FR" sz="1800" dirty="0" smtClean="0"/>
              <a:t> -&gt; </a:t>
            </a:r>
            <a:r>
              <a:rPr lang="fr-FR" sz="1800" dirty="0" err="1" smtClean="0"/>
              <a:t>ToGlue’</a:t>
            </a:r>
            <a:r>
              <a:rPr lang="fr-FR" sz="1800" baseline="-25000" dirty="0" err="1" smtClean="0"/>
              <a:t>k</a:t>
            </a:r>
            <a:r>
              <a:rPr lang="fr-FR" sz="1800" dirty="0" smtClean="0"/>
              <a:t>),</a:t>
            </a:r>
          </a:p>
          <a:p>
            <a:pPr>
              <a:buNone/>
            </a:pPr>
            <a:r>
              <a:rPr lang="fr-FR" sz="1800" dirty="0" err="1" smtClean="0"/>
              <a:t>ToGlue’</a:t>
            </a:r>
            <a:r>
              <a:rPr lang="fr-FR" sz="1800" baseline="-25000" dirty="0" err="1" smtClean="0"/>
              <a:t>k</a:t>
            </a:r>
            <a:r>
              <a:rPr lang="fr-FR" sz="1800" baseline="-25000" dirty="0" smtClean="0"/>
              <a:t>=1..m </a:t>
            </a:r>
            <a:r>
              <a:rPr lang="en-US" sz="1800" dirty="0" smtClean="0"/>
              <a:t>= </a:t>
            </a:r>
            <a:r>
              <a:rPr lang="fr-FR" sz="1800" dirty="0" smtClean="0"/>
              <a:t>[e : I2</a:t>
            </a:r>
            <a:r>
              <a:rPr lang="fr-FR" sz="1800" baseline="-25000" dirty="0" smtClean="0"/>
              <a:t>k</a:t>
            </a:r>
            <a:r>
              <a:rPr lang="fr-FR" sz="1800" dirty="0" smtClean="0"/>
              <a:t>-&gt;</a:t>
            </a:r>
            <a:r>
              <a:rPr lang="fr-FR" sz="1800" dirty="0" err="1" smtClean="0"/>
              <a:t>b.tag</a:t>
            </a:r>
            <a:r>
              <a:rPr lang="fr-FR" sz="1800" baseline="-25000" dirty="0" err="1" smtClean="0"/>
              <a:t>k</a:t>
            </a:r>
            <a:r>
              <a:rPr lang="fr-FR" sz="1800" dirty="0" smtClean="0"/>
              <a:t>:[e]-&gt;</a:t>
            </a:r>
            <a:r>
              <a:rPr lang="fr-FR" sz="1800" dirty="0" err="1" smtClean="0"/>
              <a:t>ToGlue’</a:t>
            </a:r>
            <a:r>
              <a:rPr lang="fr-FR" sz="1800" baseline="-25000" dirty="0" err="1" smtClean="0"/>
              <a:t>k</a:t>
            </a:r>
            <a:r>
              <a:rPr lang="fr-FR" sz="1800" dirty="0" smtClean="0"/>
              <a:t> | </a:t>
            </a:r>
            <a:r>
              <a:rPr lang="fr-FR" sz="1800" dirty="0" err="1" smtClean="0"/>
              <a:t>b.tag</a:t>
            </a:r>
            <a:r>
              <a:rPr lang="fr-FR" sz="1800" baseline="-25000" dirty="0" err="1" smtClean="0"/>
              <a:t>k</a:t>
            </a:r>
            <a:r>
              <a:rPr lang="fr-FR" sz="1800" dirty="0" smtClean="0"/>
              <a:t>:[e</a:t>
            </a:r>
            <a:r>
              <a:rPr lang="fr-FR" sz="1800" baseline="-25000" dirty="0" smtClean="0"/>
              <a:t> </a:t>
            </a:r>
            <a:r>
              <a:rPr lang="fr-FR" sz="1800" dirty="0" smtClean="0"/>
              <a:t>:O2</a:t>
            </a:r>
            <a:r>
              <a:rPr lang="fr-FR" sz="1800" baseline="-25000" dirty="0" smtClean="0"/>
              <a:t>k</a:t>
            </a:r>
            <a:r>
              <a:rPr lang="fr-FR" sz="1800" dirty="0" smtClean="0"/>
              <a:t>]-&gt; [e]-&gt;</a:t>
            </a:r>
            <a:r>
              <a:rPr lang="fr-FR" sz="1800" dirty="0" err="1" smtClean="0"/>
              <a:t>ToGlue’</a:t>
            </a:r>
            <a:r>
              <a:rPr lang="fr-FR" sz="1800" baseline="-25000" dirty="0" err="1" smtClean="0"/>
              <a:t>k</a:t>
            </a:r>
            <a:r>
              <a:rPr lang="en-US" sz="1800" dirty="0" smtClean="0"/>
              <a:t>| </a:t>
            </a:r>
            <a:r>
              <a:rPr lang="en-US" sz="1800" dirty="0" err="1" smtClean="0"/>
              <a:t>b.reset</a:t>
            </a:r>
            <a:r>
              <a:rPr lang="en-US" sz="1800" dirty="0" smtClean="0"/>
              <a:t>-&gt;W</a:t>
            </a:r>
            <a:r>
              <a:rPr lang="en-US" sz="1800" baseline="-25000" dirty="0" smtClean="0"/>
              <a:t>2</a:t>
            </a:r>
            <a:endParaRPr lang="fr-FR" sz="1800" baseline="-25000" dirty="0" smtClean="0"/>
          </a:p>
          <a:p>
            <a:pPr>
              <a:buNone/>
            </a:pPr>
            <a:r>
              <a:rPr lang="fr-FR" sz="1800" b="1" dirty="0" smtClean="0"/>
              <a:t>M1 </a:t>
            </a:r>
            <a:r>
              <a:rPr lang="fr-FR" sz="1800" dirty="0" smtClean="0"/>
              <a:t>= |</a:t>
            </a:r>
            <a:r>
              <a:rPr lang="fr-FR" sz="1800" baseline="-25000" dirty="0" smtClean="0"/>
              <a:t>i=1..n </a:t>
            </a:r>
            <a:r>
              <a:rPr lang="fr-FR" sz="1800" dirty="0" smtClean="0"/>
              <a:t>(</a:t>
            </a:r>
            <a:r>
              <a:rPr lang="fr-FR" sz="1800" dirty="0" err="1" smtClean="0"/>
              <a:t>a.glue</a:t>
            </a:r>
            <a:r>
              <a:rPr lang="fr-FR" sz="1800" baseline="-25000" dirty="0" err="1" smtClean="0"/>
              <a:t>i</a:t>
            </a:r>
            <a:r>
              <a:rPr lang="fr-FR" sz="1800" dirty="0" smtClean="0"/>
              <a:t> -&gt; </a:t>
            </a:r>
            <a:r>
              <a:rPr lang="fr-FR" sz="1800" dirty="0" err="1" smtClean="0"/>
              <a:t>ToMap</a:t>
            </a:r>
            <a:r>
              <a:rPr lang="fr-FR" sz="1800" baseline="-25000" dirty="0" err="1" smtClean="0"/>
              <a:t>i</a:t>
            </a:r>
            <a:r>
              <a:rPr lang="fr-FR" sz="1800" dirty="0" smtClean="0"/>
              <a:t>),</a:t>
            </a:r>
          </a:p>
          <a:p>
            <a:pPr>
              <a:buNone/>
            </a:pPr>
            <a:r>
              <a:rPr lang="fr-FR" sz="1800" dirty="0" err="1" smtClean="0"/>
              <a:t>ToMap</a:t>
            </a:r>
            <a:r>
              <a:rPr lang="fr-FR" sz="1800" baseline="-25000" dirty="0" err="1" smtClean="0"/>
              <a:t>i</a:t>
            </a:r>
            <a:r>
              <a:rPr lang="fr-FR" sz="1800" baseline="-25000" dirty="0" smtClean="0"/>
              <a:t>=1..n </a:t>
            </a:r>
            <a:r>
              <a:rPr lang="en-US" sz="1800" dirty="0" smtClean="0"/>
              <a:t>= </a:t>
            </a:r>
            <a:r>
              <a:rPr lang="en-US" sz="1800" dirty="0" err="1" smtClean="0"/>
              <a:t>a.tag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.</a:t>
            </a:r>
            <a:r>
              <a:rPr lang="fr-FR" sz="1800" dirty="0" smtClean="0"/>
              <a:t>[e : I1</a:t>
            </a:r>
            <a:r>
              <a:rPr lang="fr-FR" sz="1800" baseline="-25000" dirty="0" smtClean="0"/>
              <a:t>i</a:t>
            </a:r>
            <a:r>
              <a:rPr lang="fr-FR" sz="1800" dirty="0" smtClean="0"/>
              <a:t>]-&gt;</a:t>
            </a:r>
            <a:r>
              <a:rPr lang="fr-FR" sz="1800" dirty="0" err="1" smtClean="0"/>
              <a:t>a.tag</a:t>
            </a:r>
            <a:r>
              <a:rPr lang="fr-FR" sz="1800" baseline="-25000" dirty="0" err="1" smtClean="0"/>
              <a:t>i</a:t>
            </a:r>
            <a:r>
              <a:rPr lang="fr-FR" sz="1800" dirty="0" err="1" smtClean="0"/>
              <a:t>.f</a:t>
            </a:r>
            <a:r>
              <a:rPr lang="fr-FR" sz="1800" dirty="0" smtClean="0"/>
              <a:t>(e)-&gt;</a:t>
            </a:r>
            <a:r>
              <a:rPr lang="fr-FR" sz="1800" dirty="0" err="1" smtClean="0"/>
              <a:t>ToMap</a:t>
            </a:r>
            <a:r>
              <a:rPr lang="fr-FR" sz="1800" baseline="-25000" dirty="0" err="1" smtClean="0"/>
              <a:t>i</a:t>
            </a:r>
            <a:r>
              <a:rPr lang="fr-FR" sz="1800" dirty="0" smtClean="0"/>
              <a:t> </a:t>
            </a:r>
          </a:p>
          <a:p>
            <a:pPr>
              <a:buNone/>
            </a:pPr>
            <a:r>
              <a:rPr lang="fr-FR" sz="1800" dirty="0" smtClean="0"/>
              <a:t>		     | </a:t>
            </a:r>
            <a:r>
              <a:rPr lang="fr-FR" sz="1800" dirty="0" err="1" smtClean="0"/>
              <a:t>a.tag</a:t>
            </a:r>
            <a:r>
              <a:rPr lang="fr-FR" sz="1800" baseline="-25000" dirty="0" err="1" smtClean="0"/>
              <a:t>i</a:t>
            </a:r>
            <a:r>
              <a:rPr lang="fr-FR" sz="1800" dirty="0" err="1" smtClean="0"/>
              <a:t>.f</a:t>
            </a:r>
            <a:r>
              <a:rPr lang="fr-FR" sz="1800" dirty="0" smtClean="0"/>
              <a:t>(e:</a:t>
            </a:r>
            <a:r>
              <a:rPr lang="en-US" sz="1800" dirty="0" smtClean="0">
                <a:latin typeface="Symbol" pitchFamily="18" charset="2"/>
              </a:rPr>
              <a:t>S</a:t>
            </a:r>
            <a:r>
              <a:rPr lang="en-US" sz="1800" dirty="0" smtClean="0"/>
              <a:t>O1</a:t>
            </a:r>
            <a:r>
              <a:rPr lang="en-US" sz="1800" baseline="-25000" dirty="0" smtClean="0"/>
              <a:t>n</a:t>
            </a:r>
            <a:r>
              <a:rPr lang="fr-FR" sz="1800" dirty="0" smtClean="0"/>
              <a:t>) -&gt; </a:t>
            </a:r>
            <a:r>
              <a:rPr lang="en-US" sz="1800" dirty="0" err="1" smtClean="0"/>
              <a:t>a.tag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.</a:t>
            </a:r>
            <a:r>
              <a:rPr lang="fr-FR" sz="1800" dirty="0" smtClean="0"/>
              <a:t>[e : O1</a:t>
            </a:r>
            <a:r>
              <a:rPr lang="fr-FR" sz="1800" baseline="-25000" dirty="0" smtClean="0"/>
              <a:t>i</a:t>
            </a:r>
            <a:r>
              <a:rPr lang="fr-FR" sz="1800" dirty="0" smtClean="0"/>
              <a:t>]-&gt; -&gt; </a:t>
            </a:r>
            <a:r>
              <a:rPr lang="fr-FR" sz="1800" dirty="0" err="1" smtClean="0"/>
              <a:t>ToMap</a:t>
            </a:r>
            <a:r>
              <a:rPr lang="fr-FR" sz="1800" baseline="-25000" dirty="0" err="1" smtClean="0"/>
              <a:t>i</a:t>
            </a:r>
            <a:r>
              <a:rPr lang="fr-FR" sz="1800" baseline="-25000" dirty="0" smtClean="0"/>
              <a:t> </a:t>
            </a:r>
            <a:r>
              <a:rPr lang="en-US" sz="1800" dirty="0" smtClean="0"/>
              <a:t>| </a:t>
            </a:r>
            <a:r>
              <a:rPr lang="en-US" sz="1800" dirty="0" err="1" smtClean="0"/>
              <a:t>a.reset</a:t>
            </a:r>
            <a:r>
              <a:rPr lang="en-US" sz="1800" dirty="0" smtClean="0"/>
              <a:t> -&gt; M</a:t>
            </a:r>
            <a:r>
              <a:rPr lang="en-US" sz="1800" baseline="-25000" dirty="0" smtClean="0"/>
              <a:t>1</a:t>
            </a:r>
            <a:endParaRPr lang="fr-FR" sz="1800" baseline="-25000" dirty="0" smtClean="0"/>
          </a:p>
          <a:p>
            <a:pPr>
              <a:buNone/>
            </a:pPr>
            <a:r>
              <a:rPr lang="fr-FR" sz="1800" b="1" dirty="0" smtClean="0"/>
              <a:t>M2 </a:t>
            </a:r>
            <a:r>
              <a:rPr lang="fr-FR" sz="1800" dirty="0" smtClean="0"/>
              <a:t>= |</a:t>
            </a:r>
            <a:r>
              <a:rPr lang="fr-FR" sz="1800" baseline="-25000" dirty="0" smtClean="0"/>
              <a:t>k=1..m </a:t>
            </a:r>
            <a:r>
              <a:rPr lang="fr-FR" sz="1800" dirty="0" smtClean="0"/>
              <a:t>(</a:t>
            </a:r>
            <a:r>
              <a:rPr lang="fr-FR" sz="1800" dirty="0" err="1" smtClean="0"/>
              <a:t>b.glue’</a:t>
            </a:r>
            <a:r>
              <a:rPr lang="fr-FR" sz="1800" baseline="-25000" dirty="0" err="1" smtClean="0"/>
              <a:t>k</a:t>
            </a:r>
            <a:r>
              <a:rPr lang="fr-FR" sz="1800" dirty="0" smtClean="0"/>
              <a:t> -&gt; </a:t>
            </a:r>
            <a:r>
              <a:rPr lang="fr-FR" sz="1800" dirty="0" err="1" smtClean="0"/>
              <a:t>ToMap’</a:t>
            </a:r>
            <a:r>
              <a:rPr lang="fr-FR" sz="1800" baseline="-25000" dirty="0" err="1" smtClean="0"/>
              <a:t>k</a:t>
            </a:r>
            <a:r>
              <a:rPr lang="fr-FR" sz="1800" dirty="0" smtClean="0"/>
              <a:t>),</a:t>
            </a:r>
          </a:p>
          <a:p>
            <a:pPr>
              <a:buNone/>
            </a:pPr>
            <a:r>
              <a:rPr lang="fr-FR" sz="1800" dirty="0" err="1" smtClean="0"/>
              <a:t>ToMap’</a:t>
            </a:r>
            <a:r>
              <a:rPr lang="fr-FR" sz="1800" baseline="-25000" dirty="0" err="1" smtClean="0"/>
              <a:t>k</a:t>
            </a:r>
            <a:r>
              <a:rPr lang="fr-FR" sz="1800" baseline="-25000" dirty="0" smtClean="0"/>
              <a:t>=1..m </a:t>
            </a:r>
            <a:r>
              <a:rPr lang="en-US" sz="1800" dirty="0" smtClean="0"/>
              <a:t>= </a:t>
            </a:r>
            <a:r>
              <a:rPr lang="en-US" sz="1800" dirty="0" err="1" smtClean="0"/>
              <a:t>b.tag</a:t>
            </a:r>
            <a:r>
              <a:rPr lang="en-US" sz="1800" baseline="-25000" dirty="0" err="1" smtClean="0"/>
              <a:t>k</a:t>
            </a:r>
            <a:r>
              <a:rPr lang="en-US" sz="1800" dirty="0" smtClean="0"/>
              <a:t>.</a:t>
            </a:r>
            <a:r>
              <a:rPr lang="fr-FR" sz="1800" dirty="0" smtClean="0"/>
              <a:t>[e : I2</a:t>
            </a:r>
            <a:r>
              <a:rPr lang="fr-FR" sz="1800" baseline="-25000" dirty="0" smtClean="0"/>
              <a:t>k</a:t>
            </a:r>
            <a:r>
              <a:rPr lang="fr-FR" sz="1800" dirty="0" smtClean="0"/>
              <a:t>]-&gt;</a:t>
            </a:r>
            <a:r>
              <a:rPr lang="fr-FR" sz="1800" dirty="0" err="1" smtClean="0"/>
              <a:t>b.tag</a:t>
            </a:r>
            <a:r>
              <a:rPr lang="fr-FR" sz="1800" baseline="-25000" dirty="0" err="1" smtClean="0"/>
              <a:t>k</a:t>
            </a:r>
            <a:r>
              <a:rPr lang="fr-FR" sz="1800" dirty="0" err="1" smtClean="0"/>
              <a:t>.f</a:t>
            </a:r>
            <a:r>
              <a:rPr lang="fr-FR" sz="1800" dirty="0" smtClean="0"/>
              <a:t>(e)-&gt;</a:t>
            </a:r>
            <a:r>
              <a:rPr lang="fr-FR" sz="1800" dirty="0" err="1" smtClean="0"/>
              <a:t>ToMap’</a:t>
            </a:r>
            <a:r>
              <a:rPr lang="fr-FR" sz="1800" baseline="-25000" dirty="0" err="1" smtClean="0"/>
              <a:t>k</a:t>
            </a:r>
            <a:r>
              <a:rPr lang="fr-FR" sz="1800" dirty="0" smtClean="0"/>
              <a:t> </a:t>
            </a:r>
          </a:p>
          <a:p>
            <a:pPr>
              <a:buNone/>
            </a:pPr>
            <a:r>
              <a:rPr lang="fr-FR" sz="1800" dirty="0" smtClean="0"/>
              <a:t>		     | </a:t>
            </a:r>
            <a:r>
              <a:rPr lang="fr-FR" sz="1800" dirty="0" err="1" smtClean="0"/>
              <a:t>b.tag</a:t>
            </a:r>
            <a:r>
              <a:rPr lang="fr-FR" sz="1800" baseline="-25000" dirty="0" err="1" smtClean="0"/>
              <a:t>k</a:t>
            </a:r>
            <a:r>
              <a:rPr lang="fr-FR" sz="1800" dirty="0" err="1" smtClean="0"/>
              <a:t>.f</a:t>
            </a:r>
            <a:r>
              <a:rPr lang="fr-FR" sz="1800" dirty="0" smtClean="0"/>
              <a:t>(e:</a:t>
            </a:r>
            <a:r>
              <a:rPr lang="en-US" sz="1800" dirty="0" smtClean="0">
                <a:latin typeface="Symbol" pitchFamily="18" charset="2"/>
              </a:rPr>
              <a:t>S</a:t>
            </a:r>
            <a:r>
              <a:rPr lang="en-US" sz="1800" dirty="0" smtClean="0"/>
              <a:t>O2</a:t>
            </a:r>
            <a:r>
              <a:rPr lang="en-US" sz="1800" baseline="-25000" dirty="0" smtClean="0"/>
              <a:t>m</a:t>
            </a:r>
            <a:r>
              <a:rPr lang="fr-FR" sz="1800" dirty="0" smtClean="0"/>
              <a:t>) -&gt; </a:t>
            </a:r>
            <a:r>
              <a:rPr lang="en-US" sz="1800" dirty="0" err="1" smtClean="0"/>
              <a:t>b.tag</a:t>
            </a:r>
            <a:r>
              <a:rPr lang="en-US" sz="1800" baseline="-25000" dirty="0" err="1" smtClean="0"/>
              <a:t>k</a:t>
            </a:r>
            <a:r>
              <a:rPr lang="en-US" sz="1800" dirty="0" smtClean="0"/>
              <a:t>.</a:t>
            </a:r>
            <a:r>
              <a:rPr lang="fr-FR" sz="1800" dirty="0" smtClean="0"/>
              <a:t>[e : O2</a:t>
            </a:r>
            <a:r>
              <a:rPr lang="fr-FR" sz="1800" baseline="-25000" dirty="0" smtClean="0"/>
              <a:t>k</a:t>
            </a:r>
            <a:r>
              <a:rPr lang="fr-FR" sz="1800" dirty="0" smtClean="0"/>
              <a:t>]-&gt; -&gt; </a:t>
            </a:r>
            <a:r>
              <a:rPr lang="fr-FR" sz="1800" dirty="0" err="1" smtClean="0"/>
              <a:t>ToMap’</a:t>
            </a:r>
            <a:r>
              <a:rPr lang="fr-FR" sz="1800" baseline="-25000" dirty="0" err="1" smtClean="0"/>
              <a:t>k</a:t>
            </a:r>
            <a:r>
              <a:rPr lang="en-US" sz="1800" dirty="0" smtClean="0"/>
              <a:t>| </a:t>
            </a:r>
            <a:r>
              <a:rPr lang="en-US" sz="1800" dirty="0" err="1" smtClean="0"/>
              <a:t>b.reset</a:t>
            </a:r>
            <a:r>
              <a:rPr lang="en-US" sz="1800" dirty="0" smtClean="0"/>
              <a:t> -&gt; M</a:t>
            </a:r>
            <a:r>
              <a:rPr lang="en-US" sz="1800" baseline="-25000" dirty="0" smtClean="0"/>
              <a:t>2</a:t>
            </a:r>
            <a:endParaRPr lang="fr-FR" sz="1800" baseline="-25000" dirty="0" smtClean="0"/>
          </a:p>
          <a:p>
            <a:pPr>
              <a:buNone/>
            </a:pPr>
            <a:endParaRPr lang="en-US" sz="1800" b="1" u="sng" dirty="0" smtClean="0"/>
          </a:p>
          <a:p>
            <a:pPr>
              <a:buNone/>
            </a:pPr>
            <a:endParaRPr lang="fr-FR" sz="1800" baseline="-25000" dirty="0" smtClean="0"/>
          </a:p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32656"/>
            <a:ext cx="2160000" cy="54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3975"/>
            <a:ext cx="8769350" cy="1143000"/>
          </a:xfrm>
        </p:spPr>
        <p:txBody>
          <a:bodyPr/>
          <a:lstStyle/>
          <a:p>
            <a:pPr algn="l"/>
            <a:r>
              <a:rPr lang="fr-FR" dirty="0" smtClean="0"/>
              <a:t>Transparent</a:t>
            </a:r>
            <a:br>
              <a:rPr lang="fr-FR" dirty="0" smtClean="0"/>
            </a:br>
            <a:r>
              <a:rPr lang="fr-FR" dirty="0" err="1" smtClean="0"/>
              <a:t>Interoperability</a:t>
            </a:r>
            <a:r>
              <a:rPr lang="fr-FR" dirty="0" smtClean="0"/>
              <a:t> </a:t>
            </a:r>
            <a:r>
              <a:rPr lang="fr-FR" dirty="0" err="1" smtClean="0"/>
              <a:t>Connector</a:t>
            </a:r>
            <a:r>
              <a:rPr lang="fr-FR" dirty="0" smtClean="0"/>
              <a:t> (3)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752528"/>
          </a:xfrm>
        </p:spPr>
        <p:txBody>
          <a:bodyPr/>
          <a:lstStyle/>
          <a:p>
            <a:pPr>
              <a:buNone/>
            </a:pPr>
            <a:r>
              <a:rPr lang="en-US" sz="1800" b="1" u="sng" dirty="0" smtClean="0"/>
              <a:t>Bridging process</a:t>
            </a:r>
          </a:p>
          <a:p>
            <a:pPr>
              <a:buNone/>
            </a:pPr>
            <a:r>
              <a:rPr lang="fr-FR" sz="1800" b="1" dirty="0" smtClean="0"/>
              <a:t>Bridge</a:t>
            </a:r>
            <a:r>
              <a:rPr lang="fr-FR" sz="1800" b="1" baseline="-25000" dirty="0" smtClean="0"/>
              <a:t>1</a:t>
            </a:r>
            <a:r>
              <a:rPr lang="fr-FR" sz="1800" b="1" dirty="0" smtClean="0"/>
              <a:t> </a:t>
            </a:r>
            <a:r>
              <a:rPr lang="fr-FR" sz="1800" dirty="0" smtClean="0"/>
              <a:t>= |</a:t>
            </a:r>
            <a:r>
              <a:rPr lang="fr-FR" sz="1800" baseline="-25000" dirty="0" smtClean="0"/>
              <a:t>i=1..n </a:t>
            </a:r>
            <a:r>
              <a:rPr lang="fr-FR" sz="1800" dirty="0" smtClean="0"/>
              <a:t>(</a:t>
            </a:r>
            <a:r>
              <a:rPr lang="fr-FR" sz="1800" dirty="0" err="1" smtClean="0"/>
              <a:t>a.glue</a:t>
            </a:r>
            <a:r>
              <a:rPr lang="fr-FR" sz="1800" baseline="-25000" dirty="0" err="1" smtClean="0"/>
              <a:t>i</a:t>
            </a:r>
            <a:r>
              <a:rPr lang="fr-FR" sz="1800" dirty="0" smtClean="0"/>
              <a:t> -&gt; </a:t>
            </a:r>
            <a:r>
              <a:rPr lang="fr-FR" sz="1800" dirty="0" err="1" smtClean="0"/>
              <a:t>ToBridge</a:t>
            </a:r>
            <a:r>
              <a:rPr lang="fr-FR" sz="1800" baseline="-25000" dirty="0" err="1" smtClean="0"/>
              <a:t>i</a:t>
            </a:r>
            <a:r>
              <a:rPr lang="fr-FR" sz="1800" dirty="0" smtClean="0"/>
              <a:t>),</a:t>
            </a:r>
            <a:endParaRPr lang="en-US" sz="1800" dirty="0" smtClean="0"/>
          </a:p>
          <a:p>
            <a:pPr>
              <a:buNone/>
            </a:pPr>
            <a:r>
              <a:rPr lang="fr-FR" sz="1800" dirty="0" err="1" smtClean="0"/>
              <a:t>ToBridge</a:t>
            </a:r>
            <a:r>
              <a:rPr lang="fr-FR" sz="1800" baseline="-25000" dirty="0" err="1" smtClean="0"/>
              <a:t>i</a:t>
            </a:r>
            <a:r>
              <a:rPr lang="fr-FR" sz="1800" baseline="-25000" dirty="0" smtClean="0"/>
              <a:t>, i in [1..n]</a:t>
            </a:r>
            <a:r>
              <a:rPr lang="fr-FR" sz="1800" dirty="0" smtClean="0"/>
              <a:t> = </a:t>
            </a:r>
            <a:r>
              <a:rPr lang="fr-FR" sz="1800" dirty="0" err="1" smtClean="0"/>
              <a:t>a.tag</a:t>
            </a:r>
            <a:r>
              <a:rPr lang="fr-FR" sz="1800" baseline="-25000" dirty="0" err="1" smtClean="0"/>
              <a:t>i</a:t>
            </a:r>
            <a:r>
              <a:rPr lang="fr-FR" sz="1800" dirty="0" err="1" smtClean="0"/>
              <a:t>.f</a:t>
            </a:r>
            <a:r>
              <a:rPr lang="fr-FR" sz="1800" dirty="0" smtClean="0"/>
              <a:t>(e</a:t>
            </a:r>
            <a:r>
              <a:rPr lang="fr-FR" sz="1800" baseline="-25000" dirty="0" smtClean="0"/>
              <a:t>2</a:t>
            </a:r>
            <a:r>
              <a:rPr lang="fr-FR" sz="1800" dirty="0" smtClean="0"/>
              <a:t>:</a:t>
            </a:r>
            <a:r>
              <a:rPr lang="en-US" sz="1800" dirty="0" smtClean="0">
                <a:latin typeface="Symbol" pitchFamily="18" charset="2"/>
              </a:rPr>
              <a:t>S</a:t>
            </a:r>
            <a:r>
              <a:rPr lang="en-US" sz="1800" dirty="0" smtClean="0"/>
              <a:t>E2</a:t>
            </a:r>
            <a:r>
              <a:rPr lang="en-US" sz="1800" baseline="-25000" dirty="0" smtClean="0"/>
              <a:t>m</a:t>
            </a:r>
            <a:r>
              <a:rPr lang="fr-FR" sz="1800" dirty="0" smtClean="0"/>
              <a:t>) -&gt; f(e</a:t>
            </a:r>
            <a:r>
              <a:rPr lang="fr-FR" sz="1800" baseline="-25000" dirty="0" smtClean="0"/>
              <a:t>2</a:t>
            </a:r>
            <a:r>
              <a:rPr lang="fr-FR" sz="1800" dirty="0" smtClean="0"/>
              <a:t>) -&gt; </a:t>
            </a:r>
            <a:r>
              <a:rPr lang="fr-FR" sz="1800" dirty="0" err="1" smtClean="0"/>
              <a:t>ToBridge</a:t>
            </a:r>
            <a:r>
              <a:rPr lang="fr-FR" sz="1800" baseline="-25000" dirty="0" err="1" smtClean="0"/>
              <a:t>i</a:t>
            </a:r>
            <a:endParaRPr lang="fr-FR" sz="1800" dirty="0" smtClean="0"/>
          </a:p>
          <a:p>
            <a:pPr>
              <a:buNone/>
            </a:pPr>
            <a:r>
              <a:rPr lang="en-US" sz="1800" dirty="0" smtClean="0"/>
              <a:t>			| </a:t>
            </a:r>
            <a:r>
              <a:rPr lang="fr-FR" sz="1800" dirty="0" smtClean="0"/>
              <a:t>f(e</a:t>
            </a:r>
            <a:r>
              <a:rPr lang="fr-FR" sz="1800" baseline="-25000" dirty="0" smtClean="0"/>
              <a:t>1</a:t>
            </a:r>
            <a:r>
              <a:rPr lang="fr-FR" sz="1800" dirty="0" smtClean="0"/>
              <a:t>:</a:t>
            </a:r>
            <a:r>
              <a:rPr lang="en-US" sz="1800" dirty="0" smtClean="0">
                <a:latin typeface="Symbol" pitchFamily="18" charset="2"/>
              </a:rPr>
              <a:t>S</a:t>
            </a:r>
            <a:r>
              <a:rPr lang="en-US" sz="1800" dirty="0" smtClean="0"/>
              <a:t>E1</a:t>
            </a:r>
            <a:r>
              <a:rPr lang="en-US" sz="1800" baseline="-25000" dirty="0" smtClean="0"/>
              <a:t>n</a:t>
            </a:r>
            <a:r>
              <a:rPr lang="fr-FR" sz="1800" dirty="0" smtClean="0"/>
              <a:t>) -&gt; </a:t>
            </a:r>
            <a:r>
              <a:rPr lang="fr-FR" sz="1800" dirty="0" err="1" smtClean="0"/>
              <a:t>a.tag</a:t>
            </a:r>
            <a:r>
              <a:rPr lang="fr-FR" sz="1800" baseline="-25000" dirty="0" err="1" smtClean="0"/>
              <a:t>i</a:t>
            </a:r>
            <a:r>
              <a:rPr lang="fr-FR" sz="1800" dirty="0" err="1" smtClean="0"/>
              <a:t>.f</a:t>
            </a:r>
            <a:r>
              <a:rPr lang="fr-FR" sz="1800" dirty="0" smtClean="0"/>
              <a:t>(e</a:t>
            </a:r>
            <a:r>
              <a:rPr lang="fr-FR" sz="1800" baseline="-25000" dirty="0" smtClean="0"/>
              <a:t>2</a:t>
            </a:r>
            <a:r>
              <a:rPr lang="fr-FR" sz="1800" dirty="0" smtClean="0"/>
              <a:t>) -&gt; </a:t>
            </a:r>
            <a:r>
              <a:rPr lang="fr-FR" sz="1800" dirty="0" err="1" smtClean="0"/>
              <a:t>ToBridge</a:t>
            </a:r>
            <a:r>
              <a:rPr lang="fr-FR" sz="1800" baseline="-25000" dirty="0" err="1" smtClean="0"/>
              <a:t>i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		| </a:t>
            </a:r>
            <a:r>
              <a:rPr lang="en-US" sz="1800" dirty="0" err="1" smtClean="0"/>
              <a:t>a.reset</a:t>
            </a:r>
            <a:r>
              <a:rPr lang="en-US" sz="1800" dirty="0" smtClean="0"/>
              <a:t> -&gt; Bridge</a:t>
            </a:r>
            <a:r>
              <a:rPr lang="en-US" sz="1800" baseline="-25000" dirty="0" smtClean="0"/>
              <a:t>1</a:t>
            </a:r>
          </a:p>
          <a:p>
            <a:pPr>
              <a:buNone/>
            </a:pPr>
            <a:r>
              <a:rPr lang="fr-FR" sz="1800" b="1" dirty="0" smtClean="0"/>
              <a:t>Bridge</a:t>
            </a:r>
            <a:r>
              <a:rPr lang="fr-FR" sz="1800" b="1" baseline="-25000" dirty="0" smtClean="0"/>
              <a:t>2</a:t>
            </a:r>
            <a:r>
              <a:rPr lang="fr-FR" sz="1800" b="1" dirty="0" smtClean="0"/>
              <a:t> </a:t>
            </a:r>
            <a:r>
              <a:rPr lang="fr-FR" sz="1800" dirty="0" smtClean="0"/>
              <a:t>= |</a:t>
            </a:r>
            <a:r>
              <a:rPr lang="fr-FR" sz="1800" baseline="-25000" dirty="0" smtClean="0"/>
              <a:t>k=1..m </a:t>
            </a:r>
            <a:r>
              <a:rPr lang="fr-FR" sz="1800" dirty="0" smtClean="0"/>
              <a:t>(</a:t>
            </a:r>
            <a:r>
              <a:rPr lang="fr-FR" sz="1800" dirty="0" err="1" smtClean="0"/>
              <a:t>b.glue’</a:t>
            </a:r>
            <a:r>
              <a:rPr lang="fr-FR" sz="1800" baseline="-25000" dirty="0" err="1" smtClean="0"/>
              <a:t>k</a:t>
            </a:r>
            <a:r>
              <a:rPr lang="fr-FR" sz="1800" dirty="0" smtClean="0"/>
              <a:t> -&gt; </a:t>
            </a:r>
            <a:r>
              <a:rPr lang="fr-FR" sz="1800" dirty="0" err="1" smtClean="0"/>
              <a:t>ToBridge’</a:t>
            </a:r>
            <a:r>
              <a:rPr lang="fr-FR" sz="1800" baseline="-25000" dirty="0" err="1" smtClean="0"/>
              <a:t>k</a:t>
            </a:r>
            <a:r>
              <a:rPr lang="fr-FR" sz="1800" dirty="0" smtClean="0"/>
              <a:t>),</a:t>
            </a:r>
            <a:endParaRPr lang="en-US" sz="1800" dirty="0" smtClean="0"/>
          </a:p>
          <a:p>
            <a:pPr>
              <a:buNone/>
            </a:pPr>
            <a:r>
              <a:rPr lang="fr-FR" sz="1800" dirty="0" err="1" smtClean="0"/>
              <a:t>ToBridge’</a:t>
            </a:r>
            <a:r>
              <a:rPr lang="fr-FR" sz="1800" baseline="-25000" dirty="0" err="1" smtClean="0"/>
              <a:t>k</a:t>
            </a:r>
            <a:r>
              <a:rPr lang="fr-FR" sz="1800" baseline="-25000" dirty="0" smtClean="0"/>
              <a:t>, k in [1..m]</a:t>
            </a:r>
            <a:r>
              <a:rPr lang="fr-FR" sz="1800" dirty="0" smtClean="0"/>
              <a:t> = </a:t>
            </a:r>
            <a:r>
              <a:rPr lang="fr-FR" sz="1800" dirty="0" err="1" smtClean="0"/>
              <a:t>b.tag</a:t>
            </a:r>
            <a:r>
              <a:rPr lang="fr-FR" sz="1800" baseline="-25000" dirty="0" err="1" smtClean="0"/>
              <a:t>k</a:t>
            </a:r>
            <a:r>
              <a:rPr lang="fr-FR" sz="1800" dirty="0" err="1" smtClean="0"/>
              <a:t>.f</a:t>
            </a:r>
            <a:r>
              <a:rPr lang="fr-FR" sz="1800" dirty="0" smtClean="0"/>
              <a:t>(e</a:t>
            </a:r>
            <a:r>
              <a:rPr lang="fr-FR" sz="1800" baseline="-25000" dirty="0" smtClean="0"/>
              <a:t>1</a:t>
            </a:r>
            <a:r>
              <a:rPr lang="fr-FR" sz="1800" dirty="0" smtClean="0"/>
              <a:t>:</a:t>
            </a:r>
            <a:r>
              <a:rPr lang="en-US" sz="1800" dirty="0" smtClean="0">
                <a:latin typeface="Symbol" pitchFamily="18" charset="2"/>
              </a:rPr>
              <a:t>S</a:t>
            </a:r>
            <a:r>
              <a:rPr lang="en-US" sz="1800" dirty="0" smtClean="0"/>
              <a:t>E1</a:t>
            </a:r>
            <a:r>
              <a:rPr lang="en-US" sz="1800" baseline="-25000" dirty="0" smtClean="0"/>
              <a:t>n</a:t>
            </a:r>
            <a:r>
              <a:rPr lang="fr-FR" sz="1800" dirty="0" smtClean="0"/>
              <a:t>) -&gt; f(e</a:t>
            </a:r>
            <a:r>
              <a:rPr lang="fr-FR" sz="1800" baseline="-25000" dirty="0" smtClean="0"/>
              <a:t>1</a:t>
            </a:r>
            <a:r>
              <a:rPr lang="fr-FR" sz="1800" dirty="0" smtClean="0"/>
              <a:t>) -&gt; </a:t>
            </a:r>
            <a:r>
              <a:rPr lang="fr-FR" sz="1800" dirty="0" err="1" smtClean="0"/>
              <a:t>ToBridge’</a:t>
            </a:r>
            <a:r>
              <a:rPr lang="fr-FR" sz="1800" baseline="-25000" dirty="0" err="1" smtClean="0"/>
              <a:t>k</a:t>
            </a:r>
            <a:endParaRPr lang="fr-FR" sz="1800" dirty="0" smtClean="0"/>
          </a:p>
          <a:p>
            <a:pPr>
              <a:buNone/>
            </a:pPr>
            <a:r>
              <a:rPr lang="en-US" sz="1800" dirty="0" smtClean="0"/>
              <a:t>			| </a:t>
            </a:r>
            <a:r>
              <a:rPr lang="fr-FR" sz="1800" dirty="0" smtClean="0"/>
              <a:t>f(e</a:t>
            </a:r>
            <a:r>
              <a:rPr lang="fr-FR" sz="1800" baseline="-25000" dirty="0" smtClean="0"/>
              <a:t>2</a:t>
            </a:r>
            <a:r>
              <a:rPr lang="fr-FR" sz="1800" dirty="0" smtClean="0"/>
              <a:t>:</a:t>
            </a:r>
            <a:r>
              <a:rPr lang="en-US" sz="1800" dirty="0" smtClean="0">
                <a:latin typeface="Symbol" pitchFamily="18" charset="2"/>
              </a:rPr>
              <a:t>S</a:t>
            </a:r>
            <a:r>
              <a:rPr lang="en-US" sz="1800" dirty="0" smtClean="0"/>
              <a:t>E2</a:t>
            </a:r>
            <a:r>
              <a:rPr lang="en-US" sz="1800" baseline="-25000" dirty="0" smtClean="0"/>
              <a:t>m</a:t>
            </a:r>
            <a:r>
              <a:rPr lang="fr-FR" sz="1800" dirty="0" smtClean="0"/>
              <a:t>) -&gt; </a:t>
            </a:r>
            <a:r>
              <a:rPr lang="fr-FR" sz="1800" dirty="0" err="1" smtClean="0"/>
              <a:t>b.tag</a:t>
            </a:r>
            <a:r>
              <a:rPr lang="fr-FR" sz="1800" baseline="-25000" dirty="0" err="1" smtClean="0"/>
              <a:t>k</a:t>
            </a:r>
            <a:r>
              <a:rPr lang="fr-FR" sz="1800" dirty="0" err="1" smtClean="0"/>
              <a:t>.f</a:t>
            </a:r>
            <a:r>
              <a:rPr lang="fr-FR" sz="1800" dirty="0" smtClean="0"/>
              <a:t>(e</a:t>
            </a:r>
            <a:r>
              <a:rPr lang="fr-FR" sz="1800" baseline="-25000" dirty="0" smtClean="0"/>
              <a:t>2</a:t>
            </a:r>
            <a:r>
              <a:rPr lang="fr-FR" sz="1800" dirty="0" smtClean="0"/>
              <a:t>) -&gt; </a:t>
            </a:r>
            <a:r>
              <a:rPr lang="fr-FR" sz="1800" dirty="0" err="1" smtClean="0"/>
              <a:t>ToBridge’</a:t>
            </a:r>
            <a:r>
              <a:rPr lang="fr-FR" sz="1800" baseline="-25000" dirty="0" err="1" smtClean="0"/>
              <a:t>k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		| </a:t>
            </a:r>
            <a:r>
              <a:rPr lang="en-US" sz="1800" dirty="0" err="1" smtClean="0"/>
              <a:t>b.reset</a:t>
            </a:r>
            <a:r>
              <a:rPr lang="en-US" sz="1800" dirty="0" smtClean="0"/>
              <a:t> -&gt; Bridge</a:t>
            </a:r>
            <a:r>
              <a:rPr lang="en-US" sz="1800" baseline="-25000" dirty="0" smtClean="0"/>
              <a:t>2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b="1" u="sng" dirty="0" smtClean="0"/>
              <a:t>Transparent interoperability connector</a:t>
            </a:r>
          </a:p>
          <a:p>
            <a:pPr>
              <a:buNone/>
            </a:pPr>
            <a:r>
              <a:rPr lang="fr-FR" sz="1800" dirty="0" smtClean="0"/>
              <a:t>||C-</a:t>
            </a:r>
            <a:r>
              <a:rPr lang="fr-FR" sz="1800" dirty="0" err="1" smtClean="0"/>
              <a:t>Transparent_Interop</a:t>
            </a:r>
            <a:r>
              <a:rPr lang="fr-FR" sz="1800" dirty="0" smtClean="0"/>
              <a:t> </a:t>
            </a:r>
          </a:p>
          <a:p>
            <a:pPr>
              <a:buNone/>
            </a:pPr>
            <a:r>
              <a:rPr lang="fr-FR" sz="1800" dirty="0" smtClean="0"/>
              <a:t>		= R</a:t>
            </a:r>
            <a:r>
              <a:rPr lang="fr-FR" sz="1800" baseline="-25000" dirty="0" smtClean="0"/>
              <a:t>1</a:t>
            </a:r>
            <a:r>
              <a:rPr lang="fr-FR" sz="1800" dirty="0" smtClean="0"/>
              <a:t> || Switch ||</a:t>
            </a:r>
            <a:r>
              <a:rPr lang="fr-FR" sz="1800" baseline="-25000" dirty="0" smtClean="0"/>
              <a:t>i=1..n</a:t>
            </a:r>
            <a:r>
              <a:rPr lang="fr-FR" sz="1800" dirty="0" smtClean="0"/>
              <a:t> </a:t>
            </a:r>
            <a:r>
              <a:rPr lang="fr-FR" sz="1800" dirty="0" err="1" smtClean="0"/>
              <a:t>a.tag</a:t>
            </a:r>
            <a:r>
              <a:rPr lang="fr-FR" sz="1800" baseline="-25000" dirty="0" err="1" smtClean="0"/>
              <a:t>i</a:t>
            </a:r>
            <a:r>
              <a:rPr lang="fr-FR" sz="1800" dirty="0" err="1" smtClean="0"/>
              <a:t>:Glue</a:t>
            </a:r>
            <a:r>
              <a:rPr lang="fr-FR" sz="1800" baseline="-25000" dirty="0" err="1" smtClean="0"/>
              <a:t>i</a:t>
            </a:r>
            <a:r>
              <a:rPr lang="fr-FR" sz="1800" dirty="0" smtClean="0"/>
              <a:t>/{f(</a:t>
            </a:r>
            <a:r>
              <a:rPr lang="fr-FR" sz="1800" dirty="0" err="1" smtClean="0"/>
              <a:t>r:</a:t>
            </a:r>
            <a:r>
              <a:rPr lang="fr-FR" sz="1800" dirty="0" err="1" smtClean="0">
                <a:latin typeface="Symbol" pitchFamily="18" charset="2"/>
              </a:rPr>
              <a:t>a</a:t>
            </a:r>
            <a:r>
              <a:rPr lang="fr-FR" sz="1800" dirty="0" err="1" smtClean="0"/>
              <a:t>Glue</a:t>
            </a:r>
            <a:r>
              <a:rPr lang="fr-FR" sz="1800" baseline="-25000" dirty="0" err="1" smtClean="0"/>
              <a:t>i</a:t>
            </a:r>
            <a:r>
              <a:rPr lang="fr-FR" sz="1800" dirty="0" smtClean="0"/>
              <a:t>)/[r]} || W</a:t>
            </a:r>
            <a:r>
              <a:rPr lang="fr-FR" sz="1800" baseline="-25000" dirty="0" smtClean="0"/>
              <a:t>1</a:t>
            </a:r>
            <a:r>
              <a:rPr lang="fr-FR" sz="1800" dirty="0" smtClean="0"/>
              <a:t> || M</a:t>
            </a:r>
            <a:r>
              <a:rPr lang="fr-FR" sz="1800" baseline="-25000" dirty="0" smtClean="0"/>
              <a:t>1</a:t>
            </a:r>
            <a:r>
              <a:rPr lang="fr-FR" sz="1800" dirty="0" smtClean="0"/>
              <a:t> || Bridge</a:t>
            </a:r>
            <a:r>
              <a:rPr lang="fr-FR" sz="1800" baseline="-25000" dirty="0" smtClean="0"/>
              <a:t>1</a:t>
            </a:r>
          </a:p>
          <a:p>
            <a:pPr>
              <a:buNone/>
            </a:pPr>
            <a:r>
              <a:rPr lang="fr-FR" sz="1800" baseline="-25000" dirty="0" smtClean="0"/>
              <a:t>	 </a:t>
            </a:r>
            <a:r>
              <a:rPr lang="fr-FR" sz="1800" dirty="0" smtClean="0"/>
              <a:t>      	|| M</a:t>
            </a:r>
            <a:r>
              <a:rPr lang="fr-FR" sz="1800" baseline="-25000" dirty="0" smtClean="0"/>
              <a:t>2</a:t>
            </a:r>
            <a:r>
              <a:rPr lang="fr-FR" sz="1800" dirty="0" smtClean="0"/>
              <a:t> || W</a:t>
            </a:r>
            <a:r>
              <a:rPr lang="fr-FR" sz="1800" baseline="-25000" dirty="0" smtClean="0"/>
              <a:t>2 </a:t>
            </a:r>
            <a:r>
              <a:rPr lang="fr-FR" sz="1800" dirty="0" smtClean="0"/>
              <a:t>||</a:t>
            </a:r>
            <a:r>
              <a:rPr lang="fr-FR" sz="1800" baseline="-25000" dirty="0" smtClean="0"/>
              <a:t>k=1..m</a:t>
            </a:r>
            <a:r>
              <a:rPr lang="fr-FR" sz="1800" dirty="0" smtClean="0"/>
              <a:t> </a:t>
            </a:r>
            <a:r>
              <a:rPr lang="fr-FR" sz="1800" dirty="0" err="1" smtClean="0"/>
              <a:t>b.tag</a:t>
            </a:r>
            <a:r>
              <a:rPr lang="fr-FR" sz="1800" baseline="-25000" dirty="0" err="1" smtClean="0"/>
              <a:t>k</a:t>
            </a:r>
            <a:r>
              <a:rPr lang="fr-FR" sz="1800" dirty="0" err="1" smtClean="0"/>
              <a:t>:Glue</a:t>
            </a:r>
            <a:r>
              <a:rPr lang="fr-FR" sz="1800" baseline="-25000" dirty="0" err="1" smtClean="0"/>
              <a:t>k</a:t>
            </a:r>
            <a:r>
              <a:rPr lang="fr-FR" sz="1800" dirty="0" smtClean="0"/>
              <a:t>/{f(</a:t>
            </a:r>
            <a:r>
              <a:rPr lang="fr-FR" sz="1800" dirty="0" err="1" smtClean="0"/>
              <a:t>r:</a:t>
            </a:r>
            <a:r>
              <a:rPr lang="fr-FR" sz="1800" dirty="0" err="1" smtClean="0">
                <a:latin typeface="Symbol" pitchFamily="18" charset="2"/>
              </a:rPr>
              <a:t>a</a:t>
            </a:r>
            <a:r>
              <a:rPr lang="fr-FR" sz="1800" dirty="0" err="1" smtClean="0"/>
              <a:t>Glue’</a:t>
            </a:r>
            <a:r>
              <a:rPr lang="fr-FR" sz="1800" baseline="-25000" dirty="0" err="1" smtClean="0"/>
              <a:t>k</a:t>
            </a:r>
            <a:r>
              <a:rPr lang="fr-FR" sz="1800" dirty="0" smtClean="0"/>
              <a:t>)/[r]} || Switch’ || R</a:t>
            </a:r>
            <a:r>
              <a:rPr lang="fr-FR" sz="1800" baseline="-25000" dirty="0" smtClean="0"/>
              <a:t>2</a:t>
            </a:r>
          </a:p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32656"/>
            <a:ext cx="2160000" cy="54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/>
          <a:lstStyle/>
          <a:p>
            <a:r>
              <a:rPr lang="fr-FR" dirty="0" smtClean="0"/>
              <a:t>Transparent </a:t>
            </a:r>
            <a:r>
              <a:rPr lang="fr-FR" dirty="0" err="1" smtClean="0"/>
              <a:t>Interoperability</a:t>
            </a:r>
            <a:r>
              <a:rPr lang="fr-FR" dirty="0" smtClean="0"/>
              <a:t> </a:t>
            </a:r>
            <a:r>
              <a:rPr lang="fr-FR" dirty="0" err="1" smtClean="0"/>
              <a:t>Assessment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0" y="393305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004080"/>
                </a:solidFill>
              </a:rPr>
              <a:t> </a:t>
            </a:r>
            <a:r>
              <a:rPr lang="fr-FR" sz="2400" dirty="0" err="1" smtClean="0">
                <a:solidFill>
                  <a:srgbClr val="004080"/>
                </a:solidFill>
              </a:rPr>
              <a:t>Addresses</a:t>
            </a:r>
            <a:r>
              <a:rPr lang="fr-FR" sz="2400" dirty="0" smtClean="0">
                <a:solidFill>
                  <a:srgbClr val="004080"/>
                </a:solidFill>
              </a:rPr>
              <a:t> </a:t>
            </a:r>
            <a:r>
              <a:rPr lang="fr-FR" sz="2400" dirty="0" err="1" smtClean="0">
                <a:solidFill>
                  <a:srgbClr val="004080"/>
                </a:solidFill>
              </a:rPr>
              <a:t>interoperability</a:t>
            </a:r>
            <a:r>
              <a:rPr lang="fr-FR" sz="2400" dirty="0" smtClean="0">
                <a:solidFill>
                  <a:srgbClr val="004080"/>
                </a:solidFill>
              </a:rPr>
              <a:t> at a single layer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004080"/>
                </a:solidFill>
              </a:rPr>
              <a:t> Projection </a:t>
            </a:r>
            <a:r>
              <a:rPr lang="fr-FR" sz="2400" dirty="0" err="1" smtClean="0">
                <a:solidFill>
                  <a:srgbClr val="004080"/>
                </a:solidFill>
              </a:rPr>
              <a:t>function</a:t>
            </a:r>
            <a:r>
              <a:rPr lang="fr-FR" sz="2400" dirty="0" smtClean="0">
                <a:solidFill>
                  <a:srgbClr val="004080"/>
                </a:solidFill>
              </a:rPr>
              <a:t> </a:t>
            </a:r>
            <a:r>
              <a:rPr lang="fr-FR" sz="2400" i="1" dirty="0" smtClean="0">
                <a:solidFill>
                  <a:srgbClr val="004080"/>
                </a:solidFill>
              </a:rPr>
              <a:t>f</a:t>
            </a:r>
            <a:r>
              <a:rPr lang="fr-FR" sz="2400" dirty="0" smtClean="0">
                <a:solidFill>
                  <a:srgbClr val="004080"/>
                </a:solidFill>
              </a:rPr>
              <a:t> to </a:t>
            </a:r>
            <a:r>
              <a:rPr lang="fr-FR" sz="2400" dirty="0" err="1" smtClean="0">
                <a:solidFill>
                  <a:srgbClr val="004080"/>
                </a:solidFill>
              </a:rPr>
              <a:t>be</a:t>
            </a:r>
            <a:r>
              <a:rPr lang="fr-FR" sz="2400" dirty="0" smtClean="0">
                <a:solidFill>
                  <a:srgbClr val="004080"/>
                </a:solidFill>
              </a:rPr>
              <a:t> </a:t>
            </a:r>
            <a:r>
              <a:rPr lang="fr-FR" sz="2400" dirty="0" err="1" smtClean="0">
                <a:solidFill>
                  <a:srgbClr val="004080"/>
                </a:solidFill>
              </a:rPr>
              <a:t>given</a:t>
            </a:r>
            <a:r>
              <a:rPr lang="fr-FR" sz="2400" dirty="0" smtClean="0">
                <a:solidFill>
                  <a:srgbClr val="004080"/>
                </a:solidFill>
              </a:rPr>
              <a:t>, </a:t>
            </a:r>
            <a:r>
              <a:rPr lang="fr-FR" sz="2400" dirty="0" err="1" smtClean="0">
                <a:solidFill>
                  <a:srgbClr val="004080"/>
                </a:solidFill>
              </a:rPr>
              <a:t>making</a:t>
            </a:r>
            <a:r>
              <a:rPr lang="fr-FR" sz="2400" dirty="0" smtClean="0">
                <a:solidFill>
                  <a:srgbClr val="004080"/>
                </a:solidFill>
              </a:rPr>
              <a:t> </a:t>
            </a:r>
            <a:r>
              <a:rPr lang="fr-FR" sz="2400" dirty="0" err="1" smtClean="0">
                <a:solidFill>
                  <a:srgbClr val="004080"/>
                </a:solidFill>
              </a:rPr>
              <a:t>it</a:t>
            </a:r>
            <a:r>
              <a:rPr lang="fr-FR" sz="2400" dirty="0" smtClean="0">
                <a:solidFill>
                  <a:srgbClr val="004080"/>
                </a:solidFill>
              </a:rPr>
              <a:t> </a:t>
            </a:r>
            <a:r>
              <a:rPr lang="fr-FR" sz="2400" dirty="0" err="1" smtClean="0">
                <a:solidFill>
                  <a:srgbClr val="004080"/>
                </a:solidFill>
              </a:rPr>
              <a:t>similar</a:t>
            </a:r>
            <a:r>
              <a:rPr lang="fr-FR" sz="2400" dirty="0" smtClean="0">
                <a:solidFill>
                  <a:srgbClr val="004080"/>
                </a:solidFill>
              </a:rPr>
              <a:t> to indirect </a:t>
            </a:r>
            <a:br>
              <a:rPr lang="fr-FR" sz="2400" dirty="0" smtClean="0">
                <a:solidFill>
                  <a:srgbClr val="004080"/>
                </a:solidFill>
              </a:rPr>
            </a:br>
            <a:r>
              <a:rPr lang="fr-FR" sz="2400" dirty="0" smtClean="0">
                <a:solidFill>
                  <a:srgbClr val="004080"/>
                </a:solidFill>
              </a:rPr>
              <a:t>  </a:t>
            </a:r>
            <a:r>
              <a:rPr lang="fr-FR" sz="2400" dirty="0" err="1" smtClean="0">
                <a:solidFill>
                  <a:srgbClr val="004080"/>
                </a:solidFill>
              </a:rPr>
              <a:t>bridging</a:t>
            </a:r>
            <a:r>
              <a:rPr lang="fr-FR" sz="2400" dirty="0" smtClean="0">
                <a:solidFill>
                  <a:srgbClr val="004080"/>
                </a:solidFill>
              </a:rPr>
              <a:t> </a:t>
            </a:r>
            <a:r>
              <a:rPr lang="fr-FR" sz="2400" dirty="0" err="1" smtClean="0">
                <a:solidFill>
                  <a:srgbClr val="004080"/>
                </a:solidFill>
              </a:rPr>
              <a:t>although</a:t>
            </a:r>
            <a:r>
              <a:rPr lang="fr-FR" sz="2400" dirty="0" smtClean="0">
                <a:solidFill>
                  <a:srgbClr val="004080"/>
                </a:solidFill>
              </a:rPr>
              <a:t> </a:t>
            </a:r>
            <a:r>
              <a:rPr lang="fr-FR" sz="2400" dirty="0" err="1" smtClean="0">
                <a:solidFill>
                  <a:srgbClr val="004080"/>
                </a:solidFill>
              </a:rPr>
              <a:t>with</a:t>
            </a:r>
            <a:r>
              <a:rPr lang="fr-FR" sz="2400" dirty="0" smtClean="0">
                <a:solidFill>
                  <a:srgbClr val="004080"/>
                </a:solidFill>
              </a:rPr>
              <a:t> (design-time) adaptive buses</a:t>
            </a:r>
            <a:endParaRPr lang="fr-FR" sz="2400" dirty="0" smtClean="0">
              <a:solidFill>
                <a:srgbClr val="9966FF"/>
              </a:solidFill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fr-FR" sz="2400" dirty="0" err="1" smtClean="0">
                <a:solidFill>
                  <a:srgbClr val="004080"/>
                </a:solidFill>
              </a:rPr>
              <a:t>Does</a:t>
            </a:r>
            <a:r>
              <a:rPr lang="fr-FR" sz="2400" dirty="0" smtClean="0">
                <a:solidFill>
                  <a:srgbClr val="004080"/>
                </a:solidFill>
              </a:rPr>
              <a:t> not </a:t>
            </a:r>
            <a:r>
              <a:rPr lang="fr-FR" sz="2400" dirty="0" err="1" smtClean="0">
                <a:solidFill>
                  <a:srgbClr val="004080"/>
                </a:solidFill>
              </a:rPr>
              <a:t>account</a:t>
            </a:r>
            <a:r>
              <a:rPr lang="fr-FR" sz="2400" dirty="0" smtClean="0">
                <a:solidFill>
                  <a:srgbClr val="004080"/>
                </a:solidFill>
              </a:rPr>
              <a:t> for the </a:t>
            </a:r>
            <a:r>
              <a:rPr lang="fr-FR" sz="2400" dirty="0" err="1" smtClean="0">
                <a:solidFill>
                  <a:srgbClr val="004080"/>
                </a:solidFill>
              </a:rPr>
              <a:t>heterogeneity</a:t>
            </a:r>
            <a:r>
              <a:rPr lang="fr-FR" sz="2400" dirty="0" smtClean="0">
                <a:solidFill>
                  <a:srgbClr val="004080"/>
                </a:solidFill>
              </a:rPr>
              <a:t> of interaction </a:t>
            </a:r>
            <a:r>
              <a:rPr lang="fr-FR" sz="2400" dirty="0" err="1" smtClean="0">
                <a:solidFill>
                  <a:srgbClr val="004080"/>
                </a:solidFill>
              </a:rPr>
              <a:t>paradigms</a:t>
            </a:r>
            <a:endParaRPr lang="fr-FR" sz="2400" dirty="0" smtClean="0">
              <a:solidFill>
                <a:srgbClr val="004080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sz="2400" dirty="0">
              <a:solidFill>
                <a:srgbClr val="00408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120000" cy="153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Outline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45345"/>
            <a:ext cx="9144000" cy="36558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Middleware-based connectors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Formalizing middleware-based connectors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Revisiting interoperability connectors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Emergent connector synthesis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Emergent connector in practice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Conclusion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F1BCE9C-FC9F-46F8-A022-84FAF7BC66EA}" type="slidenum">
              <a:rPr lang="en-US" smtClean="0">
                <a:latin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The C</a:t>
            </a:r>
            <a:r>
              <a:rPr lang="en-US" sz="2400" b="1" dirty="0" smtClean="0"/>
              <a:t>ONNECT</a:t>
            </a:r>
            <a:r>
              <a:rPr lang="en-US" sz="3200" b="1" dirty="0" smtClean="0"/>
              <a:t> Approach to Interoperability: Emergent Middleware</a:t>
            </a:r>
            <a:br>
              <a:rPr lang="en-US" sz="3200" b="1" dirty="0" smtClean="0"/>
            </a:br>
            <a:endParaRPr lang="en-US" sz="3200" b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496" y="1429891"/>
            <a:ext cx="4266059" cy="4519389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Synthesize </a:t>
            </a:r>
            <a:r>
              <a:rPr lang="en-US" sz="2400" dirty="0" err="1" smtClean="0"/>
              <a:t>C</a:t>
            </a:r>
            <a:r>
              <a:rPr lang="en-US" sz="1800" dirty="0" err="1" smtClean="0"/>
              <a:t>ONNECT</a:t>
            </a:r>
            <a:r>
              <a:rPr lang="en-US" sz="2400" dirty="0" err="1" smtClean="0"/>
              <a:t>ors</a:t>
            </a:r>
            <a:r>
              <a:rPr lang="en-US" sz="2400" dirty="0" smtClean="0"/>
              <a:t> between heterogeneous Networked Systems (NS)</a:t>
            </a:r>
          </a:p>
          <a:p>
            <a:pPr lvl="1" eaLnBrk="1" hangingPunct="1"/>
            <a:r>
              <a:rPr lang="en-US" sz="2000" dirty="0" smtClean="0"/>
              <a:t>Generate middleware and application protocols to create connections that will overcome the interoperability barrier</a:t>
            </a:r>
          </a:p>
          <a:p>
            <a:pPr lvl="2" eaLnBrk="1" hangingPunct="1"/>
            <a:r>
              <a:rPr lang="en-US" sz="1800" dirty="0" err="1" smtClean="0"/>
              <a:t>C</a:t>
            </a:r>
            <a:r>
              <a:rPr lang="en-US" sz="1400" dirty="0" err="1" smtClean="0"/>
              <a:t>ONNECT</a:t>
            </a:r>
            <a:r>
              <a:rPr lang="en-US" sz="1800" dirty="0" err="1" smtClean="0"/>
              <a:t>ors</a:t>
            </a:r>
            <a:r>
              <a:rPr lang="en-US" sz="1800" dirty="0" smtClean="0"/>
              <a:t> devised and created at </a:t>
            </a:r>
            <a:r>
              <a:rPr lang="en-US" sz="1800" b="1" dirty="0" smtClean="0"/>
              <a:t>Run Time</a:t>
            </a:r>
          </a:p>
          <a:p>
            <a:pPr lvl="2" eaLnBrk="1" hangingPunct="1"/>
            <a:r>
              <a:rPr lang="en-US" sz="1800" dirty="0" smtClean="0"/>
              <a:t>Minimal a priori knowledge/ assumptions</a:t>
            </a:r>
          </a:p>
          <a:p>
            <a:pPr eaLnBrk="1" hangingPunct="1"/>
            <a:endParaRPr lang="en-US" sz="2000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0148DC-86E7-43C2-A104-49C9D6646292}" type="slidenum">
              <a:rPr lang="en-US" smtClean="0">
                <a:latin typeface="Arial" pitchFamily="34" charset="0"/>
              </a:rPr>
              <a:pPr/>
              <a:t>46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293" name="Slide Number Placeholder 3"/>
          <p:cNvSpPr txBox="1">
            <a:spLocks/>
          </p:cNvSpPr>
          <p:nvPr/>
        </p:nvSpPr>
        <p:spPr bwMode="auto">
          <a:xfrm>
            <a:off x="539750" y="6308725"/>
            <a:ext cx="5762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2FC5F1A-F0E9-461C-913B-19F0A60D7116}" type="slidenum">
              <a:rPr lang="en-US" sz="1400">
                <a:solidFill>
                  <a:schemeClr val="bg1"/>
                </a:solidFill>
              </a:rPr>
              <a:pPr algn="ctr"/>
              <a:t>46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821683" y="2794620"/>
            <a:ext cx="1000125" cy="928688"/>
          </a:xfrm>
          <a:prstGeom prst="rect">
            <a:avLst/>
          </a:prstGeom>
          <a:solidFill>
            <a:srgbClr val="709DC7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bg1"/>
                </a:solidFill>
              </a:rPr>
              <a:t>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821933" y="2794620"/>
            <a:ext cx="1714500" cy="571500"/>
          </a:xfrm>
          <a:prstGeom prst="rect">
            <a:avLst/>
          </a:prstGeom>
          <a:solidFill>
            <a:srgbClr val="709DC7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en-GB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ONNECT</a:t>
            </a:r>
            <a:r>
              <a:rPr lang="en-GB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8036371" y="3580433"/>
            <a:ext cx="1000125" cy="928687"/>
          </a:xfrm>
          <a:prstGeom prst="rect">
            <a:avLst/>
          </a:prstGeom>
          <a:solidFill>
            <a:srgbClr val="709DC7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bg1"/>
                </a:solidFill>
              </a:rPr>
              <a:t>NS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0" name="Elbow Connector 20"/>
          <p:cNvCxnSpPr>
            <a:stCxn id="36" idx="3"/>
            <a:endCxn id="38" idx="1"/>
          </p:cNvCxnSpPr>
          <p:nvPr/>
        </p:nvCxnSpPr>
        <p:spPr bwMode="auto">
          <a:xfrm flipV="1">
            <a:off x="5821808" y="3080370"/>
            <a:ext cx="1000125" cy="179388"/>
          </a:xfrm>
          <a:prstGeom prst="bentConnector3">
            <a:avLst>
              <a:gd name="adj1" fmla="val 50000"/>
            </a:avLst>
          </a:prstGeom>
          <a:ln>
            <a:bevel/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Elbow Connector 29"/>
          <p:cNvCxnSpPr>
            <a:stCxn id="39" idx="1"/>
            <a:endCxn id="38" idx="2"/>
          </p:cNvCxnSpPr>
          <p:nvPr/>
        </p:nvCxnSpPr>
        <p:spPr bwMode="auto">
          <a:xfrm rot="10800000">
            <a:off x="7679183" y="3366120"/>
            <a:ext cx="357188" cy="67945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2" name="ZoneTexte 41"/>
          <p:cNvSpPr txBox="1">
            <a:spLocks noChangeArrowheads="1"/>
          </p:cNvSpPr>
          <p:nvPr/>
        </p:nvSpPr>
        <p:spPr bwMode="auto">
          <a:xfrm>
            <a:off x="4964558" y="4090020"/>
            <a:ext cx="2864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CC00FF"/>
                </a:solidFill>
              </a:rPr>
              <a:t>« </a:t>
            </a:r>
            <a:r>
              <a:rPr lang="fr-FR" dirty="0" err="1" smtClean="0">
                <a:solidFill>
                  <a:srgbClr val="CC00FF"/>
                </a:solidFill>
              </a:rPr>
              <a:t>Mediation</a:t>
            </a:r>
            <a:r>
              <a:rPr lang="fr-FR" dirty="0">
                <a:solidFill>
                  <a:srgbClr val="CC00FF"/>
                </a:solidFill>
              </a:rPr>
              <a:t> » </a:t>
            </a:r>
            <a:r>
              <a:rPr lang="fr-FR" dirty="0" err="1" smtClean="0">
                <a:solidFill>
                  <a:srgbClr val="CC00FF"/>
                </a:solidFill>
              </a:rPr>
              <a:t>connector</a:t>
            </a:r>
            <a:r>
              <a:rPr lang="fr-FR" dirty="0" smtClean="0">
                <a:solidFill>
                  <a:srgbClr val="CC00FF"/>
                </a:solidFill>
              </a:rPr>
              <a:t/>
            </a:r>
            <a:br>
              <a:rPr lang="fr-FR" dirty="0" smtClean="0">
                <a:solidFill>
                  <a:srgbClr val="CC00FF"/>
                </a:solidFill>
              </a:rPr>
            </a:br>
            <a:r>
              <a:rPr lang="fr-FR" dirty="0" err="1" smtClean="0">
                <a:solidFill>
                  <a:srgbClr val="CC00FF"/>
                </a:solidFill>
              </a:rPr>
              <a:t>aka</a:t>
            </a:r>
            <a:r>
              <a:rPr lang="fr-FR" dirty="0" smtClean="0">
                <a:solidFill>
                  <a:srgbClr val="CC00FF"/>
                </a:solidFill>
              </a:rPr>
              <a:t> Emergent middleware</a:t>
            </a:r>
            <a:endParaRPr lang="fr-FR" dirty="0">
              <a:solidFill>
                <a:srgbClr val="CC00FF"/>
              </a:solidFill>
            </a:endParaRPr>
          </a:p>
        </p:txBody>
      </p:sp>
      <p:cxnSp>
        <p:nvCxnSpPr>
          <p:cNvPr id="43" name="Connecteur droit avec flèche 42"/>
          <p:cNvCxnSpPr/>
          <p:nvPr/>
        </p:nvCxnSpPr>
        <p:spPr>
          <a:xfrm rot="5400000" flipH="1" flipV="1">
            <a:off x="6143277" y="3411364"/>
            <a:ext cx="785813" cy="714375"/>
          </a:xfrm>
          <a:prstGeom prst="straightConnector1">
            <a:avLst/>
          </a:prstGeom>
          <a:ln>
            <a:solidFill>
              <a:srgbClr val="00408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187624" y="6093296"/>
            <a:ext cx="648072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rgbClr val="709DC7"/>
              </a:buClr>
            </a:pPr>
            <a:r>
              <a:rPr lang="en-GB" sz="2000" dirty="0" smtClean="0">
                <a:solidFill>
                  <a:srgbClr val="1F5595"/>
                </a:solidFill>
                <a:latin typeface="+mn-lt"/>
              </a:rPr>
              <a:t>See Lecture by Nikolaos Georgantas &amp; Paul Grace on</a:t>
            </a:r>
            <a:br>
              <a:rPr lang="en-GB" sz="2000" dirty="0" smtClean="0">
                <a:solidFill>
                  <a:srgbClr val="1F5595"/>
                </a:solidFill>
                <a:latin typeface="+mn-lt"/>
              </a:rPr>
            </a:br>
            <a:r>
              <a:rPr lang="en-GB" sz="2000" i="1" dirty="0" smtClean="0">
                <a:solidFill>
                  <a:srgbClr val="1F5595"/>
                </a:solidFill>
                <a:latin typeface="+mn-lt"/>
              </a:rPr>
              <a:t>The C</a:t>
            </a:r>
            <a:r>
              <a:rPr lang="en-GB" sz="1600" i="1" dirty="0" smtClean="0">
                <a:solidFill>
                  <a:srgbClr val="1F5595"/>
                </a:solidFill>
                <a:latin typeface="+mn-lt"/>
              </a:rPr>
              <a:t>ONNECT </a:t>
            </a:r>
            <a:r>
              <a:rPr lang="en-GB" sz="2000" i="1" dirty="0" smtClean="0">
                <a:solidFill>
                  <a:srgbClr val="1F5595"/>
                </a:solidFill>
                <a:latin typeface="+mn-lt"/>
              </a:rPr>
              <a:t>Architecture</a:t>
            </a:r>
            <a:endParaRPr lang="en-US" sz="2000" i="1" dirty="0">
              <a:solidFill>
                <a:srgbClr val="1F5595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/>
          <a:lstStyle/>
          <a:p>
            <a:r>
              <a:rPr lang="fr-FR" dirty="0" smtClean="0"/>
              <a:t>Meeting in the </a:t>
            </a:r>
            <a:r>
              <a:rPr lang="fr-FR" dirty="0" err="1" smtClean="0"/>
              <a:t>Heterogeneous</a:t>
            </a:r>
            <a:r>
              <a:rPr lang="fr-FR" dirty="0" smtClean="0"/>
              <a:t> World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15" name="Rettangolo arrotondato 44"/>
          <p:cNvSpPr/>
          <p:nvPr/>
        </p:nvSpPr>
        <p:spPr>
          <a:xfrm>
            <a:off x="579324" y="3140968"/>
            <a:ext cx="3132000" cy="1512000"/>
          </a:xfrm>
          <a:prstGeom prst="roundRect">
            <a:avLst>
              <a:gd name="adj" fmla="val 0"/>
            </a:avLst>
          </a:prstGeom>
          <a:solidFill>
            <a:srgbClr val="709DC7"/>
          </a:solidFill>
          <a:ln w="9525" cap="flat" cmpd="sng" algn="ctr">
            <a:solidFill>
              <a:srgbClr val="00408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18" name="Gruppo 104"/>
          <p:cNvGrpSpPr/>
          <p:nvPr/>
        </p:nvGrpSpPr>
        <p:grpSpPr>
          <a:xfrm>
            <a:off x="2379886" y="3350786"/>
            <a:ext cx="1260000" cy="576000"/>
            <a:chOff x="2714612" y="5017496"/>
            <a:chExt cx="500066" cy="714380"/>
          </a:xfrm>
        </p:grpSpPr>
        <p:sp>
          <p:nvSpPr>
            <p:cNvPr id="19" name="Rettangolo arrotondato 53"/>
            <p:cNvSpPr/>
            <p:nvPr/>
          </p:nvSpPr>
          <p:spPr>
            <a:xfrm>
              <a:off x="2714612" y="5017496"/>
              <a:ext cx="500066" cy="71438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0" name="Rettangolo 54"/>
            <p:cNvSpPr/>
            <p:nvPr/>
          </p:nvSpPr>
          <p:spPr>
            <a:xfrm>
              <a:off x="2740588" y="5055896"/>
              <a:ext cx="417472" cy="5725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ucida Calligraphy" pitchFamily="66" charset="0"/>
                </a:rPr>
                <a:t>O</a:t>
              </a:r>
              <a:r>
                <a:rPr kumimoji="0" lang="it-IT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ucida Calligraphy" pitchFamily="66" charset="0"/>
                </a:rPr>
                <a:t>Photo</a:t>
              </a:r>
              <a:endParaRPr kumimoji="0" lang="it-IT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Calligraphy" pitchFamily="66" charset="0"/>
              </a:endParaRPr>
            </a:p>
          </p:txBody>
        </p:sp>
      </p:grpSp>
      <p:sp>
        <p:nvSpPr>
          <p:cNvPr id="22" name="Rettangolo arrotondato 64"/>
          <p:cNvSpPr/>
          <p:nvPr/>
        </p:nvSpPr>
        <p:spPr>
          <a:xfrm>
            <a:off x="2379886" y="3926786"/>
            <a:ext cx="1260000" cy="5760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3" name="Rettangolo 65"/>
          <p:cNvSpPr/>
          <p:nvPr/>
        </p:nvSpPr>
        <p:spPr>
          <a:xfrm>
            <a:off x="2451324" y="3966158"/>
            <a:ext cx="1071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kern="0" dirty="0" smtClean="0">
                <a:latin typeface="Lucida Calligraphy" pitchFamily="66" charset="0"/>
              </a:rPr>
              <a:t>O</a:t>
            </a:r>
            <a:r>
              <a:rPr lang="it-IT" sz="2400" kern="0" baseline="-25000" dirty="0" smtClean="0">
                <a:latin typeface="Lucida Calligraphy" pitchFamily="66" charset="0"/>
              </a:rPr>
              <a:t>SOAP</a:t>
            </a:r>
            <a:endParaRPr lang="it-IT" sz="1400" kern="0" baseline="-25000" dirty="0" smtClean="0">
              <a:latin typeface="Verdana" pitchFamily="34" charset="0"/>
            </a:endParaRPr>
          </a:p>
        </p:txBody>
      </p:sp>
      <p:sp>
        <p:nvSpPr>
          <p:cNvPr id="24" name="Rettangolo arrotondato 80"/>
          <p:cNvSpPr/>
          <p:nvPr/>
        </p:nvSpPr>
        <p:spPr>
          <a:xfrm>
            <a:off x="710928" y="3355282"/>
            <a:ext cx="1643074" cy="1152000"/>
          </a:xfrm>
          <a:prstGeom prst="roundRect">
            <a:avLst/>
          </a:prstGeom>
          <a:solidFill>
            <a:srgbClr val="004080">
              <a:alpha val="90000"/>
            </a:srgbClr>
          </a:solidFill>
          <a:ln w="9525" cap="flat" cmpd="sng" algn="ctr">
            <a:solidFill>
              <a:srgbClr val="00408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+mn-cs"/>
              </a:rPr>
              <a:t>P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Calligraphy" pitchFamily="66" charset="0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155679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latin typeface="+mn-lt"/>
              </a:rPr>
              <a:t>Networked systems meet according to matching “Affordances”</a:t>
            </a:r>
            <a:endParaRPr lang="en-US" sz="2400" dirty="0" smtClean="0">
              <a:latin typeface="+mn-lt"/>
            </a:endParaRPr>
          </a:p>
        </p:txBody>
      </p:sp>
      <p:sp>
        <p:nvSpPr>
          <p:cNvPr id="26" name="Rettangolo arrotondato 43"/>
          <p:cNvSpPr/>
          <p:nvPr/>
        </p:nvSpPr>
        <p:spPr>
          <a:xfrm>
            <a:off x="5436096" y="3140968"/>
            <a:ext cx="3132000" cy="15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7" name="Rettangolo arrotondato 48"/>
          <p:cNvSpPr/>
          <p:nvPr/>
        </p:nvSpPr>
        <p:spPr>
          <a:xfrm>
            <a:off x="6853584" y="3355282"/>
            <a:ext cx="1643074" cy="1152000"/>
          </a:xfrm>
          <a:prstGeom prst="roundRect">
            <a:avLst/>
          </a:prstGeom>
          <a:solidFill>
            <a:srgbClr val="C80064">
              <a:alpha val="90000"/>
            </a:srgbClr>
          </a:solidFill>
          <a:ln w="9525" cap="flat" cmpd="sng" algn="ctr">
            <a:solidFill>
              <a:srgbClr val="B00058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+mn-cs"/>
              </a:rPr>
              <a:t>Q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Calligraphy" pitchFamily="66" charset="0"/>
              <a:ea typeface="+mn-ea"/>
              <a:cs typeface="+mn-cs"/>
            </a:endParaRPr>
          </a:p>
        </p:txBody>
      </p:sp>
      <p:grpSp>
        <p:nvGrpSpPr>
          <p:cNvPr id="28" name="Gruppo 104"/>
          <p:cNvGrpSpPr/>
          <p:nvPr/>
        </p:nvGrpSpPr>
        <p:grpSpPr>
          <a:xfrm>
            <a:off x="5593584" y="3355282"/>
            <a:ext cx="1260000" cy="576000"/>
            <a:chOff x="2714612" y="5017496"/>
            <a:chExt cx="500066" cy="714380"/>
          </a:xfrm>
          <a:solidFill>
            <a:srgbClr val="FF66FF"/>
          </a:solidFill>
        </p:grpSpPr>
        <p:sp>
          <p:nvSpPr>
            <p:cNvPr id="29" name="Rettangolo arrotondato 67"/>
            <p:cNvSpPr/>
            <p:nvPr/>
          </p:nvSpPr>
          <p:spPr>
            <a:xfrm>
              <a:off x="2714612" y="5017496"/>
              <a:ext cx="500066" cy="714380"/>
            </a:xfrm>
            <a:prstGeom prst="roundRect">
              <a:avLst>
                <a:gd name="adj" fmla="val 0"/>
              </a:avLst>
            </a:prstGeom>
            <a:grpFill/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0" name="Rettangolo 68"/>
            <p:cNvSpPr/>
            <p:nvPr/>
          </p:nvSpPr>
          <p:spPr>
            <a:xfrm>
              <a:off x="2740588" y="5055896"/>
              <a:ext cx="417472" cy="57257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ucida Calligraphy" pitchFamily="66" charset="0"/>
                </a:rPr>
                <a:t>O</a:t>
              </a:r>
              <a:r>
                <a:rPr lang="it-IT" sz="2400" kern="0" baseline="-25000" dirty="0" smtClean="0">
                  <a:solidFill>
                    <a:sysClr val="windowText" lastClr="000000"/>
                  </a:solidFill>
                  <a:latin typeface="Lucida Calligraphy" pitchFamily="66" charset="0"/>
                </a:rPr>
                <a:t>Photo</a:t>
              </a:r>
              <a:endParaRPr kumimoji="0" lang="it-IT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Calligraphy" pitchFamily="66" charset="0"/>
              </a:endParaRPr>
            </a:p>
          </p:txBody>
        </p:sp>
      </p:grpSp>
      <p:sp>
        <p:nvSpPr>
          <p:cNvPr id="31" name="Rettangolo arrotondato 69"/>
          <p:cNvSpPr/>
          <p:nvPr/>
        </p:nvSpPr>
        <p:spPr>
          <a:xfrm>
            <a:off x="5593584" y="3931282"/>
            <a:ext cx="1260000" cy="5760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2" name="Rettangolo 70"/>
          <p:cNvSpPr/>
          <p:nvPr/>
        </p:nvSpPr>
        <p:spPr>
          <a:xfrm>
            <a:off x="5665022" y="3970654"/>
            <a:ext cx="1071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kern="0" dirty="0" smtClean="0">
                <a:latin typeface="Lucida Calligraphy" pitchFamily="66" charset="0"/>
              </a:rPr>
              <a:t>O</a:t>
            </a:r>
            <a:r>
              <a:rPr lang="it-IT" sz="2400" kern="0" baseline="-25000" dirty="0" smtClean="0">
                <a:latin typeface="Lucida Calligraphy" pitchFamily="66" charset="0"/>
              </a:rPr>
              <a:t>Lime</a:t>
            </a:r>
            <a:endParaRPr lang="it-IT" sz="1400" kern="0" baseline="-25000" dirty="0" smtClean="0">
              <a:latin typeface="Lucida Calligraphy" pitchFamily="66" charset="0"/>
            </a:endParaRPr>
          </a:p>
        </p:txBody>
      </p:sp>
      <p:sp>
        <p:nvSpPr>
          <p:cNvPr id="33" name="TextBox 17"/>
          <p:cNvSpPr txBox="1">
            <a:spLocks noChangeArrowheads="1"/>
          </p:cNvSpPr>
          <p:nvPr/>
        </p:nvSpPr>
        <p:spPr bwMode="auto">
          <a:xfrm>
            <a:off x="251520" y="2312876"/>
            <a:ext cx="3960440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4080"/>
                </a:solidFill>
              </a:rPr>
              <a:t>Photo sharing </a:t>
            </a:r>
            <a:br>
              <a:rPr lang="en-GB" sz="2400" b="1" dirty="0" smtClean="0">
                <a:solidFill>
                  <a:srgbClr val="004080"/>
                </a:solidFill>
              </a:rPr>
            </a:br>
            <a:r>
              <a:rPr lang="en-GB" sz="2400" b="1" dirty="0" smtClean="0">
                <a:solidFill>
                  <a:srgbClr val="004080"/>
                </a:solidFill>
              </a:rPr>
              <a:t>using SOAP</a:t>
            </a:r>
            <a:endParaRPr lang="en-US" sz="2400" b="1" dirty="0">
              <a:solidFill>
                <a:srgbClr val="004080"/>
              </a:solidFill>
            </a:endParaRPr>
          </a:p>
        </p:txBody>
      </p:sp>
      <p:sp>
        <p:nvSpPr>
          <p:cNvPr id="34" name="TextBox 17"/>
          <p:cNvSpPr txBox="1">
            <a:spLocks noChangeArrowheads="1"/>
          </p:cNvSpPr>
          <p:nvPr/>
        </p:nvSpPr>
        <p:spPr bwMode="auto">
          <a:xfrm>
            <a:off x="4644008" y="2348880"/>
            <a:ext cx="3960440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C00000"/>
                </a:solidFill>
              </a:rPr>
              <a:t>Photo sharing </a:t>
            </a:r>
            <a:br>
              <a:rPr lang="en-GB" sz="2400" b="1" dirty="0" smtClean="0">
                <a:solidFill>
                  <a:srgbClr val="C00000"/>
                </a:solidFill>
              </a:rPr>
            </a:br>
            <a:r>
              <a:rPr lang="en-GB" sz="2400" b="1" dirty="0" smtClean="0">
                <a:solidFill>
                  <a:srgbClr val="C00000"/>
                </a:solidFill>
              </a:rPr>
              <a:t>using LIME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477014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latin typeface="+mn-lt"/>
              </a:rPr>
              <a:t>“Affordance” behaviour is characterized </a:t>
            </a:r>
            <a:br>
              <a:rPr lang="en-GB" sz="2400" dirty="0" smtClean="0">
                <a:latin typeface="+mn-lt"/>
              </a:rPr>
            </a:br>
            <a:r>
              <a:rPr lang="en-GB" sz="2400" dirty="0" smtClean="0">
                <a:latin typeface="+mn-lt"/>
              </a:rPr>
              <a:t>by its protocol and related ontology</a:t>
            </a:r>
            <a:br>
              <a:rPr lang="en-GB" sz="2400" dirty="0" smtClean="0">
                <a:latin typeface="+mn-lt"/>
              </a:rPr>
            </a:br>
            <a:r>
              <a:rPr lang="en-GB" sz="2400" dirty="0" smtClean="0">
                <a:solidFill>
                  <a:srgbClr val="CC00FF"/>
                </a:solidFill>
                <a:latin typeface="+mn-lt"/>
              </a:rPr>
              <a:t>from application down to middleware layer</a:t>
            </a:r>
            <a:endParaRPr lang="en-US" sz="2400" dirty="0" smtClean="0">
              <a:solidFill>
                <a:srgbClr val="CC00FF"/>
              </a:solidFill>
              <a:latin typeface="+mn-lt"/>
            </a:endParaRPr>
          </a:p>
        </p:txBody>
      </p:sp>
      <p:sp>
        <p:nvSpPr>
          <p:cNvPr id="36" name="TextBox 17"/>
          <p:cNvSpPr txBox="1">
            <a:spLocks noChangeArrowheads="1"/>
          </p:cNvSpPr>
          <p:nvPr/>
        </p:nvSpPr>
        <p:spPr bwMode="auto">
          <a:xfrm>
            <a:off x="251520" y="2312876"/>
            <a:ext cx="3960440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4080"/>
                </a:solidFill>
              </a:rPr>
              <a:t>Photo sharing </a:t>
            </a:r>
            <a:br>
              <a:rPr lang="en-GB" sz="2400" b="1" dirty="0" smtClean="0">
                <a:solidFill>
                  <a:srgbClr val="004080"/>
                </a:solidFill>
              </a:rPr>
            </a:br>
            <a:endParaRPr lang="en-US" sz="2400" b="1" dirty="0">
              <a:solidFill>
                <a:srgbClr val="004080"/>
              </a:solidFill>
            </a:endParaRPr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4644008" y="2348880"/>
            <a:ext cx="3960440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C00000"/>
                </a:solidFill>
              </a:rPr>
              <a:t>Photo sharing </a:t>
            </a:r>
            <a:br>
              <a:rPr lang="en-GB" sz="2400" b="1" dirty="0" smtClean="0">
                <a:solidFill>
                  <a:srgbClr val="C00000"/>
                </a:solidFill>
              </a:rPr>
            </a:b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477014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latin typeface="+mn-lt"/>
              </a:rPr>
              <a:t>“Affordance” behaviour is characterized </a:t>
            </a:r>
            <a:br>
              <a:rPr lang="en-GB" sz="2400" dirty="0" smtClean="0">
                <a:latin typeface="+mn-lt"/>
              </a:rPr>
            </a:br>
            <a:r>
              <a:rPr lang="en-GB" sz="2400" dirty="0" smtClean="0">
                <a:latin typeface="+mn-lt"/>
              </a:rPr>
              <a:t>by its protocol and related ontology</a:t>
            </a:r>
            <a:br>
              <a:rPr lang="en-GB" sz="2400" dirty="0" smtClean="0">
                <a:latin typeface="+mn-lt"/>
              </a:rPr>
            </a:br>
            <a:endParaRPr lang="en-US" sz="2400" dirty="0" smtClean="0">
              <a:latin typeface="+mn-lt"/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-108520" y="1988840"/>
            <a:ext cx="1115095" cy="1128864"/>
            <a:chOff x="720601" y="3391493"/>
            <a:chExt cx="2390507" cy="2390508"/>
          </a:xfrm>
        </p:grpSpPr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0601" y="3391493"/>
              <a:ext cx="2390507" cy="239050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grpSp>
          <p:nvGrpSpPr>
            <p:cNvPr id="41" name="Group 7"/>
            <p:cNvGrpSpPr>
              <a:grpSpLocks/>
            </p:cNvGrpSpPr>
            <p:nvPr/>
          </p:nvGrpSpPr>
          <p:grpSpPr bwMode="auto">
            <a:xfrm rot="654181">
              <a:off x="2136467" y="4511398"/>
              <a:ext cx="721346" cy="1274943"/>
              <a:chOff x="1" y="0"/>
              <a:chExt cx="688" cy="1215"/>
            </a:xfrm>
          </p:grpSpPr>
          <p:pic>
            <p:nvPicPr>
              <p:cNvPr id="42" name="Picture 8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" y="0"/>
                <a:ext cx="688" cy="121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3" name="Picture 9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" y="161"/>
                <a:ext cx="643" cy="899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5" name="Groupe 44"/>
          <p:cNvGrpSpPr/>
          <p:nvPr/>
        </p:nvGrpSpPr>
        <p:grpSpPr>
          <a:xfrm>
            <a:off x="7859528" y="1772816"/>
            <a:ext cx="1284472" cy="1382396"/>
            <a:chOff x="5591784" y="908720"/>
            <a:chExt cx="2400991" cy="2390508"/>
          </a:xfrm>
        </p:grpSpPr>
        <p:pic>
          <p:nvPicPr>
            <p:cNvPr id="4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02268" y="908720"/>
              <a:ext cx="2390507" cy="239050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grpSp>
          <p:nvGrpSpPr>
            <p:cNvPr id="47" name="Group 16"/>
            <p:cNvGrpSpPr>
              <a:grpSpLocks/>
            </p:cNvGrpSpPr>
            <p:nvPr/>
          </p:nvGrpSpPr>
          <p:grpSpPr bwMode="auto">
            <a:xfrm>
              <a:off x="5778584" y="1629017"/>
              <a:ext cx="763989" cy="1459468"/>
              <a:chOff x="178" y="73"/>
              <a:chExt cx="728" cy="1392"/>
            </a:xfrm>
          </p:grpSpPr>
          <p:pic>
            <p:nvPicPr>
              <p:cNvPr id="48" name="Picture 17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-964472">
                <a:off x="178" y="73"/>
                <a:ext cx="728" cy="13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49" name="Picture 18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-986447">
                <a:off x="223" y="194"/>
                <a:ext cx="608" cy="106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7" grpId="0" animBg="1"/>
      <p:bldP spid="31" grpId="0" animBg="1"/>
      <p:bldP spid="32" grpId="0"/>
      <p:bldP spid="38" grpId="0" build="allAtOnce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Networked</a:t>
            </a:r>
            <a:r>
              <a:rPr lang="fr-FR" dirty="0" smtClean="0"/>
              <a:t> System Model for</a:t>
            </a:r>
            <a:br>
              <a:rPr lang="fr-FR" dirty="0" smtClean="0"/>
            </a:br>
            <a:r>
              <a:rPr lang="fr-FR" dirty="0" smtClean="0"/>
              <a:t>On-the-</a:t>
            </a:r>
            <a:r>
              <a:rPr lang="fr-FR" dirty="0" err="1" smtClean="0"/>
              <a:t>fly</a:t>
            </a:r>
            <a:r>
              <a:rPr lang="fr-FR" dirty="0" smtClean="0"/>
              <a:t> </a:t>
            </a:r>
            <a:r>
              <a:rPr lang="fr-FR" dirty="0" err="1" smtClean="0"/>
              <a:t>Connection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Interface </a:t>
            </a:r>
            <a:r>
              <a:rPr lang="fr-FR" dirty="0" err="1" smtClean="0"/>
              <a:t>definition</a:t>
            </a:r>
            <a:r>
              <a:rPr lang="fr-FR" dirty="0" smtClean="0"/>
              <a:t> </a:t>
            </a:r>
            <a:r>
              <a:rPr lang="fr-FR" dirty="0" err="1" smtClean="0"/>
              <a:t>leveraging</a:t>
            </a:r>
            <a:r>
              <a:rPr lang="fr-FR" dirty="0" smtClean="0"/>
              <a:t> </a:t>
            </a:r>
            <a:r>
              <a:rPr lang="fr-FR" dirty="0" err="1" smtClean="0"/>
              <a:t>Semantic</a:t>
            </a:r>
            <a:r>
              <a:rPr lang="fr-FR" dirty="0" smtClean="0"/>
              <a:t> Web service technologies</a:t>
            </a:r>
          </a:p>
          <a:p>
            <a:pPr lvl="1"/>
            <a:r>
              <a:rPr lang="fr-FR" dirty="0" smtClean="0"/>
              <a:t>Affordance </a:t>
            </a:r>
            <a:r>
              <a:rPr lang="fr-FR" i="1" dirty="0" err="1" smtClean="0"/>
              <a:t>aka</a:t>
            </a:r>
            <a:r>
              <a:rPr lang="fr-FR" dirty="0" smtClean="0"/>
              <a:t> </a:t>
            </a:r>
            <a:r>
              <a:rPr lang="fr-FR" dirty="0" err="1" smtClean="0"/>
              <a:t>Capability</a:t>
            </a:r>
            <a:endParaRPr lang="fr-FR" dirty="0" smtClean="0"/>
          </a:p>
          <a:p>
            <a:pPr lvl="2">
              <a:buNone/>
            </a:pPr>
            <a:r>
              <a:rPr lang="fr-FR" dirty="0" smtClean="0"/>
              <a:t>&lt;Type, Concept, Inputs, Outputs&gt;</a:t>
            </a:r>
          </a:p>
          <a:p>
            <a:pPr lvl="1"/>
            <a:r>
              <a:rPr lang="fr-FR" dirty="0" smtClean="0"/>
              <a:t>Interface signature</a:t>
            </a:r>
          </a:p>
          <a:p>
            <a:pPr lvl="2"/>
            <a:r>
              <a:rPr lang="fr-FR" dirty="0" smtClean="0"/>
              <a:t>Action </a:t>
            </a:r>
            <a:r>
              <a:rPr lang="fr-FR" dirty="0" err="1" smtClean="0"/>
              <a:t>defined</a:t>
            </a:r>
            <a:r>
              <a:rPr lang="fr-FR" dirty="0" smtClean="0"/>
              <a:t> as &lt;</a:t>
            </a:r>
            <a:r>
              <a:rPr lang="fr-FR" dirty="0" err="1" smtClean="0"/>
              <a:t>Mdw</a:t>
            </a:r>
            <a:r>
              <a:rPr lang="fr-FR" dirty="0" smtClean="0"/>
              <a:t>, Application, I, O&gt; </a:t>
            </a:r>
          </a:p>
          <a:p>
            <a:pPr lvl="1"/>
            <a:r>
              <a:rPr lang="fr-FR" dirty="0" smtClean="0"/>
              <a:t>Affordance </a:t>
            </a:r>
            <a:r>
              <a:rPr lang="fr-FR" dirty="0" err="1" smtClean="0"/>
              <a:t>behavior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P2P Photo Sharing Interface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536504"/>
          </a:xfrm>
        </p:spPr>
        <p:txBody>
          <a:bodyPr/>
          <a:lstStyle/>
          <a:p>
            <a:pPr>
              <a:buNone/>
            </a:pPr>
            <a:r>
              <a:rPr lang="fr-FR" sz="2400" dirty="0" err="1" smtClean="0"/>
              <a:t>Interface</a:t>
            </a:r>
            <a:r>
              <a:rPr lang="fr-FR" sz="2400" baseline="-25000" dirty="0" err="1" smtClean="0"/>
              <a:t>photo_sharing</a:t>
            </a:r>
            <a:r>
              <a:rPr lang="fr-FR" sz="2400" dirty="0" smtClean="0"/>
              <a:t> = {</a:t>
            </a:r>
          </a:p>
          <a:p>
            <a:pPr lvl="1">
              <a:buNone/>
            </a:pPr>
            <a:r>
              <a:rPr lang="fr-FR" sz="2000" dirty="0" smtClean="0"/>
              <a:t>&lt; Out, </a:t>
            </a:r>
            <a:r>
              <a:rPr lang="fr-FR" sz="2000" dirty="0" err="1" smtClean="0"/>
              <a:t>PhotoMetadata</a:t>
            </a:r>
            <a:r>
              <a:rPr lang="fr-FR" sz="2000" dirty="0" smtClean="0"/>
              <a:t>, </a:t>
            </a:r>
            <a:r>
              <a:rPr lang="fr-FR" sz="2000" dirty="0" smtClean="0">
                <a:sym typeface="Symbol"/>
              </a:rPr>
              <a:t></a:t>
            </a:r>
            <a:r>
              <a:rPr lang="fr-FR" sz="2000" dirty="0" smtClean="0"/>
              <a:t>, &lt; </a:t>
            </a:r>
            <a:r>
              <a:rPr lang="fr-FR" sz="2000" dirty="0" err="1" smtClean="0"/>
              <a:t>photoMetadata</a:t>
            </a:r>
            <a:r>
              <a:rPr lang="fr-FR" sz="2000" dirty="0" smtClean="0"/>
              <a:t> &gt;&gt;,</a:t>
            </a:r>
          </a:p>
          <a:p>
            <a:pPr lvl="1">
              <a:buNone/>
            </a:pPr>
            <a:r>
              <a:rPr lang="fr-FR" sz="2000" dirty="0" smtClean="0"/>
              <a:t>&lt; Out, </a:t>
            </a:r>
            <a:r>
              <a:rPr lang="fr-FR" sz="2000" dirty="0" err="1" smtClean="0"/>
              <a:t>PhotoFile</a:t>
            </a:r>
            <a:r>
              <a:rPr lang="fr-FR" sz="2000" dirty="0" smtClean="0"/>
              <a:t>, </a:t>
            </a:r>
            <a:r>
              <a:rPr lang="fr-FR" sz="2000" dirty="0" smtClean="0">
                <a:sym typeface="Symbol"/>
              </a:rPr>
              <a:t></a:t>
            </a:r>
            <a:r>
              <a:rPr lang="fr-FR" sz="2000" dirty="0" smtClean="0"/>
              <a:t>, &lt; </a:t>
            </a:r>
            <a:r>
              <a:rPr lang="fr-FR" sz="2000" dirty="0" err="1" smtClean="0"/>
              <a:t>photoFile</a:t>
            </a:r>
            <a:r>
              <a:rPr lang="fr-FR" sz="2000" dirty="0" smtClean="0"/>
              <a:t> &gt;&gt;,</a:t>
            </a:r>
          </a:p>
          <a:p>
            <a:pPr lvl="1">
              <a:buNone/>
            </a:pPr>
            <a:r>
              <a:rPr lang="fr-FR" sz="2000" dirty="0" smtClean="0"/>
              <a:t>&lt; </a:t>
            </a:r>
            <a:r>
              <a:rPr lang="fr-FR" sz="2000" dirty="0" err="1" smtClean="0"/>
              <a:t>Rdg</a:t>
            </a:r>
            <a:r>
              <a:rPr lang="fr-FR" sz="2000" dirty="0" smtClean="0"/>
              <a:t>, </a:t>
            </a:r>
            <a:r>
              <a:rPr lang="fr-FR" sz="2000" dirty="0" err="1" smtClean="0"/>
              <a:t>PhotoMetadata</a:t>
            </a:r>
            <a:r>
              <a:rPr lang="fr-FR" sz="2000" dirty="0" smtClean="0"/>
              <a:t>,&lt; </a:t>
            </a:r>
            <a:r>
              <a:rPr lang="fr-FR" sz="2000" dirty="0" err="1" smtClean="0"/>
              <a:t>photoMetadata</a:t>
            </a:r>
            <a:r>
              <a:rPr lang="fr-FR" sz="2000" dirty="0" smtClean="0"/>
              <a:t> &gt;, &lt; </a:t>
            </a:r>
            <a:r>
              <a:rPr lang="fr-FR" sz="2000" dirty="0" err="1" smtClean="0"/>
              <a:t>photoMetadataList</a:t>
            </a:r>
            <a:r>
              <a:rPr lang="fr-FR" sz="2000" dirty="0" smtClean="0"/>
              <a:t> &gt;&gt;,</a:t>
            </a:r>
          </a:p>
          <a:p>
            <a:pPr lvl="1">
              <a:buNone/>
            </a:pPr>
            <a:r>
              <a:rPr lang="fr-FR" sz="2000" dirty="0" smtClean="0"/>
              <a:t>&lt; Rd, </a:t>
            </a:r>
            <a:r>
              <a:rPr lang="fr-FR" sz="2000" dirty="0" err="1" smtClean="0"/>
              <a:t>PhotoFile</a:t>
            </a:r>
            <a:r>
              <a:rPr lang="fr-FR" sz="2000" dirty="0" smtClean="0"/>
              <a:t>, &lt; </a:t>
            </a:r>
            <a:r>
              <a:rPr lang="fr-FR" sz="2000" dirty="0" err="1" smtClean="0"/>
              <a:t>photoID</a:t>
            </a:r>
            <a:r>
              <a:rPr lang="fr-FR" sz="2000" dirty="0" smtClean="0"/>
              <a:t> &gt;, &lt; </a:t>
            </a:r>
            <a:r>
              <a:rPr lang="fr-FR" sz="2000" dirty="0" err="1" smtClean="0"/>
              <a:t>photoFile</a:t>
            </a:r>
            <a:r>
              <a:rPr lang="fr-FR" sz="2000" dirty="0" smtClean="0"/>
              <a:t> &gt;&gt;,</a:t>
            </a:r>
          </a:p>
          <a:p>
            <a:pPr lvl="1">
              <a:buNone/>
            </a:pPr>
            <a:r>
              <a:rPr lang="fr-FR" sz="2000" dirty="0" smtClean="0"/>
              <a:t>&lt; Rd, </a:t>
            </a:r>
            <a:r>
              <a:rPr lang="fr-FR" sz="2000" dirty="0" err="1" smtClean="0"/>
              <a:t>PhotoComment</a:t>
            </a:r>
            <a:r>
              <a:rPr lang="fr-FR" sz="2000" dirty="0" smtClean="0"/>
              <a:t>, &lt; </a:t>
            </a:r>
            <a:r>
              <a:rPr lang="fr-FR" sz="2000" dirty="0" err="1" smtClean="0"/>
              <a:t>photoID</a:t>
            </a:r>
            <a:r>
              <a:rPr lang="fr-FR" sz="2000" dirty="0" smtClean="0"/>
              <a:t> &gt;, &lt; </a:t>
            </a:r>
            <a:r>
              <a:rPr lang="fr-FR" sz="2000" dirty="0" err="1" smtClean="0"/>
              <a:t>photoComment</a:t>
            </a:r>
            <a:r>
              <a:rPr lang="fr-FR" sz="2000" dirty="0" smtClean="0"/>
              <a:t> &gt;&gt;,</a:t>
            </a:r>
          </a:p>
          <a:p>
            <a:pPr lvl="1">
              <a:buNone/>
            </a:pPr>
            <a:r>
              <a:rPr lang="fr-FR" sz="2000" dirty="0" smtClean="0"/>
              <a:t>&lt; Out, </a:t>
            </a:r>
            <a:r>
              <a:rPr lang="fr-FR" sz="2000" dirty="0" err="1" smtClean="0"/>
              <a:t>PhotoComment</a:t>
            </a:r>
            <a:r>
              <a:rPr lang="fr-FR" sz="2000" dirty="0" smtClean="0"/>
              <a:t>, </a:t>
            </a:r>
            <a:r>
              <a:rPr lang="fr-FR" sz="2000" dirty="0" smtClean="0">
                <a:sym typeface="Symbol"/>
              </a:rPr>
              <a:t></a:t>
            </a:r>
            <a:r>
              <a:rPr lang="fr-FR" sz="2000" dirty="0" smtClean="0"/>
              <a:t>, &lt; </a:t>
            </a:r>
            <a:r>
              <a:rPr lang="fr-FR" sz="2000" dirty="0" err="1" smtClean="0"/>
              <a:t>photoComment</a:t>
            </a:r>
            <a:r>
              <a:rPr lang="fr-FR" sz="2000" dirty="0" smtClean="0"/>
              <a:t> &gt;&gt;,</a:t>
            </a:r>
          </a:p>
          <a:p>
            <a:pPr lvl="1">
              <a:buNone/>
            </a:pPr>
            <a:r>
              <a:rPr lang="fr-FR" sz="2000" dirty="0" smtClean="0"/>
              <a:t>&lt; In, </a:t>
            </a:r>
            <a:r>
              <a:rPr lang="fr-FR" sz="2000" dirty="0" err="1" smtClean="0"/>
              <a:t>PhotoComment</a:t>
            </a:r>
            <a:r>
              <a:rPr lang="fr-FR" sz="2000" dirty="0" smtClean="0"/>
              <a:t>, &lt; </a:t>
            </a:r>
            <a:r>
              <a:rPr lang="fr-FR" sz="2000" dirty="0" err="1" smtClean="0"/>
              <a:t>photoID</a:t>
            </a:r>
            <a:r>
              <a:rPr lang="fr-FR" sz="2000" dirty="0" smtClean="0"/>
              <a:t> &gt;, &lt; </a:t>
            </a:r>
            <a:r>
              <a:rPr lang="fr-FR" sz="2000" dirty="0" err="1" smtClean="0"/>
              <a:t>photoComment</a:t>
            </a:r>
            <a:r>
              <a:rPr lang="fr-FR" sz="2000" dirty="0" smtClean="0"/>
              <a:t> &gt;&gt;,</a:t>
            </a:r>
          </a:p>
          <a:p>
            <a:pPr lvl="1">
              <a:buNone/>
            </a:pPr>
            <a:r>
              <a:rPr lang="fr-FR" sz="2000" dirty="0" smtClean="0"/>
              <a:t>&lt; Rd,  </a:t>
            </a:r>
            <a:r>
              <a:rPr lang="fr-FR" sz="2000" dirty="0" err="1" smtClean="0"/>
              <a:t>PhotoComment</a:t>
            </a:r>
            <a:r>
              <a:rPr lang="fr-FR" sz="2000" dirty="0" smtClean="0"/>
              <a:t>, &lt; </a:t>
            </a:r>
            <a:r>
              <a:rPr lang="fr-FR" sz="2000" dirty="0" err="1" smtClean="0"/>
              <a:t>photoID</a:t>
            </a:r>
            <a:r>
              <a:rPr lang="fr-FR" sz="2000" dirty="0" smtClean="0"/>
              <a:t> &gt;, &lt; </a:t>
            </a:r>
            <a:r>
              <a:rPr lang="fr-FR" sz="2000" dirty="0" err="1" smtClean="0"/>
              <a:t>photoComment</a:t>
            </a:r>
            <a:r>
              <a:rPr lang="fr-FR" sz="2000" dirty="0" smtClean="0"/>
              <a:t> &gt;&gt;</a:t>
            </a:r>
            <a:endParaRPr lang="fr-FR" dirty="0" smtClean="0"/>
          </a:p>
          <a:p>
            <a:pPr>
              <a:buNone/>
            </a:pPr>
            <a:r>
              <a:rPr lang="fr-FR" sz="2400" dirty="0" smtClean="0"/>
              <a:t>}</a:t>
            </a:r>
          </a:p>
          <a:p>
            <a:pPr>
              <a:buNone/>
            </a:pP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Holy</a:t>
            </a:r>
            <a:r>
              <a:rPr lang="fr-FR" dirty="0" smtClean="0"/>
              <a:t> </a:t>
            </a:r>
            <a:r>
              <a:rPr lang="fr-FR" dirty="0" err="1" smtClean="0"/>
              <a:t>Grail</a:t>
            </a:r>
            <a:r>
              <a:rPr lang="fr-FR" dirty="0" smtClean="0"/>
              <a:t> Middleware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755576" y="1484784"/>
            <a:ext cx="7286625" cy="1338263"/>
            <a:chOff x="500034" y="4572008"/>
            <a:chExt cx="7286676" cy="1338686"/>
          </a:xfrm>
        </p:grpSpPr>
        <p:sp>
          <p:nvSpPr>
            <p:cNvPr id="8" name="Rectangle 7"/>
            <p:cNvSpPr/>
            <p:nvPr/>
          </p:nvSpPr>
          <p:spPr>
            <a:xfrm>
              <a:off x="4357686" y="4572008"/>
              <a:ext cx="3286148" cy="12862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0034" y="4572008"/>
              <a:ext cx="3286148" cy="12862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2910" y="4714928"/>
              <a:ext cx="1357323" cy="85752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b="1" dirty="0"/>
                <a:t>Application</a:t>
              </a:r>
              <a:endParaRPr lang="en-GB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5984" y="4714884"/>
              <a:ext cx="1357322" cy="85725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b="1" dirty="0"/>
                <a:t>Middleware</a:t>
              </a:r>
              <a:endParaRPr lang="en-GB" b="1" dirty="0"/>
            </a:p>
          </p:txBody>
        </p:sp>
        <p:cxnSp>
          <p:nvCxnSpPr>
            <p:cNvPr id="12" name="Straight Arrow Connector 19"/>
            <p:cNvCxnSpPr/>
            <p:nvPr/>
          </p:nvCxnSpPr>
          <p:spPr>
            <a:xfrm>
              <a:off x="2000233" y="4857848"/>
              <a:ext cx="285752" cy="15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Arrow Connector 20"/>
            <p:cNvCxnSpPr/>
            <p:nvPr/>
          </p:nvCxnSpPr>
          <p:spPr>
            <a:xfrm flipH="1">
              <a:off x="2000233" y="5286609"/>
              <a:ext cx="285752" cy="15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Arrow Connector 21"/>
            <p:cNvCxnSpPr/>
            <p:nvPr/>
          </p:nvCxnSpPr>
          <p:spPr>
            <a:xfrm>
              <a:off x="3643306" y="4929309"/>
              <a:ext cx="85725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Arrow Connector 22"/>
            <p:cNvCxnSpPr/>
            <p:nvPr/>
          </p:nvCxnSpPr>
          <p:spPr>
            <a:xfrm rot="10800000">
              <a:off x="3643306" y="5358069"/>
              <a:ext cx="1214447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6" name="TextBox 23"/>
            <p:cNvSpPr txBox="1">
              <a:spLocks noChangeArrowheads="1"/>
            </p:cNvSpPr>
            <p:nvPr/>
          </p:nvSpPr>
          <p:spPr bwMode="auto">
            <a:xfrm>
              <a:off x="1785918" y="5572140"/>
              <a:ext cx="21431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/>
                <a:t>Peer</a:t>
              </a:r>
              <a:endParaRPr lang="en-GB" b="1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43637" y="4714928"/>
              <a:ext cx="1357321" cy="85752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b="1" dirty="0"/>
                <a:t>Application</a:t>
              </a:r>
              <a:endParaRPr lang="en-GB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00562" y="4714884"/>
              <a:ext cx="1357322" cy="85725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b="1" dirty="0"/>
                <a:t>Middleware</a:t>
              </a:r>
              <a:endParaRPr lang="en-GB" b="1" dirty="0"/>
            </a:p>
          </p:txBody>
        </p:sp>
        <p:cxnSp>
          <p:nvCxnSpPr>
            <p:cNvPr id="19" name="Straight Arrow Connector 26"/>
            <p:cNvCxnSpPr/>
            <p:nvPr/>
          </p:nvCxnSpPr>
          <p:spPr>
            <a:xfrm>
              <a:off x="5857885" y="4929309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Arrow Connector 27"/>
            <p:cNvCxnSpPr/>
            <p:nvPr/>
          </p:nvCxnSpPr>
          <p:spPr>
            <a:xfrm rot="10800000">
              <a:off x="5857885" y="5358069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TextBox 28"/>
            <p:cNvSpPr txBox="1">
              <a:spLocks noChangeArrowheads="1"/>
            </p:cNvSpPr>
            <p:nvPr/>
          </p:nvSpPr>
          <p:spPr bwMode="auto">
            <a:xfrm>
              <a:off x="5643570" y="5572140"/>
              <a:ext cx="21431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/>
                <a:t>Peer</a:t>
              </a:r>
              <a:endParaRPr lang="en-GB" b="1"/>
            </a:p>
          </p:txBody>
        </p:sp>
      </p:grp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1" y="3573016"/>
            <a:ext cx="9143999" cy="1656184"/>
          </a:xfrm>
        </p:spPr>
        <p:txBody>
          <a:bodyPr/>
          <a:lstStyle/>
          <a:p>
            <a:r>
              <a:rPr lang="fr-FR" sz="2400" dirty="0" smtClean="0"/>
              <a:t>Middleware as a solution to </a:t>
            </a:r>
            <a:r>
              <a:rPr lang="fr-FR" sz="2400" dirty="0" err="1" smtClean="0"/>
              <a:t>interoperability</a:t>
            </a:r>
            <a:r>
              <a:rPr lang="fr-FR" sz="2400" dirty="0" smtClean="0"/>
              <a:t> in the </a:t>
            </a:r>
            <a:r>
              <a:rPr lang="fr-FR" sz="2400" dirty="0" err="1" smtClean="0"/>
              <a:t>heterogeneous</a:t>
            </a:r>
            <a:r>
              <a:rPr lang="fr-FR" sz="2400" dirty="0" smtClean="0"/>
              <a:t> </a:t>
            </a:r>
            <a:r>
              <a:rPr lang="fr-FR" sz="2400" dirty="0" err="1" smtClean="0"/>
              <a:t>distributed</a:t>
            </a:r>
            <a:r>
              <a:rPr lang="fr-FR" sz="2400" dirty="0" smtClean="0"/>
              <a:t> system world</a:t>
            </a:r>
          </a:p>
          <a:p>
            <a:pPr lvl="1"/>
            <a:r>
              <a:rPr lang="fr-FR" sz="2000" dirty="0" smtClean="0"/>
              <a:t>Common </a:t>
            </a:r>
            <a:r>
              <a:rPr lang="fr-FR" sz="2000" dirty="0" err="1" smtClean="0"/>
              <a:t>reference</a:t>
            </a:r>
            <a:r>
              <a:rPr lang="fr-FR" sz="2000" dirty="0" smtClean="0"/>
              <a:t> abstractions for </a:t>
            </a:r>
            <a:r>
              <a:rPr lang="fr-FR" sz="2000" dirty="0" err="1" smtClean="0"/>
              <a:t>developers</a:t>
            </a:r>
            <a:endParaRPr lang="fr-FR" sz="2000" dirty="0" smtClean="0"/>
          </a:p>
          <a:p>
            <a:pPr lvl="1"/>
            <a:r>
              <a:rPr lang="fr-FR" sz="2000" dirty="0" smtClean="0"/>
              <a:t>E.g., SOAP, CORBA, JMS, …</a:t>
            </a:r>
          </a:p>
          <a:p>
            <a:pPr lvl="1"/>
            <a:endParaRPr lang="fr-FR" sz="2000" dirty="0" smtClean="0"/>
          </a:p>
          <a:p>
            <a:endParaRPr lang="fr-FR" sz="2400" dirty="0" smtClean="0"/>
          </a:p>
          <a:p>
            <a:pPr lvl="1"/>
            <a:endParaRPr lang="fr-F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P2P Photo Sharing Protocol </a:t>
            </a:r>
            <a:br>
              <a:rPr lang="fr-FR" dirty="0" smtClean="0"/>
            </a:br>
            <a:r>
              <a:rPr lang="fr-FR" dirty="0" smtClean="0"/>
              <a:t>Application Layer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752528"/>
          </a:xfrm>
        </p:spPr>
        <p:txBody>
          <a:bodyPr/>
          <a:lstStyle/>
          <a:p>
            <a:pPr>
              <a:buNone/>
            </a:pPr>
            <a:r>
              <a:rPr lang="fr-FR" sz="2000" dirty="0" smtClean="0"/>
              <a:t>set </a:t>
            </a:r>
            <a:r>
              <a:rPr lang="fr-FR" sz="2000" dirty="0" err="1" smtClean="0"/>
              <a:t>Lime_PhotoSharing_Actions</a:t>
            </a:r>
            <a:r>
              <a:rPr lang="fr-FR" sz="2000" dirty="0" smtClean="0"/>
              <a:t> = {</a:t>
            </a:r>
            <a:r>
              <a:rPr lang="fr-FR" sz="2000" dirty="0" err="1" smtClean="0"/>
              <a:t>photoMetadata</a:t>
            </a:r>
            <a:r>
              <a:rPr lang="fr-FR" sz="2000" dirty="0" smtClean="0"/>
              <a:t>, </a:t>
            </a:r>
            <a:r>
              <a:rPr lang="fr-FR" sz="2000" dirty="0" err="1" smtClean="0"/>
              <a:t>photoFile</a:t>
            </a:r>
            <a:r>
              <a:rPr lang="fr-FR" sz="2000" dirty="0" smtClean="0"/>
              <a:t>, </a:t>
            </a:r>
            <a:r>
              <a:rPr lang="fr-FR" sz="2000" dirty="0" err="1" smtClean="0"/>
              <a:t>photoComment</a:t>
            </a:r>
            <a:r>
              <a:rPr lang="fr-FR" sz="2000" dirty="0" smtClean="0"/>
              <a:t>}</a:t>
            </a: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b="1" dirty="0" err="1" smtClean="0"/>
              <a:t>PhotoSharingPeer</a:t>
            </a:r>
            <a:r>
              <a:rPr lang="fr-FR" sz="2000" dirty="0" smtClean="0"/>
              <a:t> = (</a:t>
            </a:r>
            <a:r>
              <a:rPr lang="fr-FR" sz="2000" dirty="0" err="1" smtClean="0"/>
              <a:t>req.photoMetadata</a:t>
            </a:r>
            <a:r>
              <a:rPr lang="fr-FR" sz="2000" dirty="0" smtClean="0"/>
              <a:t> -&gt; Consumer </a:t>
            </a:r>
          </a:p>
          <a:p>
            <a:pPr>
              <a:buNone/>
            </a:pPr>
            <a:r>
              <a:rPr lang="fr-FR" sz="2000" dirty="0" smtClean="0"/>
              <a:t>			       | </a:t>
            </a:r>
            <a:r>
              <a:rPr lang="fr-FR" sz="2000" dirty="0" err="1" smtClean="0"/>
              <a:t>prov.photoMetadata</a:t>
            </a:r>
            <a:r>
              <a:rPr lang="fr-FR" sz="2000" dirty="0" smtClean="0"/>
              <a:t> -&gt; Producer),</a:t>
            </a:r>
          </a:p>
          <a:p>
            <a:pPr>
              <a:buNone/>
            </a:pPr>
            <a:r>
              <a:rPr lang="fr-FR" sz="2000" dirty="0" smtClean="0"/>
              <a:t>Producer = (</a:t>
            </a:r>
            <a:r>
              <a:rPr lang="fr-FR" sz="2000" dirty="0" err="1" smtClean="0"/>
              <a:t>prov.photoFile</a:t>
            </a:r>
            <a:r>
              <a:rPr lang="fr-FR" sz="2000" dirty="0" smtClean="0"/>
              <a:t> -&gt; </a:t>
            </a:r>
            <a:r>
              <a:rPr lang="fr-FR" sz="2000" dirty="0" err="1" smtClean="0"/>
              <a:t>PhotoSharingPeer</a:t>
            </a:r>
            <a:r>
              <a:rPr lang="fr-FR" sz="2000" dirty="0" smtClean="0"/>
              <a:t>),</a:t>
            </a:r>
          </a:p>
          <a:p>
            <a:pPr>
              <a:buNone/>
            </a:pPr>
            <a:r>
              <a:rPr lang="fr-FR" sz="2000" dirty="0" smtClean="0"/>
              <a:t>Consumer = (</a:t>
            </a:r>
            <a:r>
              <a:rPr lang="fr-FR" sz="2000" dirty="0" err="1" smtClean="0"/>
              <a:t>req.photoFile</a:t>
            </a:r>
            <a:r>
              <a:rPr lang="fr-FR" sz="2000" dirty="0" smtClean="0"/>
              <a:t> -&gt;Consumer </a:t>
            </a:r>
          </a:p>
          <a:p>
            <a:pPr>
              <a:buNone/>
            </a:pPr>
            <a:r>
              <a:rPr lang="fr-FR" sz="2000" dirty="0" smtClean="0"/>
              <a:t>		     | </a:t>
            </a:r>
            <a:r>
              <a:rPr lang="fr-FR" sz="2000" dirty="0" err="1" smtClean="0"/>
              <a:t>req.photoComment</a:t>
            </a:r>
            <a:r>
              <a:rPr lang="fr-FR" sz="2000" dirty="0" smtClean="0"/>
              <a:t> -&gt; Consumer</a:t>
            </a:r>
          </a:p>
          <a:p>
            <a:pPr>
              <a:buNone/>
            </a:pPr>
            <a:r>
              <a:rPr lang="fr-FR" sz="2000" dirty="0" smtClean="0"/>
              <a:t>		     | </a:t>
            </a:r>
            <a:r>
              <a:rPr lang="fr-FR" sz="2000" dirty="0" err="1" smtClean="0"/>
              <a:t>prov.photoComment</a:t>
            </a:r>
            <a:r>
              <a:rPr lang="fr-FR" sz="2000" dirty="0" smtClean="0"/>
              <a:t> -&gt; Consumer</a:t>
            </a:r>
          </a:p>
          <a:p>
            <a:pPr>
              <a:buNone/>
            </a:pPr>
            <a:r>
              <a:rPr lang="fr-FR" sz="2000" dirty="0" smtClean="0"/>
              <a:t>		     | </a:t>
            </a:r>
            <a:r>
              <a:rPr lang="fr-FR" sz="2000" dirty="0" err="1" smtClean="0"/>
              <a:t>req.photoFile</a:t>
            </a:r>
            <a:r>
              <a:rPr lang="fr-FR" sz="2000" dirty="0" smtClean="0"/>
              <a:t> -&gt; </a:t>
            </a:r>
            <a:r>
              <a:rPr lang="fr-FR" sz="2000" dirty="0" err="1" smtClean="0"/>
              <a:t>PhotoSharingPeer</a:t>
            </a: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		     | </a:t>
            </a:r>
            <a:r>
              <a:rPr lang="fr-FR" sz="2000" dirty="0" err="1" smtClean="0"/>
              <a:t>req.photoComment</a:t>
            </a:r>
            <a:r>
              <a:rPr lang="fr-FR" sz="2000" dirty="0" smtClean="0"/>
              <a:t> -&gt; </a:t>
            </a:r>
            <a:r>
              <a:rPr lang="fr-FR" sz="2000" dirty="0" err="1" smtClean="0"/>
              <a:t>PhotoSharingPeer</a:t>
            </a: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		     | </a:t>
            </a:r>
            <a:r>
              <a:rPr lang="fr-FR" sz="2000" dirty="0" err="1" smtClean="0"/>
              <a:t>prov.photoComment</a:t>
            </a:r>
            <a:r>
              <a:rPr lang="fr-FR" sz="2000" dirty="0" smtClean="0"/>
              <a:t> -&gt; </a:t>
            </a:r>
            <a:r>
              <a:rPr lang="fr-FR" sz="2000" dirty="0" err="1" smtClean="0"/>
              <a:t>PhotoSharingPeer</a:t>
            </a: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		     | </a:t>
            </a:r>
            <a:r>
              <a:rPr lang="fr-FR" sz="2000" dirty="0" err="1" smtClean="0"/>
              <a:t>terminate</a:t>
            </a:r>
            <a:r>
              <a:rPr lang="fr-FR" sz="2000" dirty="0" smtClean="0"/>
              <a:t> -&gt; END)</a:t>
            </a:r>
          </a:p>
          <a:p>
            <a:pPr>
              <a:buNone/>
            </a:pP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P2P Photo Sharing Protocol</a:t>
            </a:r>
            <a:br>
              <a:rPr lang="fr-FR" dirty="0" smtClean="0"/>
            </a:br>
            <a:r>
              <a:rPr lang="fr-FR" dirty="0" smtClean="0"/>
              <a:t>Middleware Layer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752528"/>
          </a:xfrm>
        </p:spPr>
        <p:txBody>
          <a:bodyPr/>
          <a:lstStyle/>
          <a:p>
            <a:pPr>
              <a:buNone/>
            </a:pPr>
            <a:r>
              <a:rPr lang="en-US" sz="2000" b="1" dirty="0" err="1" smtClean="0"/>
              <a:t>Lime_Reader</a:t>
            </a:r>
            <a:r>
              <a:rPr lang="en-US" sz="2000" b="1" dirty="0" smtClean="0"/>
              <a:t>(X =‘ </a:t>
            </a:r>
            <a:r>
              <a:rPr lang="en-US" sz="2000" b="1" dirty="0" err="1" smtClean="0"/>
              <a:t>tuple</a:t>
            </a:r>
            <a:r>
              <a:rPr lang="en-US" sz="2000" b="1" dirty="0" smtClean="0"/>
              <a:t>) </a:t>
            </a:r>
            <a:r>
              <a:rPr lang="en-US" sz="2000" dirty="0" smtClean="0"/>
              <a:t>= (req.[X] -&gt; P1),</a:t>
            </a:r>
          </a:p>
          <a:p>
            <a:pPr>
              <a:buNone/>
            </a:pPr>
            <a:r>
              <a:rPr lang="fr-FR" sz="2000" dirty="0" smtClean="0"/>
              <a:t>P1 = (rd[X] -&gt; </a:t>
            </a:r>
            <a:r>
              <a:rPr lang="fr-FR" sz="2000" dirty="0" err="1" smtClean="0"/>
              <a:t>Lime_Reader</a:t>
            </a:r>
            <a:r>
              <a:rPr lang="fr-FR" sz="2000" dirty="0" smtClean="0"/>
              <a:t> | </a:t>
            </a:r>
            <a:r>
              <a:rPr lang="fr-FR" sz="2000" dirty="0" err="1" smtClean="0"/>
              <a:t>rdp</a:t>
            </a:r>
            <a:r>
              <a:rPr lang="fr-FR" sz="2000" dirty="0" smtClean="0"/>
              <a:t>[X] -&gt; </a:t>
            </a:r>
            <a:r>
              <a:rPr lang="fr-FR" sz="2000" dirty="0" err="1" smtClean="0"/>
              <a:t>Lime_Reader</a:t>
            </a:r>
            <a:r>
              <a:rPr lang="fr-FR" sz="2000" dirty="0" smtClean="0"/>
              <a:t> |  </a:t>
            </a:r>
            <a:r>
              <a:rPr lang="fr-FR" sz="2000" dirty="0" err="1" smtClean="0"/>
              <a:t>rdg</a:t>
            </a:r>
            <a:r>
              <a:rPr lang="fr-FR" sz="2000" dirty="0" smtClean="0"/>
              <a:t>[X] -&gt; </a:t>
            </a:r>
            <a:r>
              <a:rPr lang="fr-FR" sz="2000" dirty="0" err="1" smtClean="0"/>
              <a:t>Lime_Reader</a:t>
            </a: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	 |  in[X] -&gt; </a:t>
            </a:r>
            <a:r>
              <a:rPr lang="fr-FR" sz="2000" dirty="0" err="1" smtClean="0"/>
              <a:t>Lime_Reader</a:t>
            </a:r>
            <a:r>
              <a:rPr lang="fr-FR" sz="2000" dirty="0" smtClean="0"/>
              <a:t> | </a:t>
            </a:r>
            <a:r>
              <a:rPr lang="en-US" sz="2000" dirty="0" err="1" smtClean="0"/>
              <a:t>inp</a:t>
            </a:r>
            <a:r>
              <a:rPr lang="en-US" sz="2000" dirty="0" smtClean="0"/>
              <a:t>[X] -&gt; </a:t>
            </a:r>
            <a:r>
              <a:rPr lang="en-US" sz="2000" dirty="0" err="1" smtClean="0"/>
              <a:t>Lime_Reader</a:t>
            </a:r>
            <a:r>
              <a:rPr lang="fr-FR" sz="2000" dirty="0" smtClean="0"/>
              <a:t> | </a:t>
            </a:r>
            <a:r>
              <a:rPr lang="en-US" sz="2000" dirty="0" err="1" smtClean="0"/>
              <a:t>ing</a:t>
            </a:r>
            <a:r>
              <a:rPr lang="en-US" sz="2000" dirty="0" smtClean="0"/>
              <a:t>[X] -&gt; </a:t>
            </a:r>
            <a:r>
              <a:rPr lang="en-US" sz="2000" dirty="0" err="1" smtClean="0"/>
              <a:t>Lime_Reader</a:t>
            </a: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	 | </a:t>
            </a:r>
            <a:r>
              <a:rPr lang="fr-FR" sz="2000" dirty="0" err="1" smtClean="0"/>
              <a:t>terminate</a:t>
            </a:r>
            <a:r>
              <a:rPr lang="fr-FR" sz="2000" dirty="0" smtClean="0"/>
              <a:t> -&gt; END).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en-US" sz="2000" b="1" dirty="0" err="1" smtClean="0"/>
              <a:t>Lime_Writer</a:t>
            </a:r>
            <a:r>
              <a:rPr lang="en-US" sz="2000" b="1" dirty="0" smtClean="0"/>
              <a:t>(X =‘ </a:t>
            </a:r>
            <a:r>
              <a:rPr lang="en-US" sz="2000" b="1" dirty="0" err="1" smtClean="0"/>
              <a:t>tuple</a:t>
            </a:r>
            <a:r>
              <a:rPr lang="en-US" sz="2000" b="1" dirty="0" smtClean="0"/>
              <a:t>) </a:t>
            </a:r>
            <a:r>
              <a:rPr lang="en-US" sz="2000" dirty="0" smtClean="0"/>
              <a:t>= (prov.[X] -&gt; P2),</a:t>
            </a:r>
          </a:p>
          <a:p>
            <a:pPr>
              <a:buNone/>
            </a:pPr>
            <a:r>
              <a:rPr lang="en-US" sz="2000" dirty="0" smtClean="0"/>
              <a:t>P2 = (out[X] -&gt; </a:t>
            </a:r>
            <a:r>
              <a:rPr lang="en-US" sz="2000" dirty="0" err="1" smtClean="0"/>
              <a:t>Lime_Writer</a:t>
            </a:r>
            <a:r>
              <a:rPr lang="en-US" sz="2000" dirty="0" smtClean="0"/>
              <a:t> | </a:t>
            </a:r>
            <a:r>
              <a:rPr lang="en-US" sz="2000" dirty="0" err="1" smtClean="0"/>
              <a:t>outp</a:t>
            </a:r>
            <a:r>
              <a:rPr lang="en-US" sz="2000" dirty="0" smtClean="0"/>
              <a:t>[X] -&gt; </a:t>
            </a:r>
            <a:r>
              <a:rPr lang="en-US" sz="2000" dirty="0" err="1" smtClean="0"/>
              <a:t>Lime_Writer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 |  </a:t>
            </a:r>
            <a:r>
              <a:rPr lang="en-US" sz="2000" dirty="0" err="1" smtClean="0"/>
              <a:t>outg</a:t>
            </a:r>
            <a:r>
              <a:rPr lang="en-US" sz="2000" dirty="0" smtClean="0"/>
              <a:t>[X] -&gt; </a:t>
            </a:r>
            <a:r>
              <a:rPr lang="en-US" sz="2000" dirty="0" err="1" smtClean="0"/>
              <a:t>Lime_Writer</a:t>
            </a:r>
            <a:r>
              <a:rPr lang="en-US" sz="2000" dirty="0" smtClean="0"/>
              <a:t> | terminate -&gt; END).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fr-FR" sz="2000" b="1" dirty="0" err="1" smtClean="0"/>
              <a:t>Lime_glue</a:t>
            </a:r>
            <a:r>
              <a:rPr lang="fr-FR" sz="2000" b="1" dirty="0" smtClean="0"/>
              <a:t>(X =‘ </a:t>
            </a:r>
            <a:r>
              <a:rPr lang="fr-FR" sz="2000" b="1" dirty="0" err="1" smtClean="0"/>
              <a:t>tuple</a:t>
            </a:r>
            <a:r>
              <a:rPr lang="fr-FR" sz="2000" b="1" dirty="0" smtClean="0"/>
              <a:t>) </a:t>
            </a:r>
            <a:r>
              <a:rPr lang="fr-FR" sz="2000" dirty="0" smtClean="0"/>
              <a:t>= (</a:t>
            </a:r>
            <a:r>
              <a:rPr lang="fr-FR" sz="2000" dirty="0" err="1" smtClean="0"/>
              <a:t>write</a:t>
            </a:r>
            <a:r>
              <a:rPr lang="fr-FR" sz="2000" dirty="0" smtClean="0"/>
              <a:t>[X] -&gt; P0 | </a:t>
            </a:r>
            <a:r>
              <a:rPr lang="fr-FR" sz="2000" dirty="0" err="1" smtClean="0"/>
              <a:t>outp</a:t>
            </a:r>
            <a:r>
              <a:rPr lang="fr-FR" sz="2000" dirty="0" smtClean="0"/>
              <a:t>[X] -&gt; P0 | </a:t>
            </a:r>
            <a:r>
              <a:rPr lang="fr-FR" sz="2000" dirty="0" err="1" smtClean="0"/>
              <a:t>outg</a:t>
            </a:r>
            <a:r>
              <a:rPr lang="fr-FR" sz="2000" dirty="0" smtClean="0"/>
              <a:t>[X] -&gt;P0</a:t>
            </a:r>
          </a:p>
          <a:p>
            <a:pPr>
              <a:buNone/>
            </a:pPr>
            <a:r>
              <a:rPr lang="fr-FR" sz="2000" dirty="0" smtClean="0"/>
              <a:t>	 |  </a:t>
            </a:r>
            <a:r>
              <a:rPr lang="fr-FR" sz="2000" dirty="0" err="1" smtClean="0"/>
              <a:t>terminate</a:t>
            </a:r>
            <a:r>
              <a:rPr lang="fr-FR" sz="2000" dirty="0" smtClean="0"/>
              <a:t> -&gt; END),</a:t>
            </a:r>
          </a:p>
          <a:p>
            <a:pPr>
              <a:buNone/>
            </a:pPr>
            <a:r>
              <a:rPr lang="fr-FR" sz="2000" dirty="0" smtClean="0"/>
              <a:t>P0 = (rd[X] -&gt; P0 | </a:t>
            </a:r>
            <a:r>
              <a:rPr lang="fr-FR" sz="2000" dirty="0" err="1" smtClean="0"/>
              <a:t>rdp</a:t>
            </a:r>
            <a:r>
              <a:rPr lang="fr-FR" sz="2000" dirty="0" smtClean="0"/>
              <a:t>[X] -&gt; P0 | </a:t>
            </a:r>
            <a:r>
              <a:rPr lang="fr-FR" sz="2000" dirty="0" err="1" smtClean="0"/>
              <a:t>rdg</a:t>
            </a:r>
            <a:r>
              <a:rPr lang="fr-FR" sz="2000" dirty="0" smtClean="0"/>
              <a:t>[X] -&gt; P0 </a:t>
            </a:r>
          </a:p>
          <a:p>
            <a:pPr>
              <a:buNone/>
            </a:pPr>
            <a:r>
              <a:rPr lang="fr-FR" sz="2000" dirty="0" smtClean="0"/>
              <a:t>	 |  in[X] -&gt; </a:t>
            </a:r>
            <a:r>
              <a:rPr lang="fr-FR" sz="2000" dirty="0" err="1" smtClean="0"/>
              <a:t>Lime_glue</a:t>
            </a:r>
            <a:r>
              <a:rPr lang="fr-FR" sz="2000" dirty="0" smtClean="0"/>
              <a:t> | </a:t>
            </a:r>
            <a:r>
              <a:rPr lang="fr-FR" sz="2000" dirty="0" err="1" smtClean="0"/>
              <a:t>inp</a:t>
            </a:r>
            <a:r>
              <a:rPr lang="fr-FR" sz="2000" dirty="0" smtClean="0"/>
              <a:t>[X] -&gt; </a:t>
            </a:r>
            <a:r>
              <a:rPr lang="fr-FR" sz="2000" dirty="0" err="1" smtClean="0"/>
              <a:t>Lime_glue</a:t>
            </a:r>
            <a:r>
              <a:rPr lang="fr-FR" sz="2000" dirty="0" smtClean="0"/>
              <a:t> | </a:t>
            </a:r>
            <a:r>
              <a:rPr lang="fr-FR" sz="2000" dirty="0" err="1" smtClean="0"/>
              <a:t>ing</a:t>
            </a:r>
            <a:r>
              <a:rPr lang="fr-FR" sz="2000" dirty="0" smtClean="0"/>
              <a:t>[X] -&gt; </a:t>
            </a:r>
            <a:r>
              <a:rPr lang="fr-FR" sz="2000" dirty="0" err="1" smtClean="0"/>
              <a:t>Lime_glue</a:t>
            </a:r>
            <a:r>
              <a:rPr lang="fr-FR" sz="2000" dirty="0" smtClean="0"/>
              <a:t>).</a:t>
            </a:r>
          </a:p>
          <a:p>
            <a:pPr>
              <a:buNone/>
            </a:pP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P2P Photo Sharing Protocol</a:t>
            </a:r>
            <a:br>
              <a:rPr lang="fr-FR" dirty="0" smtClean="0"/>
            </a:br>
            <a:r>
              <a:rPr lang="fr-FR" dirty="0" smtClean="0"/>
              <a:t>Photo Sharing System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752528"/>
          </a:xfrm>
        </p:spPr>
        <p:txBody>
          <a:bodyPr/>
          <a:lstStyle/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r>
              <a:rPr lang="fr-FR" sz="2000" b="1" dirty="0" err="1" smtClean="0"/>
              <a:t>const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NumberOfPeers</a:t>
            </a:r>
            <a:r>
              <a:rPr lang="fr-FR" sz="2000" b="1" dirty="0" smtClean="0"/>
              <a:t> </a:t>
            </a:r>
            <a:r>
              <a:rPr lang="fr-FR" sz="2000" dirty="0" smtClean="0"/>
              <a:t>= 2</a:t>
            </a:r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r>
              <a:rPr lang="fr-FR" sz="2000" b="1" dirty="0" smtClean="0"/>
              <a:t>||</a:t>
            </a:r>
            <a:r>
              <a:rPr lang="fr-FR" sz="2000" b="1" dirty="0" err="1" smtClean="0"/>
              <a:t>Lime_PhotoSharing</a:t>
            </a:r>
            <a:r>
              <a:rPr lang="fr-FR" sz="2000" b="1" dirty="0" smtClean="0"/>
              <a:t> </a:t>
            </a:r>
            <a:r>
              <a:rPr lang="fr-FR" sz="2000" dirty="0" smtClean="0"/>
              <a:t>= </a:t>
            </a:r>
          </a:p>
          <a:p>
            <a:pPr>
              <a:buNone/>
            </a:pPr>
            <a:r>
              <a:rPr lang="fr-FR" sz="2000" dirty="0" smtClean="0"/>
              <a:t>	   ( [i : 1..</a:t>
            </a:r>
            <a:r>
              <a:rPr lang="fr-FR" sz="2000" dirty="0" err="1" smtClean="0"/>
              <a:t>NumberOfPeers</a:t>
            </a:r>
            <a:r>
              <a:rPr lang="fr-FR" sz="2000" dirty="0" smtClean="0"/>
              <a:t>]:</a:t>
            </a:r>
            <a:r>
              <a:rPr lang="fr-FR" sz="2000" dirty="0" err="1" smtClean="0"/>
              <a:t>PhotoSharingPeer</a:t>
            </a:r>
            <a:endParaRPr lang="fr-FR" sz="2000" dirty="0" smtClean="0"/>
          </a:p>
          <a:p>
            <a:pPr>
              <a:buNone/>
            </a:pPr>
            <a:r>
              <a:rPr lang="en-US" sz="2000" dirty="0" smtClean="0"/>
              <a:t>	|| (</a:t>
            </a:r>
            <a:r>
              <a:rPr lang="en-US" sz="2000" dirty="0" err="1" smtClean="0"/>
              <a:t>forall</a:t>
            </a:r>
            <a:r>
              <a:rPr lang="en-US" sz="2000" dirty="0" smtClean="0"/>
              <a:t> [</a:t>
            </a:r>
            <a:r>
              <a:rPr lang="en-US" sz="2000" dirty="0" err="1" smtClean="0"/>
              <a:t>tuple:Lime_PhotoSharing_Actions</a:t>
            </a:r>
            <a:r>
              <a:rPr lang="en-US" sz="2000" dirty="0" smtClean="0"/>
              <a:t>] </a:t>
            </a:r>
            <a:r>
              <a:rPr lang="en-US" sz="2000" dirty="0" err="1" smtClean="0"/>
              <a:t>Lime_Writer</a:t>
            </a:r>
            <a:r>
              <a:rPr lang="en-US" sz="2000" dirty="0" smtClean="0"/>
              <a:t>(</a:t>
            </a:r>
            <a:r>
              <a:rPr lang="en-US" sz="2000" dirty="0" err="1" smtClean="0"/>
              <a:t>tuple</a:t>
            </a:r>
            <a:r>
              <a:rPr lang="en-US" sz="2000" dirty="0" smtClean="0"/>
              <a:t>))</a:t>
            </a:r>
          </a:p>
          <a:p>
            <a:pPr>
              <a:buNone/>
            </a:pPr>
            <a:r>
              <a:rPr lang="en-US" sz="2000" dirty="0" smtClean="0"/>
              <a:t>     || (</a:t>
            </a:r>
            <a:r>
              <a:rPr lang="en-US" sz="2000" dirty="0" err="1" smtClean="0"/>
              <a:t>forall</a:t>
            </a:r>
            <a:r>
              <a:rPr lang="en-US" sz="2000" dirty="0" smtClean="0"/>
              <a:t> [</a:t>
            </a:r>
            <a:r>
              <a:rPr lang="en-US" sz="2000" dirty="0" err="1" smtClean="0"/>
              <a:t>tuple:Lime_PhotoSharing_Actions</a:t>
            </a:r>
            <a:r>
              <a:rPr lang="en-US" sz="2000" dirty="0" smtClean="0"/>
              <a:t>] </a:t>
            </a:r>
            <a:r>
              <a:rPr lang="en-US" sz="2000" dirty="0" err="1" smtClean="0"/>
              <a:t>Lime_Reader</a:t>
            </a:r>
            <a:r>
              <a:rPr lang="en-US" sz="2000" dirty="0" smtClean="0"/>
              <a:t>(</a:t>
            </a:r>
            <a:r>
              <a:rPr lang="en-US" sz="2000" dirty="0" err="1" smtClean="0"/>
              <a:t>tuple</a:t>
            </a:r>
            <a:r>
              <a:rPr lang="en-US" sz="2000" dirty="0" smtClean="0"/>
              <a:t>))</a:t>
            </a:r>
          </a:p>
          <a:p>
            <a:pPr>
              <a:buNone/>
            </a:pPr>
            <a:r>
              <a:rPr lang="en-US" sz="2000" dirty="0" smtClean="0"/>
              <a:t>     || (</a:t>
            </a:r>
            <a:r>
              <a:rPr lang="en-US" sz="2000" dirty="0" err="1" smtClean="0"/>
              <a:t>forall</a:t>
            </a:r>
            <a:r>
              <a:rPr lang="en-US" sz="2000" dirty="0" smtClean="0"/>
              <a:t> [</a:t>
            </a:r>
            <a:r>
              <a:rPr lang="en-US" sz="2000" dirty="0" err="1" smtClean="0"/>
              <a:t>tuple:Lime_PhotoSharing_Actions</a:t>
            </a:r>
            <a:r>
              <a:rPr lang="en-US" sz="2000" dirty="0" smtClean="0"/>
              <a:t>] </a:t>
            </a:r>
            <a:r>
              <a:rPr lang="fr-FR" sz="2000" dirty="0" err="1" smtClean="0"/>
              <a:t>Lime_glue</a:t>
            </a:r>
            <a:r>
              <a:rPr lang="fr-FR" sz="2000" dirty="0" smtClean="0"/>
              <a:t>(</a:t>
            </a:r>
            <a:r>
              <a:rPr lang="fr-FR" sz="2000" dirty="0" err="1" smtClean="0"/>
              <a:t>tuple</a:t>
            </a:r>
            <a:r>
              <a:rPr lang="fr-FR" sz="2000" dirty="0" smtClean="0"/>
              <a:t>))).</a:t>
            </a:r>
          </a:p>
          <a:p>
            <a:pPr>
              <a:buNone/>
            </a:pP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Talking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Language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The Key </a:t>
            </a:r>
            <a:r>
              <a:rPr lang="fr-FR" dirty="0" err="1" smtClean="0"/>
              <a:t>Role</a:t>
            </a:r>
            <a:r>
              <a:rPr lang="fr-FR" dirty="0" smtClean="0"/>
              <a:t> of </a:t>
            </a:r>
            <a:r>
              <a:rPr lang="fr-FR" dirty="0" err="1" smtClean="0"/>
              <a:t>Ontology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39" name="Rettangolo arrotondato 43"/>
          <p:cNvSpPr/>
          <p:nvPr/>
        </p:nvSpPr>
        <p:spPr>
          <a:xfrm>
            <a:off x="5976504" y="1911702"/>
            <a:ext cx="3132000" cy="151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1" name="Rettangolo arrotondato 44"/>
          <p:cNvSpPr/>
          <p:nvPr/>
        </p:nvSpPr>
        <p:spPr>
          <a:xfrm>
            <a:off x="118588" y="1911702"/>
            <a:ext cx="3132000" cy="1512000"/>
          </a:xfrm>
          <a:prstGeom prst="roundRect">
            <a:avLst>
              <a:gd name="adj" fmla="val 0"/>
            </a:avLst>
          </a:prstGeom>
          <a:solidFill>
            <a:srgbClr val="709DC7"/>
          </a:solidFill>
          <a:ln w="9525" cap="flat" cmpd="sng" algn="ctr">
            <a:solidFill>
              <a:srgbClr val="00408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4" name="Rettangolo arrotondato 45"/>
          <p:cNvSpPr/>
          <p:nvPr/>
        </p:nvSpPr>
        <p:spPr>
          <a:xfrm>
            <a:off x="2321894" y="5116866"/>
            <a:ext cx="1080000" cy="828000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+mn-cs"/>
              </a:rPr>
              <a:t>P’</a:t>
            </a:r>
            <a:endParaRPr kumimoji="0" lang="it-IT" sz="16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Calligraphy" pitchFamily="66" charset="0"/>
              <a:ea typeface="+mn-ea"/>
              <a:cs typeface="+mn-cs"/>
            </a:endParaRPr>
          </a:p>
        </p:txBody>
      </p:sp>
      <p:sp>
        <p:nvSpPr>
          <p:cNvPr id="45" name="Rettangolo arrotondato 46"/>
          <p:cNvSpPr/>
          <p:nvPr/>
        </p:nvSpPr>
        <p:spPr>
          <a:xfrm>
            <a:off x="5742488" y="5116866"/>
            <a:ext cx="1080000" cy="828000"/>
          </a:xfrm>
          <a:prstGeom prst="round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+mn-cs"/>
              </a:rPr>
              <a:t>Q’</a:t>
            </a:r>
            <a:endParaRPr kumimoji="0" lang="it-IT" sz="16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Calligraphy" pitchFamily="66" charset="0"/>
              <a:ea typeface="+mn-ea"/>
              <a:cs typeface="+mn-cs"/>
            </a:endParaRPr>
          </a:p>
        </p:txBody>
      </p:sp>
      <p:cxnSp>
        <p:nvCxnSpPr>
          <p:cNvPr id="47" name="Connettore 2 47"/>
          <p:cNvCxnSpPr>
            <a:endCxn id="57" idx="1"/>
          </p:cNvCxnSpPr>
          <p:nvPr/>
        </p:nvCxnSpPr>
        <p:spPr>
          <a:xfrm flipV="1">
            <a:off x="3179150" y="2271140"/>
            <a:ext cx="785818" cy="13838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0" name="Rettangolo arrotondato 48"/>
          <p:cNvSpPr/>
          <p:nvPr/>
        </p:nvSpPr>
        <p:spPr>
          <a:xfrm>
            <a:off x="7393992" y="2126016"/>
            <a:ext cx="1643074" cy="1152000"/>
          </a:xfrm>
          <a:prstGeom prst="roundRect">
            <a:avLst/>
          </a:prstGeom>
          <a:solidFill>
            <a:srgbClr val="C80064">
              <a:alpha val="90000"/>
            </a:srgbClr>
          </a:solidFill>
          <a:ln w="9525" cap="flat" cmpd="sng" algn="ctr">
            <a:solidFill>
              <a:srgbClr val="B00058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+mn-cs"/>
              </a:rPr>
              <a:t>Q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Calligraphy" pitchFamily="66" charset="0"/>
              <a:ea typeface="+mn-ea"/>
              <a:cs typeface="+mn-cs"/>
            </a:endParaRPr>
          </a:p>
        </p:txBody>
      </p:sp>
      <p:sp>
        <p:nvSpPr>
          <p:cNvPr id="53" name="Rettangolo 51"/>
          <p:cNvSpPr/>
          <p:nvPr/>
        </p:nvSpPr>
        <p:spPr>
          <a:xfrm>
            <a:off x="693515" y="5188304"/>
            <a:ext cx="1566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it-IT" b="1" kern="0" dirty="0" err="1" smtClean="0">
                <a:latin typeface="Verdana" pitchFamily="34" charset="0"/>
              </a:rPr>
              <a:t>Translated</a:t>
            </a:r>
            <a:endParaRPr lang="it-IT" b="1" kern="0" dirty="0" smtClean="0">
              <a:latin typeface="Verdana" pitchFamily="34" charset="0"/>
            </a:endParaRPr>
          </a:p>
          <a:p>
            <a:pPr lvl="0" algn="ctr">
              <a:defRPr/>
            </a:pPr>
            <a:r>
              <a:rPr lang="it-IT" b="1" kern="0" dirty="0" err="1" smtClean="0">
                <a:latin typeface="Verdana" pitchFamily="34" charset="0"/>
              </a:rPr>
              <a:t>Protocols</a:t>
            </a:r>
            <a:endParaRPr lang="it-IT" sz="1100" b="1" kern="0" dirty="0" smtClean="0">
              <a:latin typeface="Verdana" pitchFamily="34" charset="0"/>
            </a:endParaRPr>
          </a:p>
        </p:txBody>
      </p:sp>
      <p:grpSp>
        <p:nvGrpSpPr>
          <p:cNvPr id="54" name="Gruppo 104"/>
          <p:cNvGrpSpPr/>
          <p:nvPr/>
        </p:nvGrpSpPr>
        <p:grpSpPr>
          <a:xfrm>
            <a:off x="1919150" y="2121520"/>
            <a:ext cx="1260000" cy="576000"/>
            <a:chOff x="2714612" y="5017496"/>
            <a:chExt cx="500066" cy="714380"/>
          </a:xfrm>
        </p:grpSpPr>
        <p:sp>
          <p:nvSpPr>
            <p:cNvPr id="55" name="Rettangolo arrotondato 53"/>
            <p:cNvSpPr/>
            <p:nvPr/>
          </p:nvSpPr>
          <p:spPr>
            <a:xfrm>
              <a:off x="2714612" y="5017496"/>
              <a:ext cx="500066" cy="71438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56" name="Rettangolo 54"/>
            <p:cNvSpPr/>
            <p:nvPr/>
          </p:nvSpPr>
          <p:spPr>
            <a:xfrm>
              <a:off x="2740588" y="5055896"/>
              <a:ext cx="417472" cy="5725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ucida Calligraphy" pitchFamily="66" charset="0"/>
                </a:rPr>
                <a:t>O</a:t>
              </a:r>
              <a:r>
                <a:rPr kumimoji="0" lang="it-IT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ucida Calligraphy" pitchFamily="66" charset="0"/>
                </a:rPr>
                <a:t>Photo</a:t>
              </a:r>
              <a:endParaRPr kumimoji="0" lang="it-IT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Calligraphy" pitchFamily="66" charset="0"/>
              </a:endParaRPr>
            </a:p>
          </p:txBody>
        </p:sp>
      </p:grpSp>
      <p:sp>
        <p:nvSpPr>
          <p:cNvPr id="57" name="Rettangolo arrotondato 55"/>
          <p:cNvSpPr/>
          <p:nvPr/>
        </p:nvSpPr>
        <p:spPr>
          <a:xfrm>
            <a:off x="3964968" y="1983140"/>
            <a:ext cx="1260000" cy="576000"/>
          </a:xfrm>
          <a:prstGeom prst="roundRect">
            <a:avLst>
              <a:gd name="adj" fmla="val 0"/>
            </a:avLst>
          </a:prstGeom>
          <a:solidFill>
            <a:srgbClr val="9966FF"/>
          </a:soli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8" name="Rettangolo 56"/>
          <p:cNvSpPr/>
          <p:nvPr/>
        </p:nvSpPr>
        <p:spPr>
          <a:xfrm>
            <a:off x="4047585" y="2026037"/>
            <a:ext cx="1051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kern="0" dirty="0" smtClean="0">
                <a:latin typeface="Lucida Calligraphy" pitchFamily="66" charset="0"/>
              </a:rPr>
              <a:t>O</a:t>
            </a:r>
            <a:r>
              <a:rPr lang="it-IT" sz="2400" kern="0" baseline="-25000" dirty="0" smtClean="0">
                <a:latin typeface="Lucida Calligraphy" pitchFamily="66" charset="0"/>
              </a:rPr>
              <a:t>Photo</a:t>
            </a:r>
            <a:endParaRPr lang="it-IT" sz="1400" kern="0" baseline="-25000" dirty="0" smtClean="0">
              <a:latin typeface="Lucida Calligraphy" pitchFamily="66" charset="0"/>
            </a:endParaRPr>
          </a:p>
        </p:txBody>
      </p:sp>
      <p:cxnSp>
        <p:nvCxnSpPr>
          <p:cNvPr id="59" name="Connettore 2 57"/>
          <p:cNvCxnSpPr>
            <a:endCxn id="57" idx="3"/>
          </p:cNvCxnSpPr>
          <p:nvPr/>
        </p:nvCxnSpPr>
        <p:spPr>
          <a:xfrm rot="10800000">
            <a:off x="5224968" y="2271140"/>
            <a:ext cx="909024" cy="14287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0" name="Rettangolo 58"/>
          <p:cNvSpPr/>
          <p:nvPr/>
        </p:nvSpPr>
        <p:spPr>
          <a:xfrm>
            <a:off x="3607778" y="1336809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b="1" kern="0" dirty="0" smtClean="0">
                <a:latin typeface="Verdana" pitchFamily="34" charset="0"/>
              </a:rPr>
              <a:t>Aligned</a:t>
            </a:r>
          </a:p>
          <a:p>
            <a:pPr lvl="0" algn="ctr">
              <a:defRPr/>
            </a:pPr>
            <a:r>
              <a:rPr lang="en-US" b="1" kern="0" dirty="0" smtClean="0">
                <a:latin typeface="Verdana" pitchFamily="34" charset="0"/>
              </a:rPr>
              <a:t>Ontology</a:t>
            </a:r>
          </a:p>
        </p:txBody>
      </p:sp>
      <p:cxnSp>
        <p:nvCxnSpPr>
          <p:cNvPr id="62" name="Connettore 2 60"/>
          <p:cNvCxnSpPr>
            <a:stCxn id="82" idx="2"/>
            <a:endCxn id="44" idx="0"/>
          </p:cNvCxnSpPr>
          <p:nvPr/>
        </p:nvCxnSpPr>
        <p:spPr>
          <a:xfrm rot="16200000" flipH="1">
            <a:off x="1047386" y="3302358"/>
            <a:ext cx="1838850" cy="1790165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3" name="Connettore 2 61"/>
          <p:cNvCxnSpPr>
            <a:endCxn id="45" idx="0"/>
          </p:cNvCxnSpPr>
          <p:nvPr/>
        </p:nvCxnSpPr>
        <p:spPr>
          <a:xfrm rot="5400000">
            <a:off x="6307090" y="3208427"/>
            <a:ext cx="1883838" cy="1933041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4" name="Connettore 2 62"/>
          <p:cNvCxnSpPr>
            <a:stCxn id="45" idx="1"/>
            <a:endCxn id="44" idx="3"/>
          </p:cNvCxnSpPr>
          <p:nvPr/>
        </p:nvCxnSpPr>
        <p:spPr>
          <a:xfrm rot="10800000">
            <a:off x="3401894" y="5530866"/>
            <a:ext cx="2340594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5" name="Rettangolo 63"/>
          <p:cNvSpPr/>
          <p:nvPr/>
        </p:nvSpPr>
        <p:spPr>
          <a:xfrm>
            <a:off x="3563888" y="5589240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it-IT" b="1" kern="0" dirty="0" smtClean="0">
                <a:latin typeface="Lucida Calligraphy" pitchFamily="66" charset="0"/>
              </a:rPr>
              <a:t>Interoperate?</a:t>
            </a:r>
          </a:p>
        </p:txBody>
      </p:sp>
      <p:sp>
        <p:nvSpPr>
          <p:cNvPr id="66" name="Rettangolo arrotondato 64"/>
          <p:cNvSpPr/>
          <p:nvPr/>
        </p:nvSpPr>
        <p:spPr>
          <a:xfrm>
            <a:off x="1919150" y="2697520"/>
            <a:ext cx="1260000" cy="5760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7" name="Rettangolo 65"/>
          <p:cNvSpPr/>
          <p:nvPr/>
        </p:nvSpPr>
        <p:spPr>
          <a:xfrm>
            <a:off x="1990588" y="2736892"/>
            <a:ext cx="1071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kern="0" dirty="0" smtClean="0">
                <a:latin typeface="Lucida Calligraphy" pitchFamily="66" charset="0"/>
              </a:rPr>
              <a:t>O</a:t>
            </a:r>
            <a:r>
              <a:rPr lang="it-IT" sz="2400" kern="0" baseline="-25000" dirty="0" smtClean="0">
                <a:latin typeface="Lucida Calligraphy" pitchFamily="66" charset="0"/>
              </a:rPr>
              <a:t>SOAP</a:t>
            </a:r>
            <a:endParaRPr lang="it-IT" sz="1400" kern="0" baseline="-25000" dirty="0" smtClean="0">
              <a:latin typeface="Verdana" pitchFamily="34" charset="0"/>
            </a:endParaRPr>
          </a:p>
        </p:txBody>
      </p:sp>
      <p:grpSp>
        <p:nvGrpSpPr>
          <p:cNvPr id="68" name="Gruppo 104"/>
          <p:cNvGrpSpPr/>
          <p:nvPr/>
        </p:nvGrpSpPr>
        <p:grpSpPr>
          <a:xfrm>
            <a:off x="6133992" y="2126016"/>
            <a:ext cx="1260000" cy="576000"/>
            <a:chOff x="2714612" y="5017496"/>
            <a:chExt cx="500066" cy="714380"/>
          </a:xfrm>
          <a:solidFill>
            <a:srgbClr val="FF66FF"/>
          </a:solidFill>
        </p:grpSpPr>
        <p:sp>
          <p:nvSpPr>
            <p:cNvPr id="69" name="Rettangolo arrotondato 67"/>
            <p:cNvSpPr/>
            <p:nvPr/>
          </p:nvSpPr>
          <p:spPr>
            <a:xfrm>
              <a:off x="2714612" y="5017496"/>
              <a:ext cx="500066" cy="714380"/>
            </a:xfrm>
            <a:prstGeom prst="roundRect">
              <a:avLst>
                <a:gd name="adj" fmla="val 0"/>
              </a:avLst>
            </a:prstGeom>
            <a:grpFill/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70" name="Rettangolo 68"/>
            <p:cNvSpPr/>
            <p:nvPr/>
          </p:nvSpPr>
          <p:spPr>
            <a:xfrm>
              <a:off x="2740588" y="5055896"/>
              <a:ext cx="417472" cy="57257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ucida Calligraphy" pitchFamily="66" charset="0"/>
                </a:rPr>
                <a:t>O</a:t>
              </a:r>
              <a:r>
                <a:rPr lang="it-IT" sz="2400" kern="0" baseline="-25000" dirty="0" smtClean="0">
                  <a:solidFill>
                    <a:sysClr val="windowText" lastClr="000000"/>
                  </a:solidFill>
                  <a:latin typeface="Lucida Calligraphy" pitchFamily="66" charset="0"/>
                </a:rPr>
                <a:t>Photo</a:t>
              </a:r>
              <a:endParaRPr kumimoji="0" lang="it-IT" sz="1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ucida Calligraphy" pitchFamily="66" charset="0"/>
              </a:endParaRPr>
            </a:p>
          </p:txBody>
        </p:sp>
      </p:grpSp>
      <p:sp>
        <p:nvSpPr>
          <p:cNvPr id="71" name="Rettangolo arrotondato 69"/>
          <p:cNvSpPr/>
          <p:nvPr/>
        </p:nvSpPr>
        <p:spPr>
          <a:xfrm>
            <a:off x="6133992" y="2702016"/>
            <a:ext cx="1260000" cy="5760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2" name="Rettangolo 70"/>
          <p:cNvSpPr/>
          <p:nvPr/>
        </p:nvSpPr>
        <p:spPr>
          <a:xfrm>
            <a:off x="6205430" y="2741388"/>
            <a:ext cx="1071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kern="0" dirty="0" smtClean="0">
                <a:latin typeface="Lucida Calligraphy" pitchFamily="66" charset="0"/>
              </a:rPr>
              <a:t>O</a:t>
            </a:r>
            <a:r>
              <a:rPr lang="it-IT" sz="2400" kern="0" baseline="-25000" dirty="0" smtClean="0">
                <a:latin typeface="Lucida Calligraphy" pitchFamily="66" charset="0"/>
              </a:rPr>
              <a:t>Lime</a:t>
            </a:r>
            <a:endParaRPr lang="it-IT" sz="1400" kern="0" baseline="-25000" dirty="0" smtClean="0">
              <a:latin typeface="Lucida Calligraphy" pitchFamily="66" charset="0"/>
            </a:endParaRPr>
          </a:p>
        </p:txBody>
      </p:sp>
      <p:sp>
        <p:nvSpPr>
          <p:cNvPr id="73" name="Rettangolo arrotondato 71"/>
          <p:cNvSpPr/>
          <p:nvPr/>
        </p:nvSpPr>
        <p:spPr>
          <a:xfrm>
            <a:off x="1315018" y="4077924"/>
            <a:ext cx="864000" cy="4320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Calligraphy" pitchFamily="66" charset="0"/>
              <a:ea typeface="+mn-ea"/>
              <a:cs typeface="+mn-cs"/>
            </a:endParaRPr>
          </a:p>
        </p:txBody>
      </p:sp>
      <p:sp>
        <p:nvSpPr>
          <p:cNvPr id="74" name="Rettangolo 72"/>
          <p:cNvSpPr/>
          <p:nvPr/>
        </p:nvSpPr>
        <p:spPr>
          <a:xfrm>
            <a:off x="1170040" y="4009854"/>
            <a:ext cx="1051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kern="0" dirty="0" smtClean="0">
                <a:latin typeface="Lucida Calligraphy" pitchFamily="66" charset="0"/>
              </a:rPr>
              <a:t>O</a:t>
            </a:r>
            <a:r>
              <a:rPr lang="it-IT" sz="2400" kern="0" baseline="-25000" dirty="0" smtClean="0">
                <a:latin typeface="Lucida Calligraphy" pitchFamily="66" charset="0"/>
              </a:rPr>
              <a:t>Photo</a:t>
            </a:r>
            <a:endParaRPr lang="it-IT" sz="1400" kern="0" baseline="-25000" dirty="0" smtClean="0">
              <a:latin typeface="Lucida Calligraphy" pitchFamily="66" charset="0"/>
            </a:endParaRPr>
          </a:p>
        </p:txBody>
      </p:sp>
      <p:sp>
        <p:nvSpPr>
          <p:cNvPr id="75" name="Rettangolo arrotondato 73"/>
          <p:cNvSpPr/>
          <p:nvPr/>
        </p:nvSpPr>
        <p:spPr>
          <a:xfrm>
            <a:off x="1315018" y="4470552"/>
            <a:ext cx="864000" cy="4320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Calligraphy" pitchFamily="66" charset="0"/>
              <a:ea typeface="+mn-ea"/>
              <a:cs typeface="+mn-cs"/>
            </a:endParaRPr>
          </a:p>
        </p:txBody>
      </p:sp>
      <p:sp>
        <p:nvSpPr>
          <p:cNvPr id="76" name="Rettangolo 74"/>
          <p:cNvSpPr/>
          <p:nvPr/>
        </p:nvSpPr>
        <p:spPr>
          <a:xfrm>
            <a:off x="1178886" y="4438486"/>
            <a:ext cx="1071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kern="0" dirty="0" smtClean="0">
                <a:latin typeface="Lucida Calligraphy" pitchFamily="66" charset="0"/>
              </a:rPr>
              <a:t>O</a:t>
            </a:r>
            <a:r>
              <a:rPr lang="it-IT" sz="2400" kern="0" baseline="-25000" dirty="0" smtClean="0">
                <a:latin typeface="Lucida Calligraphy" pitchFamily="66" charset="0"/>
              </a:rPr>
              <a:t>MW</a:t>
            </a:r>
            <a:endParaRPr lang="it-IT" sz="1400" kern="0" baseline="-25000" dirty="0" smtClean="0">
              <a:latin typeface="Lucida Calligraphy" pitchFamily="66" charset="0"/>
            </a:endParaRPr>
          </a:p>
        </p:txBody>
      </p:sp>
      <p:sp>
        <p:nvSpPr>
          <p:cNvPr id="77" name="Rettangolo arrotondato 75"/>
          <p:cNvSpPr/>
          <p:nvPr/>
        </p:nvSpPr>
        <p:spPr>
          <a:xfrm>
            <a:off x="7030058" y="4077924"/>
            <a:ext cx="864000" cy="4320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Calligraphy" pitchFamily="66" charset="0"/>
              <a:ea typeface="+mn-ea"/>
              <a:cs typeface="+mn-cs"/>
            </a:endParaRPr>
          </a:p>
        </p:txBody>
      </p:sp>
      <p:sp>
        <p:nvSpPr>
          <p:cNvPr id="78" name="Rettangolo 76"/>
          <p:cNvSpPr/>
          <p:nvPr/>
        </p:nvSpPr>
        <p:spPr>
          <a:xfrm>
            <a:off x="6885080" y="4009854"/>
            <a:ext cx="1051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kern="0" dirty="0" smtClean="0">
                <a:latin typeface="Lucida Calligraphy" pitchFamily="66" charset="0"/>
              </a:rPr>
              <a:t>O</a:t>
            </a:r>
            <a:r>
              <a:rPr lang="it-IT" sz="2400" kern="0" baseline="-25000" dirty="0" smtClean="0">
                <a:latin typeface="Lucida Calligraphy" pitchFamily="66" charset="0"/>
              </a:rPr>
              <a:t>Photo</a:t>
            </a:r>
            <a:endParaRPr lang="it-IT" sz="1400" kern="0" baseline="-25000" dirty="0" smtClean="0">
              <a:latin typeface="Lucida Calligraphy" pitchFamily="66" charset="0"/>
            </a:endParaRPr>
          </a:p>
        </p:txBody>
      </p:sp>
      <p:sp>
        <p:nvSpPr>
          <p:cNvPr id="79" name="Rettangolo arrotondato 77"/>
          <p:cNvSpPr/>
          <p:nvPr/>
        </p:nvSpPr>
        <p:spPr>
          <a:xfrm>
            <a:off x="7030058" y="4470552"/>
            <a:ext cx="864000" cy="4320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Calligraphy" pitchFamily="66" charset="0"/>
              <a:ea typeface="+mn-ea"/>
              <a:cs typeface="+mn-cs"/>
            </a:endParaRPr>
          </a:p>
        </p:txBody>
      </p:sp>
      <p:sp>
        <p:nvSpPr>
          <p:cNvPr id="80" name="Rettangolo 78"/>
          <p:cNvSpPr/>
          <p:nvPr/>
        </p:nvSpPr>
        <p:spPr>
          <a:xfrm>
            <a:off x="6893926" y="4438486"/>
            <a:ext cx="1071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kern="0" dirty="0" smtClean="0">
                <a:latin typeface="Lucida Calligraphy" pitchFamily="66" charset="0"/>
              </a:rPr>
              <a:t>O</a:t>
            </a:r>
            <a:r>
              <a:rPr lang="it-IT" sz="2400" kern="0" baseline="-25000" dirty="0" smtClean="0">
                <a:latin typeface="Lucida Calligraphy" pitchFamily="66" charset="0"/>
              </a:rPr>
              <a:t>MW</a:t>
            </a:r>
            <a:endParaRPr lang="it-IT" sz="1400" kern="0" baseline="-25000" dirty="0" smtClean="0">
              <a:latin typeface="Lucida Calligraphy" pitchFamily="66" charset="0"/>
            </a:endParaRPr>
          </a:p>
        </p:txBody>
      </p:sp>
      <p:sp>
        <p:nvSpPr>
          <p:cNvPr id="81" name="Rettangolo 79"/>
          <p:cNvSpPr/>
          <p:nvPr/>
        </p:nvSpPr>
        <p:spPr>
          <a:xfrm>
            <a:off x="2269367" y="4283464"/>
            <a:ext cx="1624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it-IT" kern="0" dirty="0" err="1" smtClean="0">
                <a:latin typeface="Lucida Calligraphy" pitchFamily="66" charset="0"/>
              </a:rPr>
              <a:t>Translation</a:t>
            </a:r>
            <a:endParaRPr lang="it-IT" sz="1100" kern="0" dirty="0" smtClean="0">
              <a:latin typeface="Lucida Calligraphy" pitchFamily="66" charset="0"/>
            </a:endParaRPr>
          </a:p>
        </p:txBody>
      </p:sp>
      <p:sp>
        <p:nvSpPr>
          <p:cNvPr id="82" name="Rettangolo arrotondato 80"/>
          <p:cNvSpPr/>
          <p:nvPr/>
        </p:nvSpPr>
        <p:spPr>
          <a:xfrm>
            <a:off x="250192" y="2126016"/>
            <a:ext cx="1643074" cy="1152000"/>
          </a:xfrm>
          <a:prstGeom prst="roundRect">
            <a:avLst/>
          </a:prstGeom>
          <a:solidFill>
            <a:srgbClr val="002060">
              <a:alpha val="90000"/>
            </a:srgbClr>
          </a:solidFill>
          <a:ln w="9525" cap="flat" cmpd="sng" algn="ctr">
            <a:solidFill>
              <a:srgbClr val="00408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+mn-cs"/>
              </a:rPr>
              <a:t>P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Calligraphy" pitchFamily="66" charset="0"/>
              <a:ea typeface="+mn-ea"/>
              <a:cs typeface="+mn-cs"/>
            </a:endParaRPr>
          </a:p>
        </p:txBody>
      </p:sp>
      <p:cxnSp>
        <p:nvCxnSpPr>
          <p:cNvPr id="40" name="Connettore 2 47"/>
          <p:cNvCxnSpPr/>
          <p:nvPr/>
        </p:nvCxnSpPr>
        <p:spPr>
          <a:xfrm flipV="1">
            <a:off x="3131840" y="2926084"/>
            <a:ext cx="785818" cy="13838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Connettore 2 57"/>
          <p:cNvCxnSpPr/>
          <p:nvPr/>
        </p:nvCxnSpPr>
        <p:spPr>
          <a:xfrm rot="10800000">
            <a:off x="5177658" y="2926084"/>
            <a:ext cx="909024" cy="14287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49" name="Groupe 48"/>
          <p:cNvGrpSpPr/>
          <p:nvPr/>
        </p:nvGrpSpPr>
        <p:grpSpPr>
          <a:xfrm>
            <a:off x="3923928" y="2708920"/>
            <a:ext cx="1260000" cy="576000"/>
            <a:chOff x="3923928" y="2708920"/>
            <a:chExt cx="1260000" cy="576000"/>
          </a:xfrm>
        </p:grpSpPr>
        <p:sp>
          <p:nvSpPr>
            <p:cNvPr id="43" name="Rettangolo arrotondato 55"/>
            <p:cNvSpPr/>
            <p:nvPr/>
          </p:nvSpPr>
          <p:spPr>
            <a:xfrm>
              <a:off x="3923928" y="2708920"/>
              <a:ext cx="1260000" cy="57600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46" name="Rettangolo 70"/>
            <p:cNvSpPr/>
            <p:nvPr/>
          </p:nvSpPr>
          <p:spPr>
            <a:xfrm>
              <a:off x="4022830" y="2767481"/>
              <a:ext cx="10715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400" kern="0" dirty="0" smtClean="0">
                  <a:latin typeface="Lucida Calligraphy" pitchFamily="66" charset="0"/>
                </a:rPr>
                <a:t>O</a:t>
              </a:r>
              <a:r>
                <a:rPr lang="it-IT" sz="2400" kern="0" baseline="-25000" dirty="0" smtClean="0">
                  <a:latin typeface="Lucida Calligraphy" pitchFamily="66" charset="0"/>
                </a:rPr>
                <a:t>MW</a:t>
              </a:r>
              <a:endParaRPr lang="it-IT" sz="1400" kern="0" baseline="-25000" dirty="0" smtClean="0">
                <a:latin typeface="Lucida Calligraphy" pitchFamily="66" charset="0"/>
              </a:endParaRPr>
            </a:p>
          </p:txBody>
        </p:sp>
      </p:grpSp>
      <p:sp>
        <p:nvSpPr>
          <p:cNvPr id="48" name="Rettangolo 63"/>
          <p:cNvSpPr/>
          <p:nvPr/>
        </p:nvSpPr>
        <p:spPr>
          <a:xfrm>
            <a:off x="3563888" y="4797152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it-IT" b="1" kern="0" dirty="0" smtClean="0">
                <a:latin typeface="Lucida Calligraphy" pitchFamily="66" charset="0"/>
              </a:rPr>
              <a:t>Behavioral</a:t>
            </a:r>
          </a:p>
          <a:p>
            <a:pPr lvl="0" algn="ctr">
              <a:defRPr/>
            </a:pPr>
            <a:r>
              <a:rPr lang="it-IT" b="1" kern="0" dirty="0" smtClean="0">
                <a:latin typeface="Lucida Calligraphy" pitchFamily="66" charset="0"/>
              </a:rPr>
              <a:t>matchmaking?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3" grpId="0"/>
      <p:bldP spid="57" grpId="0" animBg="1"/>
      <p:bldP spid="58" grpId="0"/>
      <p:bldP spid="60" grpId="0"/>
      <p:bldP spid="65" grpId="0"/>
      <p:bldP spid="73" grpId="0" animBg="1"/>
      <p:bldP spid="74" grpId="0"/>
      <p:bldP spid="75" grpId="0" animBg="1"/>
      <p:bldP spid="76" grpId="0"/>
      <p:bldP spid="77" grpId="0" animBg="1"/>
      <p:bldP spid="78" grpId="0"/>
      <p:bldP spid="79" grpId="0" animBg="1"/>
      <p:bldP spid="80" grpId="0"/>
      <p:bldP spid="81" grpId="0"/>
      <p:bldP spid="4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Photo Sharing </a:t>
            </a:r>
            <a:r>
              <a:rPr lang="fr-FR" dirty="0" err="1" smtClean="0"/>
              <a:t>Ontology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548947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619672" y="5651956"/>
            <a:ext cx="57374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Classified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according</a:t>
            </a:r>
            <a:r>
              <a:rPr lang="fr-FR" b="1" dirty="0" smtClean="0">
                <a:solidFill>
                  <a:srgbClr val="FF0000"/>
                </a:solidFill>
              </a:rPr>
              <a:t> to subsumption </a:t>
            </a:r>
            <a:r>
              <a:rPr lang="fr-FR" b="1" dirty="0" err="1" smtClean="0">
                <a:solidFill>
                  <a:srgbClr val="FF0000"/>
                </a:solidFill>
              </a:rPr>
              <a:t>relationships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34" y="53975"/>
            <a:ext cx="9144000" cy="1143000"/>
          </a:xfrm>
        </p:spPr>
        <p:txBody>
          <a:bodyPr/>
          <a:lstStyle/>
          <a:p>
            <a:r>
              <a:rPr lang="fr-FR" dirty="0" err="1" smtClean="0"/>
              <a:t>Reasoning</a:t>
            </a:r>
            <a:r>
              <a:rPr lang="fr-FR" dirty="0" smtClean="0"/>
              <a:t> about </a:t>
            </a:r>
            <a:r>
              <a:rPr lang="fr-FR" dirty="0" err="1" smtClean="0"/>
              <a:t>Mediated</a:t>
            </a:r>
            <a:r>
              <a:rPr lang="fr-FR" dirty="0" smtClean="0"/>
              <a:t> </a:t>
            </a:r>
            <a:r>
              <a:rPr lang="fr-FR" dirty="0" err="1" smtClean="0"/>
              <a:t>Matching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464050"/>
          </a:xfrm>
        </p:spPr>
        <p:txBody>
          <a:bodyPr/>
          <a:lstStyle/>
          <a:p>
            <a:pPr lvl="1" algn="ctr">
              <a:buNone/>
            </a:pPr>
            <a:r>
              <a:rPr lang="fr-FR" dirty="0" smtClean="0">
                <a:solidFill>
                  <a:srgbClr val="004080"/>
                </a:solidFill>
              </a:rPr>
              <a:t>Equivalence of LTS traces as the basis</a:t>
            </a:r>
          </a:p>
          <a:p>
            <a:pPr lvl="1" algn="ctr">
              <a:buNone/>
            </a:pPr>
            <a:endParaRPr lang="fr-FR" dirty="0" smtClean="0">
              <a:solidFill>
                <a:srgbClr val="004080"/>
              </a:solidFill>
            </a:endParaRPr>
          </a:p>
          <a:p>
            <a:pPr lvl="1" algn="ctr">
              <a:buNone/>
            </a:pPr>
            <a:endParaRPr lang="fr-FR" dirty="0" smtClean="0">
              <a:solidFill>
                <a:srgbClr val="00408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27584" y="393305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000000"/>
                </a:solidFill>
              </a:rPr>
              <a:t>Behavioral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matchmaking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under</a:t>
            </a:r>
            <a:r>
              <a:rPr lang="fr-FR" sz="2400" dirty="0" smtClean="0">
                <a:solidFill>
                  <a:srgbClr val="000000"/>
                </a:solidFill>
              </a:rPr>
              <a:t>:</a:t>
            </a:r>
            <a:r>
              <a:rPr lang="fr-FR" sz="2400" dirty="0">
                <a:solidFill>
                  <a:srgbClr val="000000"/>
                </a:solidFill>
              </a:rPr>
              <a:t/>
            </a:r>
            <a:br>
              <a:rPr lang="fr-FR" sz="2400" dirty="0">
                <a:solidFill>
                  <a:srgbClr val="000000"/>
                </a:solidFill>
              </a:rPr>
            </a:br>
            <a:r>
              <a:rPr lang="fr-FR" sz="2400" dirty="0" err="1" smtClean="0">
                <a:solidFill>
                  <a:srgbClr val="000000"/>
                </a:solidFill>
              </a:rPr>
              <a:t>mapping</a:t>
            </a:r>
            <a:r>
              <a:rPr lang="fr-FR" sz="2400" dirty="0" smtClean="0">
                <a:solidFill>
                  <a:srgbClr val="000000"/>
                </a:solidFill>
              </a:rPr>
              <a:t>  of </a:t>
            </a:r>
            <a:r>
              <a:rPr lang="fr-FR" sz="2400" dirty="0" err="1" smtClean="0">
                <a:solidFill>
                  <a:srgbClr val="000000"/>
                </a:solidFill>
              </a:rPr>
              <a:t>semantic</a:t>
            </a:r>
            <a:r>
              <a:rPr lang="fr-FR" sz="2400" dirty="0" smtClean="0">
                <a:solidFill>
                  <a:srgbClr val="000000"/>
                </a:solidFill>
              </a:rPr>
              <a:t>-</a:t>
            </a:r>
            <a:r>
              <a:rPr lang="fr-FR" sz="2400" dirty="0" err="1" smtClean="0">
                <a:solidFill>
                  <a:srgbClr val="000000"/>
                </a:solidFill>
              </a:rPr>
              <a:t>based</a:t>
            </a:r>
            <a:r>
              <a:rPr lang="fr-FR" sz="2400" dirty="0" smtClean="0">
                <a:solidFill>
                  <a:srgbClr val="000000"/>
                </a:solidFill>
              </a:rPr>
              <a:t> actions</a:t>
            </a: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174126"/>
            <a:ext cx="9180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CC00FF"/>
                </a:solidFill>
              </a:rPr>
              <a:t>But must account for application-layer </a:t>
            </a:r>
            <a:r>
              <a:rPr lang="en-GB" sz="2400" dirty="0" smtClean="0">
                <a:solidFill>
                  <a:srgbClr val="CC00FF"/>
                </a:solidFill>
              </a:rPr>
              <a:t>interactions </a:t>
            </a:r>
            <a:r>
              <a:rPr lang="en-GB" sz="2400" dirty="0">
                <a:solidFill>
                  <a:srgbClr val="CC00FF"/>
                </a:solidFill>
              </a:rPr>
              <a:t/>
            </a:r>
            <a:br>
              <a:rPr lang="en-GB" sz="2400" dirty="0">
                <a:solidFill>
                  <a:srgbClr val="CC00FF"/>
                </a:solidFill>
              </a:rPr>
            </a:br>
            <a:r>
              <a:rPr lang="en-GB" sz="2400" dirty="0">
                <a:solidFill>
                  <a:srgbClr val="CC00FF"/>
                </a:solidFill>
              </a:rPr>
              <a:t>using middleware</a:t>
            </a:r>
            <a:endParaRPr lang="en-US" sz="2400" dirty="0">
              <a:solidFill>
                <a:srgbClr val="CC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367" y="4746196"/>
            <a:ext cx="9180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CC00FF"/>
                </a:solidFill>
              </a:rPr>
              <a:t>Leveraging the rich SOTA on protocol conversion/mediation</a:t>
            </a:r>
            <a:endParaRPr lang="en-US" sz="2400" dirty="0">
              <a:solidFill>
                <a:srgbClr val="CC00FF"/>
              </a:solidFill>
            </a:endParaRPr>
          </a:p>
        </p:txBody>
      </p:sp>
      <p:sp>
        <p:nvSpPr>
          <p:cNvPr id="41" name="TextBox 4"/>
          <p:cNvSpPr txBox="1">
            <a:spLocks noChangeArrowheads="1"/>
          </p:cNvSpPr>
          <p:nvPr/>
        </p:nvSpPr>
        <p:spPr bwMode="auto">
          <a:xfrm>
            <a:off x="1907704" y="6093296"/>
            <a:ext cx="5436096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rgbClr val="709DC7"/>
              </a:buClr>
            </a:pPr>
            <a:r>
              <a:rPr lang="en-GB" sz="2000" dirty="0" smtClean="0">
                <a:solidFill>
                  <a:srgbClr val="1F5595"/>
                </a:solidFill>
                <a:latin typeface="+mn-lt"/>
              </a:rPr>
              <a:t>	See Lecture by Paola Inverardi on</a:t>
            </a:r>
            <a:br>
              <a:rPr lang="en-GB" sz="2000" dirty="0" smtClean="0">
                <a:solidFill>
                  <a:srgbClr val="1F5595"/>
                </a:solidFill>
                <a:latin typeface="+mn-lt"/>
              </a:rPr>
            </a:br>
            <a:r>
              <a:rPr lang="en-GB" sz="2000" i="1" dirty="0" smtClean="0">
                <a:solidFill>
                  <a:srgbClr val="1F5595"/>
                </a:solidFill>
                <a:latin typeface="+mn-lt"/>
              </a:rPr>
              <a:t>Application-layer Connector Synthesis</a:t>
            </a:r>
            <a:endParaRPr lang="en-US" sz="2000" i="1" dirty="0">
              <a:solidFill>
                <a:srgbClr val="1F5595"/>
              </a:solidFill>
              <a:latin typeface="+mn-lt"/>
            </a:endParaRPr>
          </a:p>
        </p:txBody>
      </p:sp>
      <p:grpSp>
        <p:nvGrpSpPr>
          <p:cNvPr id="42" name="Groupe 41"/>
          <p:cNvGrpSpPr/>
          <p:nvPr/>
        </p:nvGrpSpPr>
        <p:grpSpPr>
          <a:xfrm>
            <a:off x="262647" y="1772816"/>
            <a:ext cx="2952328" cy="2160000"/>
            <a:chOff x="323528" y="1700808"/>
            <a:chExt cx="2514600" cy="1866900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1700808"/>
              <a:ext cx="2514600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Rectangle 43"/>
            <p:cNvSpPr/>
            <p:nvPr/>
          </p:nvSpPr>
          <p:spPr>
            <a:xfrm>
              <a:off x="2603901" y="2689670"/>
              <a:ext cx="216024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6174432" y="1772816"/>
            <a:ext cx="2592288" cy="2160000"/>
            <a:chOff x="6156176" y="1772816"/>
            <a:chExt cx="1552575" cy="1600200"/>
          </a:xfrm>
        </p:grpSpPr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56176" y="1772816"/>
              <a:ext cx="1552575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Rectangle 46"/>
            <p:cNvSpPr/>
            <p:nvPr/>
          </p:nvSpPr>
          <p:spPr>
            <a:xfrm>
              <a:off x="7481195" y="3140968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Need</a:t>
            </a:r>
            <a:r>
              <a:rPr lang="fr-FR" dirty="0" smtClean="0"/>
              <a:t> to </a:t>
            </a:r>
            <a:br>
              <a:rPr lang="fr-FR" dirty="0" smtClean="0"/>
            </a:br>
            <a:r>
              <a:rPr lang="fr-FR" dirty="0" smtClean="0"/>
              <a:t>Abstract Middleware </a:t>
            </a:r>
            <a:r>
              <a:rPr lang="fr-FR" dirty="0" err="1" smtClean="0"/>
              <a:t>Protocols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Towards</a:t>
            </a:r>
            <a:r>
              <a:rPr lang="fr-FR" dirty="0" smtClean="0"/>
              <a:t> </a:t>
            </a:r>
            <a:r>
              <a:rPr lang="fr-FR" dirty="0" err="1" smtClean="0"/>
              <a:t>aligning</a:t>
            </a:r>
            <a:r>
              <a:rPr lang="fr-FR" dirty="0" smtClean="0"/>
              <a:t> middleware </a:t>
            </a:r>
            <a:r>
              <a:rPr lang="fr-FR" dirty="0" err="1" smtClean="0"/>
              <a:t>functions</a:t>
            </a:r>
            <a:endParaRPr lang="fr-FR" dirty="0" smtClean="0"/>
          </a:p>
          <a:p>
            <a:pPr lvl="1"/>
            <a:r>
              <a:rPr lang="fr-FR" dirty="0" smtClean="0"/>
              <a:t>4 main middleware types</a:t>
            </a:r>
          </a:p>
          <a:p>
            <a:pPr lvl="2"/>
            <a:r>
              <a:rPr lang="fr-FR" dirty="0" smtClean="0">
                <a:solidFill>
                  <a:srgbClr val="002060"/>
                </a:solidFill>
              </a:rPr>
              <a:t>RPC</a:t>
            </a:r>
          </a:p>
          <a:p>
            <a:pPr lvl="2"/>
            <a:r>
              <a:rPr lang="fr-FR" dirty="0" err="1" smtClean="0">
                <a:solidFill>
                  <a:srgbClr val="002060"/>
                </a:solidFill>
              </a:rPr>
              <a:t>Shared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memory</a:t>
            </a:r>
            <a:endParaRPr lang="fr-FR" dirty="0" smtClean="0">
              <a:solidFill>
                <a:srgbClr val="002060"/>
              </a:solidFill>
            </a:endParaRPr>
          </a:p>
          <a:p>
            <a:pPr lvl="2"/>
            <a:r>
              <a:rPr lang="fr-FR" dirty="0" smtClean="0">
                <a:solidFill>
                  <a:srgbClr val="002060"/>
                </a:solidFill>
              </a:rPr>
              <a:t>Event-</a:t>
            </a:r>
            <a:r>
              <a:rPr lang="fr-FR" dirty="0" err="1" smtClean="0">
                <a:solidFill>
                  <a:srgbClr val="002060"/>
                </a:solidFill>
              </a:rPr>
              <a:t>based</a:t>
            </a:r>
            <a:endParaRPr lang="fr-FR" dirty="0" smtClean="0">
              <a:solidFill>
                <a:srgbClr val="002060"/>
              </a:solidFill>
            </a:endParaRPr>
          </a:p>
          <a:p>
            <a:pPr lvl="2"/>
            <a:r>
              <a:rPr lang="fr-FR" dirty="0" smtClean="0">
                <a:solidFill>
                  <a:srgbClr val="002060"/>
                </a:solidFill>
              </a:rPr>
              <a:t>Message-</a:t>
            </a:r>
            <a:r>
              <a:rPr lang="fr-FR" dirty="0" err="1" smtClean="0">
                <a:solidFill>
                  <a:srgbClr val="002060"/>
                </a:solidFill>
              </a:rPr>
              <a:t>based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RPC Middleware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7056264" cy="485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Shared</a:t>
            </a:r>
            <a:r>
              <a:rPr lang="fr-FR" dirty="0" smtClean="0"/>
              <a:t> Memory Middleware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234893"/>
            <a:ext cx="5979817" cy="476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Event-</a:t>
            </a:r>
            <a:r>
              <a:rPr lang="fr-FR" dirty="0" err="1" smtClean="0"/>
              <a:t>based</a:t>
            </a:r>
            <a:r>
              <a:rPr lang="fr-FR" dirty="0" smtClean="0"/>
              <a:t> Middleware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7F011D-92D3-4955-AA67-9B40862AA902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663" y="1562100"/>
            <a:ext cx="69246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But…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3140968"/>
            <a:ext cx="9143999" cy="2664296"/>
          </a:xfrm>
        </p:spPr>
        <p:txBody>
          <a:bodyPr/>
          <a:lstStyle/>
          <a:p>
            <a:r>
              <a:rPr lang="fr-FR" sz="2400" dirty="0" smtClean="0"/>
              <a:t>Middleware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yet</a:t>
            </a:r>
            <a:r>
              <a:rPr lang="fr-FR" sz="2400" dirty="0" smtClean="0"/>
              <a:t> </a:t>
            </a:r>
            <a:r>
              <a:rPr lang="fr-FR" sz="2400" dirty="0" err="1" smtClean="0"/>
              <a:t>another</a:t>
            </a:r>
            <a:r>
              <a:rPr lang="fr-FR" sz="2400" dirty="0" smtClean="0"/>
              <a:t> source of </a:t>
            </a:r>
            <a:r>
              <a:rPr lang="fr-FR" sz="2400" dirty="0" err="1" smtClean="0"/>
              <a:t>heterogeneity</a:t>
            </a:r>
            <a:endParaRPr lang="fr-FR" sz="2400" dirty="0" smtClean="0"/>
          </a:p>
          <a:p>
            <a:pPr lvl="1"/>
            <a:r>
              <a:rPr lang="fr-FR" sz="2000" dirty="0" err="1" smtClean="0"/>
              <a:t>From</a:t>
            </a:r>
            <a:r>
              <a:rPr lang="fr-FR" sz="2000" dirty="0" smtClean="0"/>
              <a:t> standard to </a:t>
            </a:r>
            <a:r>
              <a:rPr lang="fr-FR" sz="2000" dirty="0" err="1" smtClean="0"/>
              <a:t>proprietary</a:t>
            </a:r>
            <a:r>
              <a:rPr lang="fr-FR" sz="2000" dirty="0" smtClean="0"/>
              <a:t> solutions (OMG, M/S, Java, WS, …)</a:t>
            </a:r>
          </a:p>
          <a:p>
            <a:r>
              <a:rPr lang="fr-FR" sz="2400" dirty="0" smtClean="0"/>
              <a:t>And </a:t>
            </a:r>
            <a:r>
              <a:rPr lang="fr-FR" sz="2400" dirty="0" err="1" smtClean="0"/>
              <a:t>distributed</a:t>
            </a:r>
            <a:r>
              <a:rPr lang="fr-FR" sz="2400" dirty="0" smtClean="0"/>
              <a:t> </a:t>
            </a:r>
            <a:r>
              <a:rPr lang="fr-FR" sz="2400" dirty="0" err="1" smtClean="0"/>
              <a:t>systems</a:t>
            </a:r>
            <a:r>
              <a:rPr lang="fr-FR" sz="2400" dirty="0" smtClean="0"/>
              <a:t> are </a:t>
            </a:r>
            <a:r>
              <a:rPr lang="fr-FR" sz="2400" dirty="0" err="1" smtClean="0"/>
              <a:t>increasingly</a:t>
            </a:r>
            <a:r>
              <a:rPr lang="fr-FR" sz="2400" dirty="0" smtClean="0"/>
              <a:t> </a:t>
            </a:r>
            <a:r>
              <a:rPr lang="fr-FR" sz="2400" dirty="0" err="1" smtClean="0"/>
              <a:t>heterogeneous</a:t>
            </a:r>
            <a:r>
              <a:rPr lang="fr-FR" sz="2400" dirty="0" smtClean="0"/>
              <a:t> </a:t>
            </a:r>
          </a:p>
          <a:p>
            <a:pPr lvl="1"/>
            <a:r>
              <a:rPr lang="fr-FR" sz="2000" dirty="0" err="1" smtClean="0"/>
              <a:t>From</a:t>
            </a:r>
            <a:r>
              <a:rPr lang="fr-FR" sz="2000" dirty="0" smtClean="0"/>
              <a:t> </a:t>
            </a:r>
            <a:r>
              <a:rPr lang="fr-FR" sz="2000" dirty="0" err="1" smtClean="0"/>
              <a:t>closed</a:t>
            </a:r>
            <a:r>
              <a:rPr lang="fr-FR" sz="2000" dirty="0" smtClean="0"/>
              <a:t> networks to Internet, mobile, </a:t>
            </a:r>
            <a:r>
              <a:rPr lang="fr-FR" sz="2000" dirty="0" err="1" smtClean="0"/>
              <a:t>ubiquitous</a:t>
            </a:r>
            <a:r>
              <a:rPr lang="fr-FR" sz="2000" dirty="0" smtClean="0"/>
              <a:t>, </a:t>
            </a:r>
            <a:r>
              <a:rPr lang="fr-FR" sz="2000" dirty="0" err="1" smtClean="0"/>
              <a:t>cloud</a:t>
            </a:r>
            <a:r>
              <a:rPr lang="fr-FR" sz="2000" dirty="0" smtClean="0"/>
              <a:t>, </a:t>
            </a:r>
            <a:r>
              <a:rPr lang="fr-FR" sz="2000" dirty="0" err="1" smtClean="0"/>
              <a:t>grid</a:t>
            </a:r>
            <a:r>
              <a:rPr lang="fr-FR" sz="2000" dirty="0" smtClean="0"/>
              <a:t>, </a:t>
            </a:r>
            <a:r>
              <a:rPr lang="fr-FR" sz="2000" dirty="0" err="1" smtClean="0"/>
              <a:t>tiny</a:t>
            </a:r>
            <a:r>
              <a:rPr lang="fr-FR" sz="2000" dirty="0" smtClean="0"/>
              <a:t>-</a:t>
            </a:r>
            <a:r>
              <a:rPr lang="fr-FR" sz="2000" dirty="0" err="1" smtClean="0"/>
              <a:t>scale</a:t>
            </a:r>
            <a:r>
              <a:rPr lang="fr-FR" sz="2000" dirty="0" smtClean="0"/>
              <a:t>, … </a:t>
            </a:r>
            <a:r>
              <a:rPr lang="fr-FR" sz="2000" dirty="0" err="1" smtClean="0"/>
              <a:t>computing</a:t>
            </a:r>
            <a:endParaRPr lang="fr-FR" sz="2000" dirty="0" smtClean="0"/>
          </a:p>
          <a:p>
            <a:r>
              <a:rPr lang="fr-FR" sz="2400" b="1" dirty="0" smtClean="0"/>
              <a:t>Middleware </a:t>
            </a:r>
            <a:r>
              <a:rPr lang="fr-FR" sz="2400" b="1" dirty="0" err="1" smtClean="0"/>
              <a:t>is</a:t>
            </a:r>
            <a:r>
              <a:rPr lang="fr-FR" sz="2400" b="1" dirty="0" smtClean="0"/>
              <a:t> in </a:t>
            </a:r>
            <a:r>
              <a:rPr lang="fr-FR" sz="2400" b="1" dirty="0" err="1" smtClean="0"/>
              <a:t>crisis</a:t>
            </a:r>
            <a:endParaRPr lang="fr-FR" sz="2400" b="1" dirty="0" smtClean="0"/>
          </a:p>
          <a:p>
            <a:endParaRPr lang="fr-FR" sz="2400" dirty="0" smtClean="0"/>
          </a:p>
          <a:p>
            <a:pPr lvl="1"/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55576" y="1484784"/>
            <a:ext cx="7286625" cy="1338263"/>
            <a:chOff x="500034" y="4572008"/>
            <a:chExt cx="7286676" cy="1338686"/>
          </a:xfrm>
        </p:grpSpPr>
        <p:sp>
          <p:nvSpPr>
            <p:cNvPr id="6" name="Rectangle 5"/>
            <p:cNvSpPr/>
            <p:nvPr/>
          </p:nvSpPr>
          <p:spPr>
            <a:xfrm>
              <a:off x="4357686" y="4572008"/>
              <a:ext cx="3286148" cy="12862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0034" y="4572008"/>
              <a:ext cx="3286148" cy="12862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2910" y="4714928"/>
              <a:ext cx="1357323" cy="85752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b="1" dirty="0"/>
                <a:t>Application</a:t>
              </a:r>
              <a:endParaRPr lang="en-GB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5984" y="4714884"/>
              <a:ext cx="1357322" cy="85725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b="1" dirty="0"/>
                <a:t>Middleware</a:t>
              </a:r>
              <a:endParaRPr lang="en-GB" b="1" dirty="0"/>
            </a:p>
          </p:txBody>
        </p:sp>
        <p:cxnSp>
          <p:nvCxnSpPr>
            <p:cNvPr id="10" name="Straight Arrow Connector 19"/>
            <p:cNvCxnSpPr/>
            <p:nvPr/>
          </p:nvCxnSpPr>
          <p:spPr>
            <a:xfrm>
              <a:off x="2000233" y="4857848"/>
              <a:ext cx="285752" cy="15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Arrow Connector 20"/>
            <p:cNvCxnSpPr/>
            <p:nvPr/>
          </p:nvCxnSpPr>
          <p:spPr>
            <a:xfrm flipH="1">
              <a:off x="2000233" y="5286609"/>
              <a:ext cx="285752" cy="15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Arrow Connector 21"/>
            <p:cNvCxnSpPr/>
            <p:nvPr/>
          </p:nvCxnSpPr>
          <p:spPr>
            <a:xfrm>
              <a:off x="3643306" y="4929309"/>
              <a:ext cx="85725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Straight Arrow Connector 22"/>
            <p:cNvCxnSpPr/>
            <p:nvPr/>
          </p:nvCxnSpPr>
          <p:spPr>
            <a:xfrm rot="10800000">
              <a:off x="3643306" y="5358069"/>
              <a:ext cx="1214447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4" name="TextBox 23"/>
            <p:cNvSpPr txBox="1">
              <a:spLocks noChangeArrowheads="1"/>
            </p:cNvSpPr>
            <p:nvPr/>
          </p:nvSpPr>
          <p:spPr bwMode="auto">
            <a:xfrm>
              <a:off x="1785918" y="5572140"/>
              <a:ext cx="21431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/>
                <a:t>Peer</a:t>
              </a:r>
              <a:endParaRPr lang="en-GB" b="1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43637" y="4714928"/>
              <a:ext cx="1357321" cy="857521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b="1" dirty="0"/>
                <a:t>Application</a:t>
              </a:r>
              <a:endParaRPr lang="en-GB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00562" y="4714884"/>
              <a:ext cx="1357322" cy="85725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b="1" dirty="0"/>
                <a:t>Middleware</a:t>
              </a:r>
              <a:endParaRPr lang="en-GB" b="1" dirty="0"/>
            </a:p>
          </p:txBody>
        </p:sp>
        <p:cxnSp>
          <p:nvCxnSpPr>
            <p:cNvPr id="17" name="Straight Arrow Connector 26"/>
            <p:cNvCxnSpPr/>
            <p:nvPr/>
          </p:nvCxnSpPr>
          <p:spPr>
            <a:xfrm>
              <a:off x="5857885" y="4929309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Arrow Connector 27"/>
            <p:cNvCxnSpPr/>
            <p:nvPr/>
          </p:nvCxnSpPr>
          <p:spPr>
            <a:xfrm rot="10800000">
              <a:off x="5857885" y="5358069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9" name="TextBox 28"/>
            <p:cNvSpPr txBox="1">
              <a:spLocks noChangeArrowheads="1"/>
            </p:cNvSpPr>
            <p:nvPr/>
          </p:nvSpPr>
          <p:spPr bwMode="auto">
            <a:xfrm>
              <a:off x="5643570" y="5572140"/>
              <a:ext cx="21431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/>
                <a:t>Peer</a:t>
              </a:r>
              <a:endParaRPr lang="en-GB" b="1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Message-</a:t>
            </a:r>
            <a:r>
              <a:rPr lang="fr-FR" dirty="0" err="1" smtClean="0"/>
              <a:t>based</a:t>
            </a:r>
            <a:r>
              <a:rPr lang="fr-FR" dirty="0" smtClean="0"/>
              <a:t> Middleware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7F011D-92D3-4955-AA67-9B40862AA902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7768"/>
            <a:ext cx="6571888" cy="43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34" y="53975"/>
            <a:ext cx="9144000" cy="1143000"/>
          </a:xfrm>
        </p:spPr>
        <p:txBody>
          <a:bodyPr/>
          <a:lstStyle/>
          <a:p>
            <a:r>
              <a:rPr lang="fr-FR" dirty="0" err="1" smtClean="0"/>
              <a:t>Semantics</a:t>
            </a:r>
            <a:r>
              <a:rPr lang="fr-FR" dirty="0" smtClean="0"/>
              <a:t> of Middleware </a:t>
            </a:r>
            <a:r>
              <a:rPr lang="fr-FR" dirty="0" err="1" smtClean="0"/>
              <a:t>Functions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25" y="1455550"/>
            <a:ext cx="9000000" cy="443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From</a:t>
            </a:r>
            <a:r>
              <a:rPr lang="fr-FR" dirty="0" smtClean="0"/>
              <a:t> Lime to </a:t>
            </a:r>
            <a:r>
              <a:rPr lang="fr-FR" dirty="0" err="1" smtClean="0"/>
              <a:t>Shared</a:t>
            </a:r>
            <a:r>
              <a:rPr lang="fr-FR" dirty="0" smtClean="0"/>
              <a:t> Memory </a:t>
            </a:r>
            <a:br>
              <a:rPr lang="fr-FR" dirty="0" smtClean="0"/>
            </a:br>
            <a:r>
              <a:rPr lang="fr-FR" dirty="0" smtClean="0"/>
              <a:t>P2P Photo Sharing to…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680520"/>
          </a:xfrm>
        </p:spPr>
        <p:txBody>
          <a:bodyPr/>
          <a:lstStyle/>
          <a:p>
            <a:pPr>
              <a:buNone/>
            </a:pPr>
            <a:r>
              <a:rPr lang="fr-FR" sz="2800" b="1" dirty="0" smtClean="0"/>
              <a:t>Reader(X =‘ data) </a:t>
            </a:r>
            <a:r>
              <a:rPr lang="fr-FR" sz="2800" dirty="0" smtClean="0"/>
              <a:t>= (</a:t>
            </a:r>
            <a:r>
              <a:rPr lang="fr-FR" sz="2800" dirty="0" err="1" smtClean="0"/>
              <a:t>req</a:t>
            </a:r>
            <a:r>
              <a:rPr lang="fr-FR" sz="2800" dirty="0" smtClean="0"/>
              <a:t>.[X] -&gt; P1),</a:t>
            </a:r>
          </a:p>
          <a:p>
            <a:pPr>
              <a:buNone/>
            </a:pPr>
            <a:r>
              <a:rPr lang="en-US" sz="2800" dirty="0" smtClean="0"/>
              <a:t>P1 = (read[X] -&gt; Reader | terminate -&gt;  END).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fr-FR" sz="2800" b="1" dirty="0" err="1" smtClean="0"/>
              <a:t>Writer</a:t>
            </a:r>
            <a:r>
              <a:rPr lang="fr-FR" sz="2800" b="1" dirty="0" smtClean="0"/>
              <a:t>(X =‘ data)</a:t>
            </a:r>
            <a:r>
              <a:rPr lang="fr-FR" sz="2800" dirty="0" smtClean="0"/>
              <a:t> = (</a:t>
            </a:r>
            <a:r>
              <a:rPr lang="fr-FR" sz="2800" dirty="0" err="1" smtClean="0"/>
              <a:t>prov</a:t>
            </a:r>
            <a:r>
              <a:rPr lang="fr-FR" sz="2800" dirty="0" smtClean="0"/>
              <a:t>.[X] -&gt; P2),</a:t>
            </a:r>
          </a:p>
          <a:p>
            <a:pPr>
              <a:buNone/>
            </a:pPr>
            <a:r>
              <a:rPr lang="en-US" sz="2800" dirty="0" smtClean="0"/>
              <a:t>P2 = (write[X] -&gt; Writer | terminate -&gt; END).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err="1" smtClean="0"/>
              <a:t>SM_glue</a:t>
            </a:r>
            <a:r>
              <a:rPr lang="en-US" sz="2800" b="1" dirty="0" smtClean="0"/>
              <a:t>(X =‘ data) </a:t>
            </a:r>
            <a:r>
              <a:rPr lang="en-US" sz="2800" dirty="0" smtClean="0"/>
              <a:t>= (write[X] -&gt; P3 | terminate-&gt;END),</a:t>
            </a:r>
          </a:p>
          <a:p>
            <a:pPr>
              <a:buNone/>
            </a:pPr>
            <a:r>
              <a:rPr lang="en-US" sz="2800" dirty="0" smtClean="0"/>
              <a:t>P3 = (read[X] -&gt; </a:t>
            </a:r>
            <a:r>
              <a:rPr lang="en-US" sz="2800" dirty="0" err="1" smtClean="0"/>
              <a:t>SM_glue</a:t>
            </a:r>
            <a:r>
              <a:rPr lang="en-US" sz="2800" dirty="0" smtClean="0"/>
              <a:t>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Shared</a:t>
            </a:r>
            <a:r>
              <a:rPr lang="fr-FR" dirty="0" smtClean="0"/>
              <a:t> Memory </a:t>
            </a:r>
            <a:br>
              <a:rPr lang="fr-FR" dirty="0" smtClean="0"/>
            </a:br>
            <a:r>
              <a:rPr lang="fr-FR" dirty="0" smtClean="0"/>
              <a:t>P2P Photo Sharing (LTS)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96" y="2290154"/>
            <a:ext cx="9000000" cy="221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… to Middleware </a:t>
            </a:r>
            <a:r>
              <a:rPr lang="fr-FR" dirty="0" err="1" smtClean="0"/>
              <a:t>Agnostic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P2P Photo Sharing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752528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Reader(X =‘ data) </a:t>
            </a:r>
            <a:r>
              <a:rPr lang="en-US" sz="2800" dirty="0" smtClean="0"/>
              <a:t>= </a:t>
            </a:r>
            <a:r>
              <a:rPr lang="fr-FR" sz="2800" dirty="0" smtClean="0"/>
              <a:t>(</a:t>
            </a:r>
            <a:r>
              <a:rPr lang="fr-FR" sz="2800" dirty="0" err="1" smtClean="0"/>
              <a:t>req</a:t>
            </a:r>
            <a:r>
              <a:rPr lang="fr-FR" sz="2800" dirty="0" smtClean="0"/>
              <a:t>.[X] -&gt; P1),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P1 = (input[X] -&gt; Reader | terminate -&gt;  END).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Writer(X =‘ data) </a:t>
            </a:r>
            <a:r>
              <a:rPr lang="en-US" sz="2800" dirty="0" smtClean="0"/>
              <a:t>= </a:t>
            </a:r>
            <a:r>
              <a:rPr lang="fr-FR" sz="2800" dirty="0" smtClean="0"/>
              <a:t>(</a:t>
            </a:r>
            <a:r>
              <a:rPr lang="fr-FR" sz="2800" dirty="0" err="1" smtClean="0"/>
              <a:t>prov</a:t>
            </a:r>
            <a:r>
              <a:rPr lang="fr-FR" sz="2800" dirty="0" smtClean="0"/>
              <a:t>.[X] -&gt; P2),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P2 = (output[X] -&gt; Writer | terminate -&gt; END).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err="1" smtClean="0"/>
              <a:t>SM_glue</a:t>
            </a:r>
            <a:r>
              <a:rPr lang="en-US" sz="2800" b="1" dirty="0" smtClean="0"/>
              <a:t>(X =‘ data) </a:t>
            </a:r>
            <a:r>
              <a:rPr lang="en-US" sz="2800" dirty="0" smtClean="0"/>
              <a:t>= </a:t>
            </a:r>
          </a:p>
          <a:p>
            <a:pPr>
              <a:buNone/>
            </a:pPr>
            <a:r>
              <a:rPr lang="en-US" sz="2800" dirty="0" smtClean="0"/>
              <a:t>	(output[X] -&gt; P | terminate -&gt; END),</a:t>
            </a:r>
          </a:p>
          <a:p>
            <a:pPr>
              <a:buNone/>
            </a:pPr>
            <a:r>
              <a:rPr lang="en-US" sz="2800" dirty="0" smtClean="0"/>
              <a:t>P = (input[X] -&gt; </a:t>
            </a:r>
            <a:r>
              <a:rPr lang="en-US" sz="2800" dirty="0" err="1" smtClean="0"/>
              <a:t>SM_glue</a:t>
            </a:r>
            <a:r>
              <a:rPr lang="en-US" sz="2800" dirty="0" smtClean="0"/>
              <a:t>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Middleware </a:t>
            </a:r>
            <a:r>
              <a:rPr lang="fr-FR" dirty="0" err="1" smtClean="0"/>
              <a:t>Agnostic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P2P Photo Sharing (LTS)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271784"/>
            <a:ext cx="9000000" cy="259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Middleware </a:t>
            </a:r>
            <a:r>
              <a:rPr lang="fr-FR" dirty="0" err="1" smtClean="0"/>
              <a:t>Agnostic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C/S Photo Sharing (LTS)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1979712" y="1628800"/>
            <a:ext cx="169157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Consumer</a:t>
            </a:r>
            <a:endParaRPr lang="fr-FR" sz="2000" dirty="0"/>
          </a:p>
        </p:txBody>
      </p:sp>
      <p:grpSp>
        <p:nvGrpSpPr>
          <p:cNvPr id="8" name="Groupe 7"/>
          <p:cNvGrpSpPr/>
          <p:nvPr/>
        </p:nvGrpSpPr>
        <p:grpSpPr>
          <a:xfrm>
            <a:off x="395536" y="2276872"/>
            <a:ext cx="7834470" cy="2952328"/>
            <a:chOff x="395536" y="2276872"/>
            <a:chExt cx="7834470" cy="295232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2276872"/>
              <a:ext cx="7834470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Connecteur droit 8"/>
            <p:cNvCxnSpPr/>
            <p:nvPr/>
          </p:nvCxnSpPr>
          <p:spPr>
            <a:xfrm>
              <a:off x="755576" y="4797152"/>
              <a:ext cx="1800200" cy="0"/>
            </a:xfrm>
            <a:prstGeom prst="lin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Interoperable</a:t>
            </a:r>
            <a:r>
              <a:rPr lang="fr-FR" dirty="0" smtClean="0"/>
              <a:t> Systems at</a:t>
            </a:r>
            <a:br>
              <a:rPr lang="fr-FR" dirty="0" smtClean="0"/>
            </a:br>
            <a:r>
              <a:rPr lang="fr-FR" dirty="0" smtClean="0"/>
              <a:t>Abstract </a:t>
            </a:r>
            <a:r>
              <a:rPr lang="fr-FR" dirty="0" err="1" smtClean="0"/>
              <a:t>Level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5292080" cy="152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e 6"/>
          <p:cNvGrpSpPr/>
          <p:nvPr/>
        </p:nvGrpSpPr>
        <p:grpSpPr>
          <a:xfrm>
            <a:off x="4644008" y="4437112"/>
            <a:ext cx="4320480" cy="1224136"/>
            <a:chOff x="395536" y="2276872"/>
            <a:chExt cx="7834470" cy="295232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2276872"/>
              <a:ext cx="7834470" cy="295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Connecteur droit 8"/>
            <p:cNvCxnSpPr/>
            <p:nvPr/>
          </p:nvCxnSpPr>
          <p:spPr>
            <a:xfrm>
              <a:off x="755576" y="4797152"/>
              <a:ext cx="1800200" cy="0"/>
            </a:xfrm>
            <a:prstGeom prst="lin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7" y="1412776"/>
            <a:ext cx="373071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Emergent </a:t>
            </a:r>
            <a:r>
              <a:rPr lang="fr-FR" dirty="0" err="1" smtClean="0"/>
              <a:t>Connectors</a:t>
            </a:r>
            <a:r>
              <a:rPr lang="fr-FR" dirty="0" smtClean="0"/>
              <a:t> </a:t>
            </a:r>
            <a:r>
              <a:rPr lang="fr-FR" dirty="0" err="1" smtClean="0"/>
              <a:t>Synthesis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608512"/>
          </a:xfrm>
        </p:spPr>
        <p:txBody>
          <a:bodyPr/>
          <a:lstStyle/>
          <a:p>
            <a:r>
              <a:rPr lang="fr-FR" sz="2400" dirty="0" smtClean="0"/>
              <a:t>Affordance </a:t>
            </a:r>
            <a:r>
              <a:rPr lang="fr-FR" sz="2400" dirty="0" err="1" smtClean="0"/>
              <a:t>matching</a:t>
            </a:r>
            <a:r>
              <a:rPr lang="fr-FR" sz="2400" dirty="0" smtClean="0"/>
              <a:t> </a:t>
            </a:r>
            <a:r>
              <a:rPr lang="fr-FR" sz="2400" dirty="0" err="1" smtClean="0"/>
              <a:t>according</a:t>
            </a:r>
            <a:r>
              <a:rPr lang="fr-FR" sz="2400" dirty="0" smtClean="0"/>
              <a:t> to subsumption </a:t>
            </a:r>
            <a:r>
              <a:rPr lang="fr-FR" sz="2400" dirty="0" err="1" smtClean="0"/>
              <a:t>relationships</a:t>
            </a:r>
            <a:r>
              <a:rPr lang="fr-FR" sz="2400" dirty="0" smtClean="0"/>
              <a:t>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concepts of the affordances</a:t>
            </a:r>
          </a:p>
          <a:p>
            <a:r>
              <a:rPr lang="fr-FR" sz="2400" dirty="0" smtClean="0"/>
              <a:t>Interface </a:t>
            </a:r>
            <a:r>
              <a:rPr lang="fr-FR" sz="2400" dirty="0" err="1" smtClean="0"/>
              <a:t>mapping</a:t>
            </a:r>
            <a:r>
              <a:rPr lang="fr-FR" sz="2400" dirty="0" smtClean="0"/>
              <a:t> </a:t>
            </a:r>
            <a:r>
              <a:rPr lang="fr-FR" sz="2400" dirty="0" err="1" smtClean="0"/>
              <a:t>among</a:t>
            </a:r>
            <a:r>
              <a:rPr lang="fr-FR" sz="2400" dirty="0" smtClean="0"/>
              <a:t> the actions of the </a:t>
            </a:r>
            <a:r>
              <a:rPr lang="fr-FR" sz="2400" dirty="0" err="1" smtClean="0"/>
              <a:t>protocols</a:t>
            </a:r>
            <a:r>
              <a:rPr lang="fr-FR" sz="2400" dirty="0" smtClean="0"/>
              <a:t> to </a:t>
            </a:r>
            <a:r>
              <a:rPr lang="fr-FR" sz="2400" dirty="0" err="1" smtClean="0"/>
              <a:t>be</a:t>
            </a:r>
            <a:r>
              <a:rPr lang="fr-FR" sz="2400" dirty="0" smtClean="0"/>
              <a:t> made </a:t>
            </a:r>
            <a:r>
              <a:rPr lang="fr-FR" sz="2400" dirty="0" err="1" smtClean="0"/>
              <a:t>interoperable</a:t>
            </a:r>
            <a:r>
              <a:rPr lang="fr-FR" sz="2400" dirty="0" smtClean="0"/>
              <a:t> for the </a:t>
            </a:r>
            <a:r>
              <a:rPr lang="fr-FR" sz="2400" dirty="0" err="1" smtClean="0"/>
              <a:t>following</a:t>
            </a:r>
            <a:r>
              <a:rPr lang="fr-FR" sz="2400" dirty="0" smtClean="0"/>
              <a:t> </a:t>
            </a:r>
            <a:r>
              <a:rPr lang="fr-FR" sz="2400" dirty="0" err="1" smtClean="0"/>
              <a:t>mismatches</a:t>
            </a:r>
            <a:endParaRPr lang="fr-FR" sz="2400" dirty="0" smtClean="0"/>
          </a:p>
          <a:p>
            <a:pPr lvl="1"/>
            <a:r>
              <a:rPr lang="fr-FR" sz="2000" dirty="0" err="1" smtClean="0"/>
              <a:t>Splitting</a:t>
            </a:r>
            <a:r>
              <a:rPr lang="fr-FR" sz="2000" dirty="0" smtClean="0"/>
              <a:t> of input actions / </a:t>
            </a:r>
            <a:r>
              <a:rPr lang="fr-FR" sz="2000" dirty="0" err="1" smtClean="0"/>
              <a:t>Merging</a:t>
            </a:r>
            <a:r>
              <a:rPr lang="fr-FR" sz="2000" dirty="0" smtClean="0"/>
              <a:t> of output actions </a:t>
            </a:r>
          </a:p>
          <a:p>
            <a:pPr lvl="1"/>
            <a:r>
              <a:rPr lang="fr-FR" sz="2000" dirty="0" smtClean="0"/>
              <a:t>Extra output actions</a:t>
            </a:r>
          </a:p>
          <a:p>
            <a:r>
              <a:rPr lang="fr-FR" sz="2400" dirty="0" err="1" smtClean="0"/>
              <a:t>Verifying</a:t>
            </a:r>
            <a:r>
              <a:rPr lang="fr-FR" sz="2400" dirty="0" smtClean="0"/>
              <a:t> </a:t>
            </a:r>
            <a:r>
              <a:rPr lang="fr-FR" sz="2400" dirty="0" err="1" smtClean="0"/>
              <a:t>whether</a:t>
            </a:r>
            <a:r>
              <a:rPr lang="fr-FR" sz="2400" dirty="0" smtClean="0"/>
              <a:t> </a:t>
            </a:r>
            <a:r>
              <a:rPr lang="fr-FR" sz="2400" dirty="0" err="1" smtClean="0"/>
              <a:t>protocols</a:t>
            </a:r>
            <a:r>
              <a:rPr lang="fr-FR" sz="2400" dirty="0" smtClean="0"/>
              <a:t> </a:t>
            </a:r>
            <a:r>
              <a:rPr lang="fr-FR" sz="2400" dirty="0" err="1" smtClean="0"/>
              <a:t>may</a:t>
            </a:r>
            <a:r>
              <a:rPr lang="fr-FR" sz="2400" dirty="0" smtClean="0"/>
              <a:t> </a:t>
            </a:r>
            <a:r>
              <a:rPr lang="fr-FR" sz="2400" dirty="0" err="1" smtClean="0"/>
              <a:t>successfully</a:t>
            </a:r>
            <a:r>
              <a:rPr lang="fr-FR" sz="2400" dirty="0" smtClean="0"/>
              <a:t> </a:t>
            </a:r>
            <a:r>
              <a:rPr lang="fr-FR" sz="2400" dirty="0" err="1" smtClean="0"/>
              <a:t>coordinate</a:t>
            </a:r>
            <a:r>
              <a:rPr lang="fr-FR" sz="2400" dirty="0" smtClean="0"/>
              <a:t> </a:t>
            </a:r>
            <a:r>
              <a:rPr lang="fr-FR" sz="2400" dirty="0" err="1" smtClean="0"/>
              <a:t>according</a:t>
            </a:r>
            <a:r>
              <a:rPr lang="fr-FR" sz="2400" dirty="0" smtClean="0"/>
              <a:t> to the </a:t>
            </a:r>
            <a:r>
              <a:rPr lang="fr-FR" sz="2400" dirty="0" err="1" smtClean="0"/>
              <a:t>computed</a:t>
            </a:r>
            <a:r>
              <a:rPr lang="fr-FR" sz="2400" dirty="0" smtClean="0"/>
              <a:t> interface </a:t>
            </a:r>
            <a:r>
              <a:rPr lang="fr-FR" sz="2400" dirty="0" err="1" smtClean="0"/>
              <a:t>mapping</a:t>
            </a:r>
            <a:endParaRPr lang="fr-FR" sz="2400" dirty="0" smtClean="0"/>
          </a:p>
          <a:p>
            <a:endParaRPr lang="fr-FR" sz="2400" dirty="0" smtClean="0"/>
          </a:p>
          <a:p>
            <a:pPr>
              <a:buFont typeface="Arial" pitchFamily="34" charset="0"/>
              <a:buChar char="→"/>
            </a:pPr>
            <a:r>
              <a:rPr lang="fr-FR" sz="2400" b="1" dirty="0" err="1" smtClean="0"/>
              <a:t>Mediation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connector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that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implements</a:t>
            </a:r>
            <a:r>
              <a:rPr lang="fr-FR" sz="2400" b="1" dirty="0" smtClean="0"/>
              <a:t> the </a:t>
            </a:r>
            <a:r>
              <a:rPr lang="fr-FR" sz="2400" b="1" dirty="0" err="1" smtClean="0"/>
              <a:t>computed</a:t>
            </a:r>
            <a:r>
              <a:rPr lang="fr-FR" sz="2400" b="1" dirty="0" smtClean="0"/>
              <a:t> interface </a:t>
            </a:r>
            <a:r>
              <a:rPr lang="fr-FR" sz="2400" b="1" dirty="0" err="1" smtClean="0"/>
              <a:t>mapping</a:t>
            </a:r>
            <a:r>
              <a:rPr lang="fr-FR" sz="2400" b="1" dirty="0" smtClean="0"/>
              <a:t> </a:t>
            </a:r>
            <a:r>
              <a:rPr lang="fr-FR" sz="2400" i="1" dirty="0" smtClean="0"/>
              <a:t>+ message translation</a:t>
            </a:r>
            <a:endParaRPr lang="fr-FR" sz="2400" i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Interface </a:t>
            </a:r>
            <a:r>
              <a:rPr lang="fr-FR" dirty="0" err="1" smtClean="0"/>
              <a:t>Mapping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752528"/>
          </a:xfrm>
        </p:spPr>
        <p:txBody>
          <a:bodyPr/>
          <a:lstStyle/>
          <a:p>
            <a:pPr>
              <a:buNone/>
            </a:pPr>
            <a:r>
              <a:rPr lang="fr-FR" sz="2800" dirty="0" err="1" smtClean="0"/>
              <a:t>Map</a:t>
            </a:r>
            <a:r>
              <a:rPr lang="fr-FR" sz="2800" baseline="-25000" dirty="0" err="1" smtClean="0"/>
              <a:t>I</a:t>
            </a:r>
            <a:r>
              <a:rPr lang="fr-FR" sz="2800" dirty="0" smtClean="0"/>
              <a:t>(I</a:t>
            </a:r>
            <a:r>
              <a:rPr lang="fr-FR" sz="2800" baseline="-25000" dirty="0" smtClean="0"/>
              <a:t>A1</a:t>
            </a:r>
            <a:r>
              <a:rPr lang="fr-FR" sz="2800" dirty="0" smtClean="0"/>
              <a:t>, I</a:t>
            </a:r>
            <a:r>
              <a:rPr lang="fr-FR" sz="2800" baseline="-25000" dirty="0" smtClean="0"/>
              <a:t>A2</a:t>
            </a:r>
            <a:r>
              <a:rPr lang="fr-FR" sz="2800" dirty="0" smtClean="0"/>
              <a:t>) = </a:t>
            </a:r>
            <a:r>
              <a:rPr lang="fr-FR" sz="2800" dirty="0" smtClean="0">
                <a:sym typeface="Symbol"/>
              </a:rPr>
              <a:t></a:t>
            </a:r>
            <a:r>
              <a:rPr lang="fr-FR" sz="2400" baseline="-25000" dirty="0" smtClean="0">
                <a:sym typeface="Symbol"/>
              </a:rPr>
              <a:t>&lt;a, I, O&gt;IA1</a:t>
            </a:r>
            <a:r>
              <a:rPr lang="fr-FR" sz="2400" dirty="0" smtClean="0">
                <a:sym typeface="Symbol"/>
              </a:rPr>
              <a:t> {&lt;a, I, O&gt; → </a:t>
            </a:r>
            <a:r>
              <a:rPr lang="fr-FR" sz="2400" dirty="0" err="1" smtClean="0">
                <a:sym typeface="Symbol"/>
              </a:rPr>
              <a:t>map</a:t>
            </a:r>
            <a:r>
              <a:rPr lang="fr-FR" sz="2400" dirty="0" smtClean="0">
                <a:sym typeface="Symbol"/>
              </a:rPr>
              <a:t>(&lt;a, I, O&gt;, I</a:t>
            </a:r>
            <a:r>
              <a:rPr lang="fr-FR" sz="2400" baseline="-25000" dirty="0" smtClean="0">
                <a:sym typeface="Symbol"/>
              </a:rPr>
              <a:t>A2</a:t>
            </a:r>
            <a:r>
              <a:rPr lang="fr-FR" sz="2400" dirty="0" smtClean="0">
                <a:sym typeface="Symbol"/>
              </a:rPr>
              <a:t>)} </a:t>
            </a:r>
          </a:p>
          <a:p>
            <a:pPr>
              <a:buNone/>
            </a:pPr>
            <a:r>
              <a:rPr lang="fr-FR" sz="2400" dirty="0" smtClean="0">
                <a:sym typeface="Symbol"/>
              </a:rPr>
              <a:t>			   </a:t>
            </a:r>
            <a:r>
              <a:rPr lang="fr-FR" sz="2400" baseline="-25000" dirty="0" smtClean="0">
                <a:sym typeface="Symbol"/>
              </a:rPr>
              <a:t>&lt;a’, I’, O’&gt;IA2</a:t>
            </a:r>
            <a:r>
              <a:rPr lang="fr-FR" sz="2400" dirty="0" smtClean="0">
                <a:sym typeface="Symbol"/>
              </a:rPr>
              <a:t> {&lt;a’, I’, O’&gt; → </a:t>
            </a:r>
            <a:r>
              <a:rPr lang="fr-FR" sz="2400" dirty="0" err="1" smtClean="0">
                <a:sym typeface="Symbol"/>
              </a:rPr>
              <a:t>map</a:t>
            </a:r>
            <a:r>
              <a:rPr lang="fr-FR" sz="2400" dirty="0" smtClean="0">
                <a:sym typeface="Symbol"/>
              </a:rPr>
              <a:t>(&lt;a’, I’, O’&gt;, I</a:t>
            </a:r>
            <a:r>
              <a:rPr lang="fr-FR" sz="2400" baseline="-25000" dirty="0" smtClean="0">
                <a:sym typeface="Symbol"/>
              </a:rPr>
              <a:t>A1</a:t>
            </a:r>
            <a:r>
              <a:rPr lang="fr-FR" sz="2400" dirty="0" smtClean="0">
                <a:sym typeface="Symbol"/>
              </a:rPr>
              <a:t>)}</a:t>
            </a:r>
          </a:p>
          <a:p>
            <a:pPr>
              <a:buNone/>
            </a:pPr>
            <a:r>
              <a:rPr lang="fr-FR" sz="2400" b="1" dirty="0" err="1" smtClean="0">
                <a:sym typeface="Symbol"/>
              </a:rPr>
              <a:t>with</a:t>
            </a:r>
            <a:r>
              <a:rPr lang="fr-FR" sz="2400" b="1" dirty="0" smtClean="0">
                <a:sym typeface="Symbol"/>
              </a:rPr>
              <a:t>:</a:t>
            </a:r>
          </a:p>
          <a:p>
            <a:pPr>
              <a:buNone/>
            </a:pPr>
            <a:r>
              <a:rPr lang="fr-FR" sz="2400" dirty="0" err="1" smtClean="0">
                <a:sym typeface="Symbol"/>
              </a:rPr>
              <a:t>map</a:t>
            </a:r>
            <a:r>
              <a:rPr lang="fr-FR" sz="2400" dirty="0" smtClean="0">
                <a:sym typeface="Symbol"/>
              </a:rPr>
              <a:t>(&lt;a, I</a:t>
            </a:r>
            <a:r>
              <a:rPr lang="fr-FR" sz="2400" baseline="-25000" dirty="0" smtClean="0">
                <a:sym typeface="Symbol"/>
              </a:rPr>
              <a:t>a</a:t>
            </a:r>
            <a:r>
              <a:rPr lang="fr-FR" sz="2400" dirty="0" smtClean="0">
                <a:sym typeface="Symbol"/>
              </a:rPr>
              <a:t>, </a:t>
            </a:r>
            <a:r>
              <a:rPr lang="fr-FR" sz="2400" dirty="0" err="1" smtClean="0">
                <a:sym typeface="Symbol"/>
              </a:rPr>
              <a:t>O</a:t>
            </a:r>
            <a:r>
              <a:rPr lang="fr-FR" sz="2400" baseline="-25000" dirty="0" err="1" smtClean="0">
                <a:sym typeface="Symbol"/>
              </a:rPr>
              <a:t>a</a:t>
            </a:r>
            <a:r>
              <a:rPr lang="fr-FR" sz="2400" dirty="0" smtClean="0">
                <a:sym typeface="Symbol"/>
              </a:rPr>
              <a:t>&gt;, I) = {&lt;&lt;out.b</a:t>
            </a:r>
            <a:r>
              <a:rPr lang="fr-FR" sz="2400" baseline="-25000" dirty="0" smtClean="0">
                <a:sym typeface="Symbol"/>
              </a:rPr>
              <a:t>i</a:t>
            </a:r>
            <a:r>
              <a:rPr lang="fr-FR" sz="2400" dirty="0" smtClean="0">
                <a:sym typeface="Symbol"/>
              </a:rPr>
              <a:t>, I</a:t>
            </a:r>
            <a:r>
              <a:rPr lang="fr-FR" sz="2400" baseline="-25000" dirty="0" smtClean="0">
                <a:sym typeface="Symbol"/>
              </a:rPr>
              <a:t>i</a:t>
            </a:r>
            <a:r>
              <a:rPr lang="fr-FR" sz="2400" dirty="0" smtClean="0">
                <a:sym typeface="Symbol"/>
              </a:rPr>
              <a:t>, </a:t>
            </a:r>
            <a:r>
              <a:rPr lang="fr-FR" sz="2400" dirty="0" err="1" smtClean="0">
                <a:sym typeface="Symbol"/>
              </a:rPr>
              <a:t>O</a:t>
            </a:r>
            <a:r>
              <a:rPr lang="fr-FR" sz="2400" baseline="-25000" dirty="0" err="1" smtClean="0">
                <a:sym typeface="Symbol"/>
              </a:rPr>
              <a:t>i</a:t>
            </a:r>
            <a:r>
              <a:rPr lang="fr-FR" sz="2400" dirty="0" smtClean="0">
                <a:sym typeface="Symbol"/>
              </a:rPr>
              <a:t>&gt;  I&gt;</a:t>
            </a:r>
            <a:r>
              <a:rPr lang="fr-FR" sz="2400" baseline="-25000" dirty="0" smtClean="0">
                <a:sym typeface="Symbol"/>
              </a:rPr>
              <a:t>i=1..n</a:t>
            </a:r>
            <a:r>
              <a:rPr lang="fr-FR" sz="2400" dirty="0" smtClean="0">
                <a:sym typeface="Symbol"/>
              </a:rPr>
              <a:t> |</a:t>
            </a:r>
          </a:p>
          <a:p>
            <a:pPr>
              <a:buNone/>
            </a:pPr>
            <a:r>
              <a:rPr lang="fr-FR" sz="2400" dirty="0" smtClean="0">
                <a:sym typeface="Symbol"/>
              </a:rPr>
              <a:t>				a  </a:t>
            </a:r>
            <a:r>
              <a:rPr lang="fr-FR" sz="2800" dirty="0" smtClean="0">
                <a:sym typeface="Symbol"/>
              </a:rPr>
              <a:t></a:t>
            </a:r>
            <a:r>
              <a:rPr lang="fr-FR" sz="2400" baseline="-25000" dirty="0" smtClean="0">
                <a:sym typeface="Symbol"/>
              </a:rPr>
              <a:t>i </a:t>
            </a:r>
            <a:r>
              <a:rPr lang="fr-FR" sz="2400" dirty="0" smtClean="0">
                <a:sym typeface="Symbol"/>
              </a:rPr>
              <a:t>{b</a:t>
            </a:r>
            <a:r>
              <a:rPr lang="fr-FR" sz="2400" baseline="-25000" dirty="0" smtClean="0">
                <a:sym typeface="Symbol"/>
              </a:rPr>
              <a:t>i</a:t>
            </a:r>
            <a:r>
              <a:rPr lang="fr-FR" sz="2400" dirty="0" smtClean="0">
                <a:sym typeface="Symbol"/>
              </a:rPr>
              <a:t>}</a:t>
            </a:r>
          </a:p>
          <a:p>
            <a:pPr>
              <a:buNone/>
            </a:pPr>
            <a:r>
              <a:rPr lang="fr-FR" sz="2400" dirty="0" smtClean="0">
                <a:sym typeface="Symbol"/>
              </a:rPr>
              <a:t>				^ I</a:t>
            </a:r>
            <a:r>
              <a:rPr lang="fr-FR" sz="2400" baseline="-25000" dirty="0" smtClean="0">
                <a:sym typeface="Symbol"/>
              </a:rPr>
              <a:t>i</a:t>
            </a:r>
            <a:r>
              <a:rPr lang="fr-FR" sz="2400" dirty="0" smtClean="0">
                <a:sym typeface="Symbol"/>
              </a:rPr>
              <a:t> </a:t>
            </a:r>
            <a:r>
              <a:rPr lang="fr-FR" sz="2400" baseline="-25000" dirty="0" smtClean="0">
                <a:sym typeface="Symbol"/>
              </a:rPr>
              <a:t>≤ n</a:t>
            </a:r>
            <a:r>
              <a:rPr lang="fr-FR" sz="2400" dirty="0" smtClean="0">
                <a:sym typeface="Symbol"/>
              </a:rPr>
              <a:t>  (</a:t>
            </a:r>
            <a:r>
              <a:rPr lang="fr-FR" sz="2400" baseline="-25000" dirty="0" smtClean="0">
                <a:sym typeface="Symbol"/>
              </a:rPr>
              <a:t>j&lt;i </a:t>
            </a:r>
            <a:r>
              <a:rPr lang="fr-FR" sz="2400" dirty="0" smtClean="0">
                <a:sym typeface="Symbol"/>
              </a:rPr>
              <a:t>{</a:t>
            </a:r>
            <a:r>
              <a:rPr lang="fr-FR" sz="2400" dirty="0" err="1" smtClean="0">
                <a:sym typeface="Symbol"/>
              </a:rPr>
              <a:t>O</a:t>
            </a:r>
            <a:r>
              <a:rPr lang="fr-FR" sz="2400" baseline="-25000" dirty="0" err="1" smtClean="0">
                <a:sym typeface="Symbol"/>
              </a:rPr>
              <a:t>i</a:t>
            </a:r>
            <a:r>
              <a:rPr lang="fr-FR" sz="2400" dirty="0" smtClean="0">
                <a:sym typeface="Symbol"/>
              </a:rPr>
              <a:t>})  {I</a:t>
            </a:r>
            <a:r>
              <a:rPr lang="fr-FR" sz="2400" baseline="-25000" dirty="0" smtClean="0">
                <a:sym typeface="Symbol"/>
              </a:rPr>
              <a:t>a</a:t>
            </a:r>
            <a:r>
              <a:rPr lang="fr-FR" sz="2400" dirty="0" smtClean="0">
                <a:sym typeface="Symbol"/>
              </a:rPr>
              <a:t>}</a:t>
            </a:r>
          </a:p>
          <a:p>
            <a:pPr>
              <a:buNone/>
            </a:pPr>
            <a:r>
              <a:rPr lang="fr-FR" sz="2400" dirty="0" smtClean="0">
                <a:sym typeface="Symbol"/>
              </a:rPr>
              <a:t>				^ </a:t>
            </a:r>
            <a:r>
              <a:rPr lang="fr-FR" sz="2400" dirty="0" err="1" smtClean="0">
                <a:sym typeface="Symbol"/>
              </a:rPr>
              <a:t>O</a:t>
            </a:r>
            <a:r>
              <a:rPr lang="fr-FR" sz="2400" baseline="-25000" dirty="0" err="1" smtClean="0">
                <a:sym typeface="Symbol"/>
              </a:rPr>
              <a:t>a</a:t>
            </a:r>
            <a:r>
              <a:rPr lang="fr-FR" sz="2400" baseline="-25000" dirty="0" smtClean="0">
                <a:sym typeface="Symbol"/>
              </a:rPr>
              <a:t> </a:t>
            </a:r>
            <a:r>
              <a:rPr lang="fr-FR" sz="2400" dirty="0" smtClean="0">
                <a:sym typeface="Symbol"/>
              </a:rPr>
              <a:t> (</a:t>
            </a:r>
            <a:r>
              <a:rPr lang="fr-FR" sz="2400" baseline="-25000" dirty="0" smtClean="0">
                <a:sym typeface="Symbol"/>
              </a:rPr>
              <a:t>j&lt;i </a:t>
            </a:r>
            <a:r>
              <a:rPr lang="fr-FR" sz="2400" dirty="0" smtClean="0">
                <a:sym typeface="Symbol"/>
              </a:rPr>
              <a:t>{</a:t>
            </a:r>
            <a:r>
              <a:rPr lang="fr-FR" sz="2400" dirty="0" err="1" smtClean="0">
                <a:sym typeface="Symbol"/>
              </a:rPr>
              <a:t>O</a:t>
            </a:r>
            <a:r>
              <a:rPr lang="fr-FR" sz="2400" baseline="-25000" dirty="0" err="1" smtClean="0">
                <a:sym typeface="Symbol"/>
              </a:rPr>
              <a:t>i</a:t>
            </a:r>
            <a:r>
              <a:rPr lang="fr-FR" sz="2400" dirty="0" smtClean="0">
                <a:sym typeface="Symbol"/>
              </a:rPr>
              <a:t>})  {I</a:t>
            </a:r>
            <a:r>
              <a:rPr lang="fr-FR" sz="2400" baseline="-25000" dirty="0" smtClean="0">
                <a:sym typeface="Symbol"/>
              </a:rPr>
              <a:t>a</a:t>
            </a:r>
            <a:r>
              <a:rPr lang="fr-FR" sz="2400" dirty="0" smtClean="0">
                <a:sym typeface="Symbol"/>
              </a:rPr>
              <a:t>}</a:t>
            </a:r>
          </a:p>
          <a:p>
            <a:pPr>
              <a:buNone/>
            </a:pPr>
            <a:r>
              <a:rPr lang="fr-FR" sz="2400" dirty="0" smtClean="0">
                <a:sym typeface="Symbol"/>
              </a:rPr>
              <a:t>				}</a:t>
            </a:r>
          </a:p>
          <a:p>
            <a:pPr>
              <a:buNone/>
            </a:pPr>
            <a:r>
              <a:rPr lang="fr-FR" sz="2400" b="1" dirty="0" smtClean="0">
                <a:sym typeface="Symbol"/>
              </a:rPr>
              <a:t>and:</a:t>
            </a:r>
          </a:p>
          <a:p>
            <a:pPr>
              <a:buNone/>
            </a:pPr>
            <a:r>
              <a:rPr lang="fr-FR" sz="2000" dirty="0" smtClean="0">
                <a:sym typeface="Symbol"/>
              </a:rPr>
              <a:t>seq</a:t>
            </a:r>
            <a:r>
              <a:rPr lang="fr-FR" sz="2000" baseline="-25000" dirty="0" smtClean="0">
                <a:sym typeface="Symbol"/>
              </a:rPr>
              <a:t>1</a:t>
            </a:r>
            <a:r>
              <a:rPr lang="fr-FR" sz="2000" dirty="0" smtClean="0">
                <a:sym typeface="Symbol"/>
              </a:rPr>
              <a:t>  </a:t>
            </a:r>
            <a:r>
              <a:rPr lang="fr-FR" sz="2000" dirty="0" err="1" smtClean="0">
                <a:sym typeface="Symbol"/>
              </a:rPr>
              <a:t>map</a:t>
            </a:r>
            <a:r>
              <a:rPr lang="fr-FR" sz="2000" dirty="0" smtClean="0">
                <a:sym typeface="Symbol"/>
              </a:rPr>
              <a:t>(&lt;a, I</a:t>
            </a:r>
            <a:r>
              <a:rPr lang="fr-FR" sz="2000" baseline="-25000" dirty="0" smtClean="0">
                <a:sym typeface="Symbol"/>
              </a:rPr>
              <a:t>a</a:t>
            </a:r>
            <a:r>
              <a:rPr lang="fr-FR" sz="2000" dirty="0" smtClean="0">
                <a:sym typeface="Symbol"/>
              </a:rPr>
              <a:t>, </a:t>
            </a:r>
            <a:r>
              <a:rPr lang="fr-FR" sz="2000" dirty="0" err="1" smtClean="0">
                <a:sym typeface="Symbol"/>
              </a:rPr>
              <a:t>O</a:t>
            </a:r>
            <a:r>
              <a:rPr lang="fr-FR" sz="2000" baseline="-25000" dirty="0" err="1" smtClean="0">
                <a:sym typeface="Symbol"/>
              </a:rPr>
              <a:t>a</a:t>
            </a:r>
            <a:r>
              <a:rPr lang="fr-FR" sz="2000" dirty="0" smtClean="0">
                <a:sym typeface="Symbol"/>
              </a:rPr>
              <a:t>&gt;, I),  seq</a:t>
            </a:r>
            <a:r>
              <a:rPr lang="fr-FR" sz="2000" baseline="-25000" dirty="0" smtClean="0">
                <a:sym typeface="Symbol"/>
              </a:rPr>
              <a:t>2</a:t>
            </a:r>
            <a:r>
              <a:rPr lang="fr-FR" sz="2000" dirty="0" smtClean="0">
                <a:sym typeface="Symbol"/>
              </a:rPr>
              <a:t>  </a:t>
            </a:r>
            <a:r>
              <a:rPr lang="fr-FR" sz="2000" dirty="0" err="1" smtClean="0">
                <a:sym typeface="Symbol"/>
              </a:rPr>
              <a:t>map</a:t>
            </a:r>
            <a:r>
              <a:rPr lang="fr-FR" sz="2000" dirty="0" smtClean="0">
                <a:sym typeface="Symbol"/>
              </a:rPr>
              <a:t>(&lt;a, I</a:t>
            </a:r>
            <a:r>
              <a:rPr lang="fr-FR" sz="2000" baseline="-25000" dirty="0" smtClean="0">
                <a:sym typeface="Symbol"/>
              </a:rPr>
              <a:t>a</a:t>
            </a:r>
            <a:r>
              <a:rPr lang="fr-FR" sz="2000" dirty="0" smtClean="0">
                <a:sym typeface="Symbol"/>
              </a:rPr>
              <a:t>, </a:t>
            </a:r>
            <a:r>
              <a:rPr lang="fr-FR" sz="2000" dirty="0" err="1" smtClean="0">
                <a:sym typeface="Symbol"/>
              </a:rPr>
              <a:t>O</a:t>
            </a:r>
            <a:r>
              <a:rPr lang="fr-FR" sz="2000" baseline="-25000" dirty="0" err="1" smtClean="0">
                <a:sym typeface="Symbol"/>
              </a:rPr>
              <a:t>a</a:t>
            </a:r>
            <a:r>
              <a:rPr lang="fr-FR" sz="2000" dirty="0" smtClean="0">
                <a:sym typeface="Symbol"/>
              </a:rPr>
              <a:t>&gt;, I) | seq</a:t>
            </a:r>
            <a:r>
              <a:rPr lang="fr-FR" sz="2000" baseline="-25000" dirty="0" smtClean="0">
                <a:sym typeface="Symbol"/>
              </a:rPr>
              <a:t>2</a:t>
            </a:r>
            <a:r>
              <a:rPr lang="fr-FR" sz="2000" dirty="0" smtClean="0">
                <a:sym typeface="Symbol"/>
              </a:rPr>
              <a:t> &lt; seq</a:t>
            </a:r>
            <a:r>
              <a:rPr lang="fr-FR" sz="2000" baseline="-25000" dirty="0" smtClean="0">
                <a:sym typeface="Symbol"/>
              </a:rPr>
              <a:t>1</a:t>
            </a: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539552" y="2420888"/>
            <a:ext cx="3024336" cy="2664296"/>
            <a:chOff x="1691680" y="1700808"/>
            <a:chExt cx="4968552" cy="4032448"/>
          </a:xfrm>
        </p:grpSpPr>
        <p:pic>
          <p:nvPicPr>
            <p:cNvPr id="15" name="Picture 8" descr="C:\Documents and Settings\bennaceu.ROCQ\Bureau\Sans-titre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87824" y="2471990"/>
              <a:ext cx="2337643" cy="2360529"/>
            </a:xfrm>
            <a:prstGeom prst="rect">
              <a:avLst/>
            </a:prstGeom>
            <a:noFill/>
          </p:spPr>
        </p:pic>
        <p:pic>
          <p:nvPicPr>
            <p:cNvPr id="16" name="Picture 22" descr="C:\Documents and Settings\bennaceu.ROCQ\Bureau\Woman-black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3849" y="2132856"/>
              <a:ext cx="792087" cy="751762"/>
            </a:xfrm>
            <a:prstGeom prst="rect">
              <a:avLst/>
            </a:prstGeom>
            <a:noFill/>
          </p:spPr>
        </p:pic>
        <p:pic>
          <p:nvPicPr>
            <p:cNvPr id="17" name="Picture 21" descr="C:\Documents and Settings\bennaceu.ROCQ\Bureau\woman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10906" y="4293096"/>
              <a:ext cx="633102" cy="720080"/>
            </a:xfrm>
            <a:prstGeom prst="rect">
              <a:avLst/>
            </a:prstGeom>
            <a:noFill/>
          </p:spPr>
        </p:pic>
        <p:pic>
          <p:nvPicPr>
            <p:cNvPr id="18" name="Picture 19" descr="C:\Documents and Settings\bennaceu.ROCQ\Bureau\CW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83768" y="3212976"/>
              <a:ext cx="612548" cy="792088"/>
            </a:xfrm>
            <a:prstGeom prst="rect">
              <a:avLst/>
            </a:prstGeom>
            <a:noFill/>
          </p:spPr>
        </p:pic>
        <p:sp>
          <p:nvSpPr>
            <p:cNvPr id="19" name="Bulle ronde 18"/>
            <p:cNvSpPr/>
            <p:nvPr/>
          </p:nvSpPr>
          <p:spPr>
            <a:xfrm>
              <a:off x="4788024" y="1700808"/>
              <a:ext cx="1668137" cy="792087"/>
            </a:xfrm>
            <a:prstGeom prst="wedgeEllipseCallou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Bulle ronde 19"/>
            <p:cNvSpPr/>
            <p:nvPr/>
          </p:nvSpPr>
          <p:spPr>
            <a:xfrm rot="21383995" flipH="1">
              <a:off x="1835696" y="1783726"/>
              <a:ext cx="1656184" cy="853186"/>
            </a:xfrm>
            <a:prstGeom prst="wedgeEllipseCallou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Bulle ronde 20"/>
            <p:cNvSpPr/>
            <p:nvPr/>
          </p:nvSpPr>
          <p:spPr>
            <a:xfrm flipV="1">
              <a:off x="3851920" y="4920262"/>
              <a:ext cx="1800200" cy="812994"/>
            </a:xfrm>
            <a:prstGeom prst="wedgeEllipseCallou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Bulle ronde 21"/>
            <p:cNvSpPr/>
            <p:nvPr/>
          </p:nvSpPr>
          <p:spPr>
            <a:xfrm flipH="1" flipV="1">
              <a:off x="1691680" y="3933056"/>
              <a:ext cx="1728192" cy="812994"/>
            </a:xfrm>
            <a:prstGeom prst="wedgeEllipseCallou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10" descr="C:\Documents and Settings\bennaceu.ROCQ\Bureau\Sans-titre-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32040" y="1772816"/>
              <a:ext cx="1080120" cy="516117"/>
            </a:xfrm>
            <a:prstGeom prst="rect">
              <a:avLst/>
            </a:prstGeom>
            <a:noFill/>
          </p:spPr>
        </p:pic>
        <p:pic>
          <p:nvPicPr>
            <p:cNvPr id="24" name="Picture 11" descr="C:\Documents and Settings\bennaceu.ROCQ\Bureau\Sans-titre-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87824" y="2225770"/>
              <a:ext cx="289271" cy="288032"/>
            </a:xfrm>
            <a:prstGeom prst="rect">
              <a:avLst/>
            </a:prstGeom>
            <a:noFill/>
          </p:spPr>
        </p:pic>
        <p:pic>
          <p:nvPicPr>
            <p:cNvPr id="25" name="Picture 12" descr="C:\Documents and Settings\bennaceu.ROCQ\Bureau\Sans-titre-1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35696" y="1998343"/>
              <a:ext cx="1584176" cy="299435"/>
            </a:xfrm>
            <a:prstGeom prst="rect">
              <a:avLst/>
            </a:prstGeom>
            <a:noFill/>
          </p:spPr>
        </p:pic>
        <p:pic>
          <p:nvPicPr>
            <p:cNvPr id="26" name="Picture 13" descr="C:\Documents and Settings\bennaceu.ROCQ\Bureau\Sans-titre-2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51720" y="4077072"/>
              <a:ext cx="1154240" cy="546422"/>
            </a:xfrm>
            <a:prstGeom prst="rect">
              <a:avLst/>
            </a:prstGeom>
            <a:noFill/>
          </p:spPr>
        </p:pic>
        <p:pic>
          <p:nvPicPr>
            <p:cNvPr id="27" name="Picture 15" descr="C:\Documents and Settings\bennaceu.ROCQ\Bureau\Sans-titre-1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54785" y="5085184"/>
              <a:ext cx="417215" cy="504056"/>
            </a:xfrm>
            <a:prstGeom prst="rect">
              <a:avLst/>
            </a:prstGeom>
            <a:noFill/>
          </p:spPr>
        </p:pic>
        <p:pic>
          <p:nvPicPr>
            <p:cNvPr id="28" name="Picture 16" descr="C:\Documents and Settings\bennaceu.ROCQ\Bureau\Sans-titre-2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572000" y="4992270"/>
              <a:ext cx="792087" cy="614660"/>
            </a:xfrm>
            <a:prstGeom prst="rect">
              <a:avLst/>
            </a:prstGeom>
            <a:noFill/>
          </p:spPr>
        </p:pic>
        <p:sp>
          <p:nvSpPr>
            <p:cNvPr id="29" name="Bulle ronde 28"/>
            <p:cNvSpPr/>
            <p:nvPr/>
          </p:nvSpPr>
          <p:spPr>
            <a:xfrm>
              <a:off x="5148064" y="3068960"/>
              <a:ext cx="1512168" cy="756084"/>
            </a:xfrm>
            <a:prstGeom prst="wedgeEllipseCallou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17" descr="C:\Documents and Settings\bennaceu.ROCQ\Bureau\Sans-titre-3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436096" y="3284984"/>
              <a:ext cx="1008112" cy="445140"/>
            </a:xfrm>
            <a:prstGeom prst="rect">
              <a:avLst/>
            </a:prstGeom>
            <a:noFill/>
          </p:spPr>
        </p:pic>
        <p:pic>
          <p:nvPicPr>
            <p:cNvPr id="31" name="Picture 20" descr="C:\Documents and Settings\bennaceu.ROCQ\Bureau\common1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860032" y="2420888"/>
              <a:ext cx="504056" cy="620679"/>
            </a:xfrm>
            <a:prstGeom prst="rect">
              <a:avLst/>
            </a:prstGeom>
            <a:noFill/>
          </p:spPr>
        </p:pic>
        <p:pic>
          <p:nvPicPr>
            <p:cNvPr id="32" name="Picture 9" descr="C:\Documents and Settings\bennaceu.ROCQ\Bureau\Sans-titre-1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940152" y="1916832"/>
              <a:ext cx="432048" cy="335140"/>
            </a:xfrm>
            <a:prstGeom prst="rect">
              <a:avLst/>
            </a:prstGeom>
            <a:noFill/>
          </p:spPr>
        </p:pic>
        <p:pic>
          <p:nvPicPr>
            <p:cNvPr id="33" name="Picture 23" descr="C:\Documents and Settings\bennaceu.ROCQ\Bureau\Chinois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004048" y="3717032"/>
              <a:ext cx="539472" cy="576064"/>
            </a:xfrm>
            <a:prstGeom prst="rect">
              <a:avLst/>
            </a:prstGeom>
            <a:noFill/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53975"/>
            <a:ext cx="8784976" cy="1143000"/>
          </a:xfrm>
        </p:spPr>
        <p:txBody>
          <a:bodyPr/>
          <a:lstStyle/>
          <a:p>
            <a:r>
              <a:rPr lang="fr-FR" dirty="0" smtClean="0"/>
              <a:t>Time to </a:t>
            </a:r>
            <a:r>
              <a:rPr lang="fr-FR" dirty="0" err="1" smtClean="0"/>
              <a:t>Re</a:t>
            </a:r>
            <a:r>
              <a:rPr lang="fr-FR" dirty="0" smtClean="0"/>
              <a:t>-</a:t>
            </a:r>
            <a:r>
              <a:rPr lang="fr-FR" dirty="0" err="1" smtClean="0"/>
              <a:t>think</a:t>
            </a:r>
            <a:r>
              <a:rPr lang="fr-FR" dirty="0" smtClean="0"/>
              <a:t> Middleware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395536" y="1916832"/>
            <a:ext cx="3392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kern="0" dirty="0" err="1" smtClean="0">
                <a:solidFill>
                  <a:srgbClr val="1F5594"/>
                </a:solidFill>
                <a:latin typeface="+mj-lt"/>
                <a:ea typeface="+mj-ea"/>
                <a:cs typeface="+mj-cs"/>
              </a:rPr>
              <a:t>Universal</a:t>
            </a:r>
            <a:r>
              <a:rPr lang="fr-FR" sz="2000" kern="0" dirty="0" smtClean="0">
                <a:solidFill>
                  <a:srgbClr val="1F5594"/>
                </a:solidFill>
                <a:latin typeface="+mj-lt"/>
                <a:ea typeface="+mj-ea"/>
                <a:cs typeface="+mj-cs"/>
              </a:rPr>
              <a:t> instant messaging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96580" y="5445224"/>
            <a:ext cx="3219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kern="0" dirty="0" smtClean="0">
                <a:solidFill>
                  <a:srgbClr val="1F5594"/>
                </a:solidFill>
                <a:latin typeface="+mj-lt"/>
                <a:ea typeface="+mj-ea"/>
                <a:cs typeface="+mj-cs"/>
              </a:rPr>
              <a:t>Photo sharing in a stadium</a:t>
            </a:r>
          </a:p>
        </p:txBody>
      </p:sp>
      <p:grpSp>
        <p:nvGrpSpPr>
          <p:cNvPr id="34" name="Groupe 33"/>
          <p:cNvGrpSpPr/>
          <p:nvPr/>
        </p:nvGrpSpPr>
        <p:grpSpPr>
          <a:xfrm>
            <a:off x="1475656" y="3068960"/>
            <a:ext cx="1008112" cy="671115"/>
            <a:chOff x="2555776" y="3765997"/>
            <a:chExt cx="1008112" cy="671115"/>
          </a:xfrm>
        </p:grpSpPr>
        <p:cxnSp>
          <p:nvCxnSpPr>
            <p:cNvPr id="35" name="Connecteur droit avec flèche 34"/>
            <p:cNvCxnSpPr/>
            <p:nvPr/>
          </p:nvCxnSpPr>
          <p:spPr>
            <a:xfrm rot="10800000" flipV="1">
              <a:off x="2555776" y="3861048"/>
              <a:ext cx="1008112" cy="576064"/>
            </a:xfrm>
            <a:prstGeom prst="straightConnector1">
              <a:avLst/>
            </a:prstGeom>
            <a:ln w="76200">
              <a:solidFill>
                <a:srgbClr val="00206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/>
            <p:cNvSpPr txBox="1"/>
            <p:nvPr/>
          </p:nvSpPr>
          <p:spPr>
            <a:xfrm rot="19987532">
              <a:off x="2787983" y="3765997"/>
              <a:ext cx="401894" cy="664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</a:rPr>
                <a:t>×</a:t>
              </a:r>
              <a:endParaRPr lang="en-US" sz="4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4067944" y="2522184"/>
            <a:ext cx="4824536" cy="2461705"/>
            <a:chOff x="611560" y="908720"/>
            <a:chExt cx="7632848" cy="4909977"/>
          </a:xfrm>
        </p:grpSpPr>
        <p:pic>
          <p:nvPicPr>
            <p:cNvPr id="38" name="Picture 1"/>
            <p:cNvPicPr>
              <a:picLocks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139988" y="1565061"/>
              <a:ext cx="6408237" cy="422742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39" name="Picture 2"/>
            <p:cNvPicPr>
              <a:picLocks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rot="21435945">
              <a:off x="1840365" y="2747733"/>
              <a:ext cx="4990708" cy="1811753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11560" y="1051312"/>
              <a:ext cx="2390507" cy="239050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1" name="Picture 4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20601" y="3391493"/>
              <a:ext cx="2390507" cy="239050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853901" y="3391493"/>
              <a:ext cx="2390507" cy="239050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3" name="Picture 6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602268" y="908720"/>
              <a:ext cx="2390507" cy="239050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grpSp>
          <p:nvGrpSpPr>
            <p:cNvPr id="44" name="Group 7"/>
            <p:cNvGrpSpPr>
              <a:grpSpLocks/>
            </p:cNvGrpSpPr>
            <p:nvPr/>
          </p:nvGrpSpPr>
          <p:grpSpPr bwMode="auto">
            <a:xfrm rot="654181">
              <a:off x="2136467" y="4511398"/>
              <a:ext cx="721346" cy="1274943"/>
              <a:chOff x="1" y="0"/>
              <a:chExt cx="688" cy="1215"/>
            </a:xfrm>
          </p:grpSpPr>
          <p:pic>
            <p:nvPicPr>
              <p:cNvPr id="55" name="Picture 8"/>
              <p:cNvPicPr>
                <a:picLocks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1" y="0"/>
                <a:ext cx="688" cy="1215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56" name="Picture 9"/>
              <p:cNvPicPr>
                <a:picLocks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24" y="161"/>
                <a:ext cx="643" cy="899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</p:grpSp>
        <p:grpSp>
          <p:nvGrpSpPr>
            <p:cNvPr id="45" name="Group 10"/>
            <p:cNvGrpSpPr>
              <a:grpSpLocks/>
            </p:cNvGrpSpPr>
            <p:nvPr/>
          </p:nvGrpSpPr>
          <p:grpSpPr bwMode="auto">
            <a:xfrm rot="21173294">
              <a:off x="6000621" y="4443111"/>
              <a:ext cx="747558" cy="1374542"/>
              <a:chOff x="0" y="0"/>
              <a:chExt cx="712" cy="1311"/>
            </a:xfrm>
          </p:grpSpPr>
          <p:pic>
            <p:nvPicPr>
              <p:cNvPr id="53" name="Picture 11"/>
              <p:cNvPicPr>
                <a:picLocks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0" y="0"/>
                <a:ext cx="712" cy="1311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54" name="Picture 12"/>
              <p:cNvPicPr>
                <a:picLocks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51" y="222"/>
                <a:ext cx="600" cy="717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</p:grpSp>
        <p:grpSp>
          <p:nvGrpSpPr>
            <p:cNvPr id="46" name="Group 13"/>
            <p:cNvGrpSpPr>
              <a:grpSpLocks/>
            </p:cNvGrpSpPr>
            <p:nvPr/>
          </p:nvGrpSpPr>
          <p:grpSpPr bwMode="auto">
            <a:xfrm rot="914826">
              <a:off x="2045896" y="1680255"/>
              <a:ext cx="1015939" cy="1409142"/>
              <a:chOff x="12" y="8"/>
              <a:chExt cx="968" cy="1344"/>
            </a:xfrm>
          </p:grpSpPr>
          <p:pic>
            <p:nvPicPr>
              <p:cNvPr id="51" name="Picture 14"/>
              <p:cNvPicPr>
                <a:picLocks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 rot="-64023">
                <a:off x="12" y="8"/>
                <a:ext cx="968" cy="134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52" name="Picture 15"/>
              <p:cNvPicPr>
                <a:picLocks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 rot="-104777">
                <a:off x="153" y="41"/>
                <a:ext cx="718" cy="70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</p:grpSp>
        <p:grpSp>
          <p:nvGrpSpPr>
            <p:cNvPr id="47" name="Group 16"/>
            <p:cNvGrpSpPr>
              <a:grpSpLocks/>
            </p:cNvGrpSpPr>
            <p:nvPr/>
          </p:nvGrpSpPr>
          <p:grpSpPr bwMode="auto">
            <a:xfrm>
              <a:off x="5778584" y="1629017"/>
              <a:ext cx="763989" cy="1459468"/>
              <a:chOff x="178" y="73"/>
              <a:chExt cx="728" cy="1392"/>
            </a:xfrm>
          </p:grpSpPr>
          <p:pic>
            <p:nvPicPr>
              <p:cNvPr id="49" name="Picture 17"/>
              <p:cNvPicPr>
                <a:picLocks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 rot="-964472">
                <a:off x="178" y="73"/>
                <a:ext cx="728" cy="1392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50" name="Picture 18"/>
              <p:cNvPicPr>
                <a:picLocks noChangeArrowheads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 rot="-986447">
                <a:off x="223" y="194"/>
                <a:ext cx="608" cy="106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</p:grpSp>
        <p:pic>
          <p:nvPicPr>
            <p:cNvPr id="48" name="Picture 19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3996015" y="4108645"/>
              <a:ext cx="662632" cy="826193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57" name="Rectangle 20"/>
          <p:cNvSpPr>
            <a:spLocks/>
          </p:cNvSpPr>
          <p:nvPr/>
        </p:nvSpPr>
        <p:spPr bwMode="auto">
          <a:xfrm>
            <a:off x="5436096" y="2708920"/>
            <a:ext cx="1938031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ea typeface="Gill Sans" charset="0"/>
                <a:cs typeface="Gill Sans" charset="0"/>
              </a:rPr>
              <a:t>Fully Distributed LIME 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ea typeface="Gill Sans" charset="0"/>
                <a:cs typeface="Gill Sans" charset="0"/>
              </a:rPr>
              <a:t>Photo Sharing </a:t>
            </a:r>
          </a:p>
        </p:txBody>
      </p:sp>
      <p:sp>
        <p:nvSpPr>
          <p:cNvPr id="58" name="Rectangle 21"/>
          <p:cNvSpPr>
            <a:spLocks/>
          </p:cNvSpPr>
          <p:nvPr/>
        </p:nvSpPr>
        <p:spPr bwMode="auto">
          <a:xfrm>
            <a:off x="5652120" y="4653136"/>
            <a:ext cx="1524455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ea typeface="Gill Sans" charset="0"/>
                <a:cs typeface="Gill Sans" charset="0"/>
              </a:rPr>
              <a:t>Centralized SOAP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ea typeface="Gill Sans" charset="0"/>
                <a:cs typeface="Gill Sans" charset="0"/>
              </a:rPr>
              <a:t>Photo Sharing 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36512" y="2377331"/>
            <a:ext cx="9144000" cy="2923877"/>
          </a:xfrm>
          <a:prstGeom prst="rect">
            <a:avLst/>
          </a:prstGeom>
          <a:solidFill>
            <a:srgbClr val="C0C0C0"/>
          </a:solidFill>
          <a:ln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rgbClr val="CC00FF"/>
                </a:solidFill>
              </a:rPr>
              <a:t>Today’s</a:t>
            </a:r>
            <a:r>
              <a:rPr lang="fr-FR" sz="2400" b="1" dirty="0" smtClean="0">
                <a:solidFill>
                  <a:srgbClr val="CC00FF"/>
                </a:solidFill>
              </a:rPr>
              <a:t> middleware </a:t>
            </a:r>
            <a:r>
              <a:rPr lang="fr-FR" sz="2400" b="1" dirty="0" err="1" smtClean="0">
                <a:solidFill>
                  <a:srgbClr val="CC00FF"/>
                </a:solidFill>
              </a:rPr>
              <a:t>fails</a:t>
            </a:r>
            <a:r>
              <a:rPr lang="fr-FR" sz="2400" b="1" dirty="0" smtClean="0">
                <a:solidFill>
                  <a:srgbClr val="CC00FF"/>
                </a:solidFill>
              </a:rPr>
              <a:t> to </a:t>
            </a:r>
            <a:r>
              <a:rPr lang="fr-FR" sz="2400" b="1" dirty="0" err="1" smtClean="0">
                <a:solidFill>
                  <a:srgbClr val="CC00FF"/>
                </a:solidFill>
              </a:rPr>
              <a:t>achieve</a:t>
            </a:r>
            <a:r>
              <a:rPr lang="fr-FR" sz="2400" b="1" dirty="0" smtClean="0">
                <a:solidFill>
                  <a:srgbClr val="CC00FF"/>
                </a:solidFill>
              </a:rPr>
              <a:t> </a:t>
            </a:r>
            <a:r>
              <a:rPr lang="fr-FR" sz="2400" b="1" dirty="0" err="1" smtClean="0">
                <a:solidFill>
                  <a:srgbClr val="CC00FF"/>
                </a:solidFill>
              </a:rPr>
              <a:t>interoperability</a:t>
            </a:r>
            <a:endParaRPr lang="fr-FR" sz="2400" b="1" dirty="0" smtClean="0">
              <a:solidFill>
                <a:srgbClr val="CC00FF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CC00FF"/>
                </a:solidFill>
              </a:rPr>
              <a:t> </a:t>
            </a:r>
            <a:r>
              <a:rPr lang="fr-FR" sz="2000" dirty="0" err="1" smtClean="0">
                <a:solidFill>
                  <a:srgbClr val="CC00FF"/>
                </a:solidFill>
              </a:rPr>
              <a:t>Pervasive</a:t>
            </a:r>
            <a:r>
              <a:rPr lang="fr-FR" sz="2000" dirty="0" smtClean="0">
                <a:solidFill>
                  <a:srgbClr val="CC00FF"/>
                </a:solidFill>
              </a:rPr>
              <a:t> </a:t>
            </a:r>
            <a:r>
              <a:rPr lang="fr-FR" sz="2000" dirty="0" err="1" smtClean="0">
                <a:solidFill>
                  <a:srgbClr val="CC00FF"/>
                </a:solidFill>
              </a:rPr>
              <a:t>networked</a:t>
            </a:r>
            <a:r>
              <a:rPr lang="fr-FR" sz="2000" dirty="0" smtClean="0">
                <a:solidFill>
                  <a:srgbClr val="CC00FF"/>
                </a:solidFill>
              </a:rPr>
              <a:t> </a:t>
            </a:r>
            <a:r>
              <a:rPr lang="fr-FR" sz="2000" dirty="0" err="1" smtClean="0">
                <a:solidFill>
                  <a:srgbClr val="CC00FF"/>
                </a:solidFill>
              </a:rPr>
              <a:t>systems</a:t>
            </a:r>
            <a:r>
              <a:rPr lang="fr-FR" sz="2000" dirty="0" smtClean="0">
                <a:solidFill>
                  <a:srgbClr val="CC00FF"/>
                </a:solidFill>
              </a:rPr>
              <a:t> </a:t>
            </a:r>
            <a:r>
              <a:rPr lang="fr-FR" sz="2000" dirty="0" err="1" smtClean="0">
                <a:solidFill>
                  <a:srgbClr val="CC00FF"/>
                </a:solidFill>
              </a:rPr>
              <a:t>offering</a:t>
            </a:r>
            <a:r>
              <a:rPr lang="fr-FR" sz="2000" dirty="0" smtClean="0">
                <a:solidFill>
                  <a:srgbClr val="CC00FF"/>
                </a:solidFill>
              </a:rPr>
              <a:t> </a:t>
            </a:r>
            <a:r>
              <a:rPr lang="fr-FR" sz="2000" dirty="0" err="1" smtClean="0">
                <a:solidFill>
                  <a:srgbClr val="CC00FF"/>
                </a:solidFill>
              </a:rPr>
              <a:t>matching</a:t>
            </a:r>
            <a:r>
              <a:rPr lang="fr-FR" sz="2000" dirty="0" smtClean="0">
                <a:solidFill>
                  <a:srgbClr val="CC00FF"/>
                </a:solidFill>
              </a:rPr>
              <a:t> </a:t>
            </a:r>
            <a:r>
              <a:rPr lang="fr-FR" sz="2000" dirty="0" err="1" smtClean="0">
                <a:solidFill>
                  <a:srgbClr val="CC00FF"/>
                </a:solidFill>
              </a:rPr>
              <a:t>functionalities</a:t>
            </a:r>
            <a:r>
              <a:rPr lang="fr-FR" sz="2000" dirty="0" smtClean="0">
                <a:solidFill>
                  <a:srgbClr val="CC00FF"/>
                </a:solidFill>
              </a:rPr>
              <a:t>, </a:t>
            </a:r>
          </a:p>
          <a:p>
            <a:pPr lvl="1"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CC00FF"/>
                </a:solidFill>
              </a:rPr>
              <a:t> but </a:t>
            </a:r>
            <a:r>
              <a:rPr lang="fr-FR" sz="2000" dirty="0" err="1" smtClean="0">
                <a:solidFill>
                  <a:srgbClr val="CC00FF"/>
                </a:solidFill>
              </a:rPr>
              <a:t>implementing</a:t>
            </a:r>
            <a:r>
              <a:rPr lang="fr-FR" sz="2000" dirty="0" smtClean="0">
                <a:solidFill>
                  <a:srgbClr val="CC00FF"/>
                </a:solidFill>
              </a:rPr>
              <a:t> </a:t>
            </a:r>
            <a:r>
              <a:rPr lang="fr-FR" sz="2000" dirty="0" err="1" smtClean="0">
                <a:solidFill>
                  <a:srgbClr val="CC00FF"/>
                </a:solidFill>
              </a:rPr>
              <a:t>highly</a:t>
            </a:r>
            <a:r>
              <a:rPr lang="fr-FR" sz="2000" dirty="0" smtClean="0">
                <a:solidFill>
                  <a:srgbClr val="CC00FF"/>
                </a:solidFill>
              </a:rPr>
              <a:t> </a:t>
            </a:r>
            <a:r>
              <a:rPr lang="fr-FR" sz="2000" dirty="0" err="1" smtClean="0">
                <a:solidFill>
                  <a:srgbClr val="CC00FF"/>
                </a:solidFill>
              </a:rPr>
              <a:t>heterogeneous</a:t>
            </a:r>
            <a:r>
              <a:rPr lang="fr-FR" sz="2000" dirty="0" smtClean="0">
                <a:solidFill>
                  <a:srgbClr val="CC00FF"/>
                </a:solidFill>
              </a:rPr>
              <a:t> </a:t>
            </a:r>
            <a:r>
              <a:rPr lang="fr-FR" sz="2000" dirty="0" err="1" smtClean="0">
                <a:solidFill>
                  <a:srgbClr val="CC00FF"/>
                </a:solidFill>
              </a:rPr>
              <a:t>protocols</a:t>
            </a:r>
            <a:r>
              <a:rPr lang="fr-FR" sz="2000" dirty="0" smtClean="0">
                <a:solidFill>
                  <a:srgbClr val="CC00FF"/>
                </a:solidFill>
              </a:rPr>
              <a:t> </a:t>
            </a:r>
            <a:r>
              <a:rPr lang="fr-FR" sz="2000" dirty="0" err="1" smtClean="0">
                <a:solidFill>
                  <a:srgbClr val="CC00FF"/>
                </a:solidFill>
              </a:rPr>
              <a:t>from</a:t>
            </a:r>
            <a:r>
              <a:rPr lang="fr-FR" sz="2000" dirty="0" smtClean="0">
                <a:solidFill>
                  <a:srgbClr val="CC00FF"/>
                </a:solidFill>
              </a:rPr>
              <a:t> application down    </a:t>
            </a:r>
            <a:br>
              <a:rPr lang="fr-FR" sz="2000" dirty="0" smtClean="0">
                <a:solidFill>
                  <a:srgbClr val="CC00FF"/>
                </a:solidFill>
              </a:rPr>
            </a:br>
            <a:r>
              <a:rPr lang="fr-FR" sz="2000" dirty="0" smtClean="0">
                <a:solidFill>
                  <a:srgbClr val="CC00FF"/>
                </a:solidFill>
              </a:rPr>
              <a:t>   to middleware layer</a:t>
            </a:r>
            <a:endParaRPr lang="fr-FR" sz="2400" dirty="0" smtClean="0">
              <a:solidFill>
                <a:srgbClr val="CC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CC00FF"/>
                </a:solidFill>
              </a:rPr>
              <a:t> </a:t>
            </a:r>
            <a:r>
              <a:rPr lang="fr-FR" sz="2400" b="1" dirty="0" err="1" smtClean="0">
                <a:solidFill>
                  <a:srgbClr val="CC00FF"/>
                </a:solidFill>
              </a:rPr>
              <a:t>Need</a:t>
            </a:r>
            <a:r>
              <a:rPr lang="fr-FR" sz="2400" b="1" dirty="0" smtClean="0">
                <a:solidFill>
                  <a:srgbClr val="CC00FF"/>
                </a:solidFill>
              </a:rPr>
              <a:t> for on-the-</a:t>
            </a:r>
            <a:r>
              <a:rPr lang="fr-FR" sz="2400" b="1" dirty="0" err="1" smtClean="0">
                <a:solidFill>
                  <a:srgbClr val="CC00FF"/>
                </a:solidFill>
              </a:rPr>
              <a:t>fly</a:t>
            </a:r>
            <a:r>
              <a:rPr lang="fr-FR" sz="2400" b="1" dirty="0" smtClean="0">
                <a:solidFill>
                  <a:srgbClr val="CC00FF"/>
                </a:solidFill>
              </a:rPr>
              <a:t> </a:t>
            </a:r>
            <a:r>
              <a:rPr lang="fr-FR" sz="2400" b="1" dirty="0" err="1" smtClean="0">
                <a:solidFill>
                  <a:srgbClr val="CC00FF"/>
                </a:solidFill>
              </a:rPr>
              <a:t>interoperability</a:t>
            </a:r>
            <a:endParaRPr lang="fr-FR" sz="2400" b="1" dirty="0" smtClean="0">
              <a:solidFill>
                <a:srgbClr val="CC00FF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CC00FF"/>
                </a:solidFill>
              </a:rPr>
              <a:t> </a:t>
            </a:r>
            <a:r>
              <a:rPr lang="fr-FR" sz="2000" dirty="0" err="1" smtClean="0">
                <a:solidFill>
                  <a:srgbClr val="CC00FF"/>
                </a:solidFill>
              </a:rPr>
              <a:t>Pervasive</a:t>
            </a:r>
            <a:r>
              <a:rPr lang="fr-FR" sz="2000" dirty="0" smtClean="0">
                <a:solidFill>
                  <a:srgbClr val="CC00FF"/>
                </a:solidFill>
              </a:rPr>
              <a:t> </a:t>
            </a:r>
            <a:r>
              <a:rPr lang="fr-FR" sz="2000" dirty="0" err="1" smtClean="0">
                <a:solidFill>
                  <a:srgbClr val="CC00FF"/>
                </a:solidFill>
              </a:rPr>
              <a:t>networked</a:t>
            </a:r>
            <a:r>
              <a:rPr lang="fr-FR" sz="2000" dirty="0" smtClean="0">
                <a:solidFill>
                  <a:srgbClr val="CC00FF"/>
                </a:solidFill>
              </a:rPr>
              <a:t> </a:t>
            </a:r>
            <a:r>
              <a:rPr lang="fr-FR" sz="2000" dirty="0" err="1" smtClean="0">
                <a:solidFill>
                  <a:srgbClr val="CC00FF"/>
                </a:solidFill>
              </a:rPr>
              <a:t>systems</a:t>
            </a:r>
            <a:r>
              <a:rPr lang="fr-FR" sz="2000" dirty="0" smtClean="0">
                <a:solidFill>
                  <a:srgbClr val="CC00FF"/>
                </a:solidFill>
              </a:rPr>
              <a:t> </a:t>
            </a:r>
            <a:r>
              <a:rPr lang="fr-FR" sz="2000" dirty="0" err="1" smtClean="0">
                <a:solidFill>
                  <a:srgbClr val="CC00FF"/>
                </a:solidFill>
              </a:rPr>
              <a:t>meet</a:t>
            </a:r>
            <a:r>
              <a:rPr lang="fr-FR" sz="2000" dirty="0" smtClean="0">
                <a:solidFill>
                  <a:srgbClr val="CC00FF"/>
                </a:solidFill>
              </a:rPr>
              <a:t> on the </a:t>
            </a:r>
            <a:r>
              <a:rPr lang="fr-FR" sz="2000" dirty="0" err="1" smtClean="0">
                <a:solidFill>
                  <a:srgbClr val="CC00FF"/>
                </a:solidFill>
              </a:rPr>
              <a:t>fly</a:t>
            </a:r>
            <a:endParaRPr lang="fr-FR" sz="2400" dirty="0" smtClean="0">
              <a:solidFill>
                <a:srgbClr val="CC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CC00FF"/>
                </a:solidFill>
              </a:rPr>
              <a:t> </a:t>
            </a:r>
            <a:r>
              <a:rPr lang="fr-FR" sz="2400" b="1" dirty="0" smtClean="0">
                <a:solidFill>
                  <a:srgbClr val="CC00FF"/>
                </a:solidFill>
              </a:rPr>
              <a:t>Emergent middleware as a </a:t>
            </a:r>
            <a:r>
              <a:rPr lang="fr-FR" sz="2400" b="1" dirty="0" err="1" smtClean="0">
                <a:solidFill>
                  <a:srgbClr val="CC00FF"/>
                </a:solidFill>
              </a:rPr>
              <a:t>result</a:t>
            </a:r>
            <a:r>
              <a:rPr lang="fr-FR" sz="2400" b="1" dirty="0" smtClean="0">
                <a:solidFill>
                  <a:srgbClr val="CC00FF"/>
                </a:solidFill>
              </a:rPr>
              <a:t> of </a:t>
            </a:r>
            <a:r>
              <a:rPr lang="fr-FR" sz="2400" b="1" dirty="0" err="1" smtClean="0">
                <a:solidFill>
                  <a:srgbClr val="CC00FF"/>
                </a:solidFill>
              </a:rPr>
              <a:t>protocol</a:t>
            </a:r>
            <a:r>
              <a:rPr lang="fr-FR" sz="2400" b="1" dirty="0" smtClean="0">
                <a:solidFill>
                  <a:srgbClr val="CC00FF"/>
                </a:solidFill>
              </a:rPr>
              <a:t> composition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CC00FF"/>
                </a:solidFill>
              </a:rPr>
              <a:t> </a:t>
            </a:r>
            <a:r>
              <a:rPr lang="fr-FR" sz="2000" dirty="0" err="1" smtClean="0">
                <a:solidFill>
                  <a:srgbClr val="CC00FF"/>
                </a:solidFill>
              </a:rPr>
              <a:t>Dynamic</a:t>
            </a:r>
            <a:r>
              <a:rPr lang="fr-FR" sz="2000" dirty="0" smtClean="0">
                <a:solidFill>
                  <a:srgbClr val="CC00FF"/>
                </a:solidFill>
              </a:rPr>
              <a:t> </a:t>
            </a:r>
            <a:r>
              <a:rPr lang="fr-FR" sz="2000" dirty="0" err="1" smtClean="0">
                <a:solidFill>
                  <a:srgbClr val="CC00FF"/>
                </a:solidFill>
              </a:rPr>
              <a:t>synthesis</a:t>
            </a:r>
            <a:r>
              <a:rPr lang="fr-FR" sz="2000" dirty="0" smtClean="0">
                <a:solidFill>
                  <a:srgbClr val="CC00FF"/>
                </a:solidFill>
              </a:rPr>
              <a:t> of </a:t>
            </a:r>
            <a:r>
              <a:rPr lang="fr-FR" sz="2000" dirty="0" err="1" smtClean="0">
                <a:solidFill>
                  <a:srgbClr val="CC00FF"/>
                </a:solidFill>
              </a:rPr>
              <a:t>mediation</a:t>
            </a:r>
            <a:r>
              <a:rPr lang="fr-FR" sz="2000" dirty="0" smtClean="0">
                <a:solidFill>
                  <a:srgbClr val="CC00FF"/>
                </a:solidFill>
              </a:rPr>
              <a:t> </a:t>
            </a:r>
            <a:r>
              <a:rPr lang="fr-FR" sz="2000" dirty="0" err="1" smtClean="0">
                <a:solidFill>
                  <a:srgbClr val="CC00FF"/>
                </a:solidFill>
              </a:rPr>
              <a:t>protocols</a:t>
            </a:r>
            <a:endParaRPr lang="fr-FR" sz="2400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7" grpId="0"/>
      <p:bldP spid="58" grpId="0"/>
      <p:bldP spid="59" grpId="0" build="allAtOnce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Mediator</a:t>
            </a:r>
            <a:r>
              <a:rPr lang="fr-FR" dirty="0" smtClean="0"/>
              <a:t> </a:t>
            </a:r>
            <a:r>
              <a:rPr lang="fr-FR" dirty="0" err="1" smtClean="0"/>
              <a:t>Synthesis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752528"/>
          </a:xfrm>
        </p:spPr>
        <p:txBody>
          <a:bodyPr/>
          <a:lstStyle/>
          <a:p>
            <a:pPr>
              <a:buNone/>
            </a:pPr>
            <a:r>
              <a:rPr lang="fr-FR" sz="2000" b="1" dirty="0" smtClean="0"/>
              <a:t>Adaptation </a:t>
            </a:r>
            <a:r>
              <a:rPr lang="fr-FR" sz="2000" b="1" dirty="0" err="1" smtClean="0"/>
              <a:t>processes</a:t>
            </a:r>
            <a:r>
              <a:rPr lang="fr-FR" sz="2000" b="1" dirty="0" smtClean="0"/>
              <a:t>:</a:t>
            </a:r>
          </a:p>
          <a:p>
            <a:pPr>
              <a:buNone/>
            </a:pPr>
            <a:r>
              <a:rPr lang="fr-FR" sz="2000" dirty="0" smtClean="0"/>
              <a:t>M</a:t>
            </a:r>
            <a:r>
              <a:rPr lang="fr-FR" sz="2000" baseline="-25000" dirty="0" smtClean="0"/>
              <a:t>a</a:t>
            </a:r>
            <a:r>
              <a:rPr lang="fr-FR" sz="2000" dirty="0" smtClean="0"/>
              <a:t> = (||</a:t>
            </a:r>
            <a:r>
              <a:rPr lang="fr-FR" sz="2000" baseline="-25000" dirty="0" smtClean="0"/>
              <a:t>i</a:t>
            </a:r>
            <a:r>
              <a:rPr lang="fr-FR" sz="2000" dirty="0" smtClean="0"/>
              <a:t> </a:t>
            </a:r>
            <a:r>
              <a:rPr lang="fr-FR" sz="2000" dirty="0" err="1" smtClean="0"/>
              <a:t>Processes</a:t>
            </a:r>
            <a:r>
              <a:rPr lang="fr-FR" sz="2000" dirty="0" smtClean="0"/>
              <a:t> </a:t>
            </a:r>
            <a:r>
              <a:rPr lang="fr-FR" sz="2000" dirty="0" err="1" smtClean="0"/>
              <a:t>that</a:t>
            </a:r>
            <a:r>
              <a:rPr lang="fr-FR" sz="2000" dirty="0" smtClean="0"/>
              <a:t> </a:t>
            </a:r>
            <a:r>
              <a:rPr lang="fr-FR" sz="2000" dirty="0" err="1" smtClean="0"/>
              <a:t>merge</a:t>
            </a:r>
            <a:r>
              <a:rPr lang="fr-FR" sz="2000" dirty="0" smtClean="0"/>
              <a:t>/split A1 actions)</a:t>
            </a:r>
          </a:p>
          <a:p>
            <a:pPr>
              <a:buNone/>
            </a:pPr>
            <a:r>
              <a:rPr lang="fr-FR" sz="2000" dirty="0" smtClean="0"/>
              <a:t>M</a:t>
            </a:r>
            <a:r>
              <a:rPr lang="fr-FR" sz="2000" baseline="-25000" dirty="0" smtClean="0"/>
              <a:t>a’</a:t>
            </a:r>
            <a:r>
              <a:rPr lang="fr-FR" sz="2000" dirty="0" smtClean="0"/>
              <a:t> = (||</a:t>
            </a:r>
            <a:r>
              <a:rPr lang="fr-FR" sz="2000" baseline="-25000" dirty="0" smtClean="0"/>
              <a:t>i’</a:t>
            </a:r>
            <a:r>
              <a:rPr lang="fr-FR" sz="2000" dirty="0" smtClean="0"/>
              <a:t> </a:t>
            </a:r>
            <a:r>
              <a:rPr lang="fr-FR" sz="2000" dirty="0" err="1" smtClean="0"/>
              <a:t>Processes</a:t>
            </a:r>
            <a:r>
              <a:rPr lang="fr-FR" sz="2000" dirty="0" smtClean="0"/>
              <a:t> </a:t>
            </a:r>
            <a:r>
              <a:rPr lang="fr-FR" sz="2000" dirty="0" err="1" smtClean="0"/>
              <a:t>that</a:t>
            </a:r>
            <a:r>
              <a:rPr lang="fr-FR" sz="2000" dirty="0" smtClean="0"/>
              <a:t> </a:t>
            </a:r>
            <a:r>
              <a:rPr lang="fr-FR" sz="2000" dirty="0" err="1" smtClean="0"/>
              <a:t>merge</a:t>
            </a:r>
            <a:r>
              <a:rPr lang="fr-FR" sz="2000" dirty="0" smtClean="0"/>
              <a:t>/split A2 actions)</a:t>
            </a:r>
          </a:p>
          <a:p>
            <a:pPr>
              <a:buNone/>
            </a:pPr>
            <a:r>
              <a:rPr lang="fr-FR" sz="2000" dirty="0" smtClean="0"/>
              <a:t>M</a:t>
            </a:r>
            <a:r>
              <a:rPr lang="fr-FR" sz="2000" baseline="-25000" dirty="0" smtClean="0"/>
              <a:t>b’</a:t>
            </a:r>
            <a:r>
              <a:rPr lang="fr-FR" sz="2000" dirty="0" smtClean="0"/>
              <a:t> = (||</a:t>
            </a:r>
            <a:r>
              <a:rPr lang="fr-FR" sz="2000" baseline="-25000" dirty="0" smtClean="0"/>
              <a:t>i</a:t>
            </a:r>
            <a:r>
              <a:rPr lang="fr-FR" sz="2000" dirty="0" smtClean="0"/>
              <a:t> </a:t>
            </a:r>
            <a:r>
              <a:rPr lang="fr-FR" sz="2000" dirty="0" err="1" smtClean="0"/>
              <a:t>Processes</a:t>
            </a:r>
            <a:r>
              <a:rPr lang="fr-FR" sz="2000" dirty="0" smtClean="0"/>
              <a:t> </a:t>
            </a:r>
            <a:r>
              <a:rPr lang="fr-FR" sz="2000" dirty="0" err="1" smtClean="0"/>
              <a:t>that</a:t>
            </a:r>
            <a:r>
              <a:rPr lang="fr-FR" sz="2000" dirty="0" smtClean="0"/>
              <a:t> consume extra output actions of A2)</a:t>
            </a:r>
          </a:p>
          <a:p>
            <a:pPr>
              <a:buNone/>
            </a:pPr>
            <a:r>
              <a:rPr lang="fr-FR" sz="2000" dirty="0" smtClean="0"/>
              <a:t>M</a:t>
            </a:r>
            <a:r>
              <a:rPr lang="fr-FR" sz="2000" baseline="-25000" dirty="0" smtClean="0"/>
              <a:t>b</a:t>
            </a:r>
            <a:r>
              <a:rPr lang="fr-FR" sz="2000" dirty="0" smtClean="0"/>
              <a:t> = (||</a:t>
            </a:r>
            <a:r>
              <a:rPr lang="fr-FR" sz="2000" baseline="-25000" dirty="0" smtClean="0"/>
              <a:t>i</a:t>
            </a:r>
            <a:r>
              <a:rPr lang="fr-FR" sz="2000" dirty="0" smtClean="0"/>
              <a:t> </a:t>
            </a:r>
            <a:r>
              <a:rPr lang="fr-FR" sz="2000" dirty="0" err="1" smtClean="0"/>
              <a:t>Processes</a:t>
            </a:r>
            <a:r>
              <a:rPr lang="fr-FR" sz="2000" dirty="0" smtClean="0"/>
              <a:t> </a:t>
            </a:r>
            <a:r>
              <a:rPr lang="fr-FR" sz="2000" dirty="0" err="1" smtClean="0"/>
              <a:t>that</a:t>
            </a:r>
            <a:r>
              <a:rPr lang="fr-FR" sz="2000" dirty="0" smtClean="0"/>
              <a:t> consume extra output actions of A1)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b="1" dirty="0" err="1" smtClean="0"/>
              <a:t>Behavioral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matching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under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mediation</a:t>
            </a:r>
            <a:r>
              <a:rPr lang="fr-FR" sz="2400" b="1" dirty="0" smtClean="0"/>
              <a:t>:</a:t>
            </a:r>
          </a:p>
          <a:p>
            <a:pPr>
              <a:buNone/>
            </a:pPr>
            <a:r>
              <a:rPr lang="fr-FR" sz="2400" dirty="0" smtClean="0"/>
              <a:t>P1 || M</a:t>
            </a:r>
            <a:r>
              <a:rPr lang="fr-FR" sz="2400" baseline="-25000" dirty="0" smtClean="0"/>
              <a:t>a </a:t>
            </a:r>
            <a:r>
              <a:rPr lang="fr-FR" sz="2400" dirty="0" smtClean="0"/>
              <a:t>|| M</a:t>
            </a:r>
            <a:r>
              <a:rPr lang="fr-FR" sz="2400" baseline="-25000" dirty="0" smtClean="0"/>
              <a:t>b’ </a:t>
            </a:r>
            <a:r>
              <a:rPr lang="fr-FR" sz="2400" dirty="0" smtClean="0"/>
              <a:t>≤ P2 || M</a:t>
            </a:r>
            <a:r>
              <a:rPr lang="fr-FR" sz="2400" baseline="-25000" dirty="0" smtClean="0"/>
              <a:t>a’ </a:t>
            </a:r>
            <a:r>
              <a:rPr lang="fr-FR" sz="2400" dirty="0" smtClean="0"/>
              <a:t>|| M</a:t>
            </a:r>
            <a:r>
              <a:rPr lang="fr-FR" sz="2400" baseline="-25000" dirty="0" smtClean="0"/>
              <a:t>b     </a:t>
            </a:r>
          </a:p>
          <a:p>
            <a:pPr>
              <a:buNone/>
            </a:pPr>
            <a:r>
              <a:rPr lang="fr-FR" sz="2400" i="1" baseline="-25000" dirty="0" smtClean="0"/>
              <a:t>	</a:t>
            </a:r>
            <a:r>
              <a:rPr lang="fr-FR" sz="2400" i="1" dirty="0" err="1" smtClean="0"/>
              <a:t>where</a:t>
            </a:r>
            <a:r>
              <a:rPr lang="fr-FR" sz="2400" i="1" dirty="0" smtClean="0"/>
              <a:t> A1 </a:t>
            </a:r>
            <a:r>
              <a:rPr lang="fr-FR" sz="2400" dirty="0" smtClean="0">
                <a:sym typeface="Symbol"/>
              </a:rPr>
              <a:t> A2 and A1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req</a:t>
            </a:r>
            <a:r>
              <a:rPr lang="fr-FR" sz="2400" i="1" dirty="0" smtClean="0"/>
              <a:t> A2</a:t>
            </a:r>
            <a:endParaRPr lang="fr-FR" sz="2800" i="1" dirty="0" smtClean="0"/>
          </a:p>
          <a:p>
            <a:pPr>
              <a:buNone/>
            </a:pPr>
            <a:r>
              <a:rPr lang="fr-FR" sz="2400" b="1" dirty="0" smtClean="0"/>
              <a:t>Emergent </a:t>
            </a:r>
            <a:r>
              <a:rPr lang="fr-FR" sz="2400" b="1" dirty="0" err="1" smtClean="0"/>
              <a:t>connector</a:t>
            </a:r>
            <a:r>
              <a:rPr lang="fr-FR" sz="2400" b="1" dirty="0" smtClean="0"/>
              <a:t>:</a:t>
            </a:r>
          </a:p>
          <a:p>
            <a:pPr>
              <a:buNone/>
            </a:pPr>
            <a:r>
              <a:rPr lang="fr-FR" sz="2800" dirty="0" smtClean="0"/>
              <a:t>M</a:t>
            </a:r>
            <a:r>
              <a:rPr lang="fr-FR" sz="2800" baseline="-25000" dirty="0" smtClean="0"/>
              <a:t>a </a:t>
            </a:r>
            <a:r>
              <a:rPr lang="fr-FR" sz="2800" dirty="0" smtClean="0"/>
              <a:t>|| M</a:t>
            </a:r>
            <a:r>
              <a:rPr lang="fr-FR" sz="2800" baseline="-25000" dirty="0" smtClean="0"/>
              <a:t>b’ </a:t>
            </a:r>
            <a:r>
              <a:rPr lang="fr-FR" sz="2800" dirty="0" smtClean="0"/>
              <a:t>|| M</a:t>
            </a:r>
            <a:r>
              <a:rPr lang="fr-FR" sz="2800" baseline="-25000" dirty="0" smtClean="0"/>
              <a:t>a’ </a:t>
            </a:r>
            <a:r>
              <a:rPr lang="fr-FR" sz="2800" dirty="0" smtClean="0"/>
              <a:t>|| M</a:t>
            </a:r>
            <a:r>
              <a:rPr lang="fr-FR" sz="2800" baseline="-25000" dirty="0" smtClean="0"/>
              <a:t>b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From</a:t>
            </a:r>
            <a:r>
              <a:rPr lang="fr-FR" dirty="0" smtClean="0"/>
              <a:t> Abstract to </a:t>
            </a:r>
            <a:r>
              <a:rPr lang="fr-FR" dirty="0" err="1" smtClean="0"/>
              <a:t>Concrete</a:t>
            </a:r>
            <a:r>
              <a:rPr lang="fr-FR" dirty="0" smtClean="0"/>
              <a:t> Emergent </a:t>
            </a:r>
            <a:r>
              <a:rPr lang="fr-FR" dirty="0" err="1" smtClean="0"/>
              <a:t>Connectors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890334"/>
            <a:ext cx="9217024" cy="142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87624" y="6093296"/>
            <a:ext cx="648072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rgbClr val="709DC7"/>
              </a:buClr>
            </a:pPr>
            <a:r>
              <a:rPr lang="en-GB" sz="2000" dirty="0" smtClean="0">
                <a:solidFill>
                  <a:srgbClr val="1F5595"/>
                </a:solidFill>
                <a:latin typeface="+mn-lt"/>
              </a:rPr>
              <a:t>See Lecture by Nikolaos Georgantas &amp; Paul Grace on</a:t>
            </a:r>
            <a:br>
              <a:rPr lang="en-GB" sz="2000" dirty="0" smtClean="0">
                <a:solidFill>
                  <a:srgbClr val="1F5595"/>
                </a:solidFill>
                <a:latin typeface="+mn-lt"/>
              </a:rPr>
            </a:br>
            <a:r>
              <a:rPr lang="en-GB" sz="2000" i="1" dirty="0" smtClean="0">
                <a:solidFill>
                  <a:srgbClr val="1F5595"/>
                </a:solidFill>
                <a:latin typeface="+mn-lt"/>
              </a:rPr>
              <a:t>The C</a:t>
            </a:r>
            <a:r>
              <a:rPr lang="en-GB" sz="1600" i="1" dirty="0" smtClean="0">
                <a:solidFill>
                  <a:srgbClr val="1F5595"/>
                </a:solidFill>
                <a:latin typeface="+mn-lt"/>
              </a:rPr>
              <a:t>ONNECT </a:t>
            </a:r>
            <a:r>
              <a:rPr lang="en-GB" sz="2000" i="1" dirty="0" smtClean="0">
                <a:solidFill>
                  <a:srgbClr val="1F5595"/>
                </a:solidFill>
                <a:latin typeface="+mn-lt"/>
              </a:rPr>
              <a:t>Architecture</a:t>
            </a:r>
            <a:endParaRPr lang="en-US" sz="2000" i="1" dirty="0">
              <a:solidFill>
                <a:srgbClr val="1F5595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/>
          <a:lstStyle/>
          <a:p>
            <a:r>
              <a:rPr lang="fr-FR" dirty="0" err="1" smtClean="0"/>
              <a:t>Appraches</a:t>
            </a:r>
            <a:r>
              <a:rPr lang="fr-FR" dirty="0" smtClean="0"/>
              <a:t> to Middleware </a:t>
            </a:r>
            <a:r>
              <a:rPr lang="fr-FR" dirty="0" err="1" smtClean="0"/>
              <a:t>Synthesis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16763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7262" y="2386956"/>
            <a:ext cx="9144000" cy="1200329"/>
          </a:xfrm>
          <a:prstGeom prst="rect">
            <a:avLst/>
          </a:prstGeom>
          <a:solidFill>
            <a:srgbClr val="C0C0C0"/>
          </a:solidFill>
          <a:ln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400" dirty="0" smtClean="0">
              <a:solidFill>
                <a:schemeClr val="bg1"/>
              </a:solidFill>
            </a:endParaRPr>
          </a:p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rgbClr val="CC00FF"/>
                </a:solidFill>
              </a:rPr>
              <a:t>Still</a:t>
            </a:r>
            <a:r>
              <a:rPr lang="fr-FR" sz="2400" b="1" dirty="0" smtClean="0">
                <a:solidFill>
                  <a:srgbClr val="CC00FF"/>
                </a:solidFill>
              </a:rPr>
              <a:t> a long </a:t>
            </a:r>
            <a:r>
              <a:rPr lang="fr-FR" sz="2400" b="1" dirty="0" err="1" smtClean="0">
                <a:solidFill>
                  <a:srgbClr val="CC00FF"/>
                </a:solidFill>
              </a:rPr>
              <a:t>way</a:t>
            </a:r>
            <a:r>
              <a:rPr lang="fr-FR" sz="2400" b="1" dirty="0" smtClean="0">
                <a:solidFill>
                  <a:srgbClr val="CC00FF"/>
                </a:solidFill>
              </a:rPr>
              <a:t> to go…</a:t>
            </a:r>
          </a:p>
          <a:p>
            <a:endParaRPr lang="fr-FR" sz="2400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Outline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45345"/>
            <a:ext cx="9144000" cy="36558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Middleware-based connectors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Formalizing middleware-based connectors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Revisiting interoperability connectors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Emergent connector synthesis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Emergent connector in practice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Conclusion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F1BCE9C-FC9F-46F8-A022-84FAF7BC66EA}" type="slidenum">
              <a:rPr lang="en-US" smtClean="0">
                <a:latin typeface="Arial" pitchFamily="34" charset="0"/>
              </a:rPr>
              <a:pPr/>
              <a:t>73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Instant Messaging Case </a:t>
            </a:r>
            <a:r>
              <a:rPr lang="fr-FR" dirty="0" err="1" smtClean="0"/>
              <a:t>Study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grpSp>
        <p:nvGrpSpPr>
          <p:cNvPr id="6" name="Groupe 5"/>
          <p:cNvGrpSpPr/>
          <p:nvPr/>
        </p:nvGrpSpPr>
        <p:grpSpPr>
          <a:xfrm>
            <a:off x="1115616" y="1700808"/>
            <a:ext cx="6480721" cy="2230051"/>
            <a:chOff x="58356" y="-29776"/>
            <a:chExt cx="6480721" cy="2230051"/>
          </a:xfrm>
        </p:grpSpPr>
        <p:sp>
          <p:nvSpPr>
            <p:cNvPr id="7" name="Rectangle à coins arrondis 59"/>
            <p:cNvSpPr/>
            <p:nvPr/>
          </p:nvSpPr>
          <p:spPr>
            <a:xfrm>
              <a:off x="58357" y="28574"/>
              <a:ext cx="6480720" cy="972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8" name="ZoneTexte 60"/>
            <p:cNvSpPr txBox="1"/>
            <p:nvPr/>
          </p:nvSpPr>
          <p:spPr>
            <a:xfrm>
              <a:off x="2478847" y="-29776"/>
              <a:ext cx="1511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XMPP System</a:t>
              </a:r>
              <a:endParaRPr lang="en-US" sz="1800" dirty="0"/>
            </a:p>
          </p:txBody>
        </p:sp>
        <p:sp>
          <p:nvSpPr>
            <p:cNvPr id="9" name="Rectangle à coins arrondis 61"/>
            <p:cNvSpPr/>
            <p:nvPr/>
          </p:nvSpPr>
          <p:spPr>
            <a:xfrm>
              <a:off x="202564" y="202247"/>
              <a:ext cx="1728000" cy="70207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 smtClean="0"/>
            </a:p>
            <a:p>
              <a:pPr algn="ctr"/>
              <a:r>
                <a:rPr lang="en-US" sz="1800" dirty="0" smtClean="0"/>
                <a:t>XMPP Client</a:t>
              </a:r>
              <a:endParaRPr lang="en-US" sz="1800" dirty="0"/>
            </a:p>
          </p:txBody>
        </p:sp>
        <p:sp>
          <p:nvSpPr>
            <p:cNvPr id="10" name="Rectangle à coins arrondis 62"/>
            <p:cNvSpPr/>
            <p:nvPr/>
          </p:nvSpPr>
          <p:spPr>
            <a:xfrm>
              <a:off x="4721779" y="202247"/>
              <a:ext cx="1728000" cy="70207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 smtClean="0"/>
            </a:p>
            <a:p>
              <a:pPr algn="ctr"/>
              <a:r>
                <a:rPr lang="en-US" sz="1800" dirty="0" smtClean="0"/>
                <a:t>XMPP Client</a:t>
              </a:r>
              <a:endParaRPr lang="en-US" sz="1800" dirty="0"/>
            </a:p>
          </p:txBody>
        </p:sp>
        <p:sp>
          <p:nvSpPr>
            <p:cNvPr id="11" name="Double flèche horizontale 63"/>
            <p:cNvSpPr/>
            <p:nvPr/>
          </p:nvSpPr>
          <p:spPr>
            <a:xfrm>
              <a:off x="1714540" y="299618"/>
              <a:ext cx="3096344" cy="4680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XMPP</a:t>
              </a:r>
              <a:endParaRPr lang="en-US" sz="1800" dirty="0"/>
            </a:p>
          </p:txBody>
        </p:sp>
        <p:sp>
          <p:nvSpPr>
            <p:cNvPr id="12" name="Rectangle à coins arrondis 64"/>
            <p:cNvSpPr/>
            <p:nvPr/>
          </p:nvSpPr>
          <p:spPr>
            <a:xfrm>
              <a:off x="58356" y="1162049"/>
              <a:ext cx="6480720" cy="972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" name="ZoneTexte 65"/>
            <p:cNvSpPr txBox="1"/>
            <p:nvPr/>
          </p:nvSpPr>
          <p:spPr>
            <a:xfrm>
              <a:off x="2516946" y="1830943"/>
              <a:ext cx="15275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MSNP System</a:t>
              </a:r>
              <a:endParaRPr lang="en-US" sz="1800" dirty="0"/>
            </a:p>
          </p:txBody>
        </p:sp>
        <p:sp>
          <p:nvSpPr>
            <p:cNvPr id="14" name="Ellipse 66"/>
            <p:cNvSpPr/>
            <p:nvPr/>
          </p:nvSpPr>
          <p:spPr>
            <a:xfrm>
              <a:off x="202564" y="1245060"/>
              <a:ext cx="1980000" cy="7020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 smtClean="0"/>
            </a:p>
            <a:p>
              <a:pPr algn="ctr"/>
              <a:r>
                <a:rPr lang="en-US" sz="1800" dirty="0" smtClean="0"/>
                <a:t>MSN Client</a:t>
              </a:r>
              <a:endParaRPr lang="en-US" sz="1800" dirty="0"/>
            </a:p>
          </p:txBody>
        </p:sp>
        <p:sp>
          <p:nvSpPr>
            <p:cNvPr id="15" name="Ellipse 67"/>
            <p:cNvSpPr/>
            <p:nvPr/>
          </p:nvSpPr>
          <p:spPr>
            <a:xfrm>
              <a:off x="4469779" y="1245060"/>
              <a:ext cx="1980000" cy="70207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 smtClean="0"/>
            </a:p>
            <a:p>
              <a:pPr algn="ctr"/>
              <a:r>
                <a:rPr lang="en-US" sz="1800" dirty="0" smtClean="0"/>
                <a:t>MSN Client</a:t>
              </a:r>
            </a:p>
          </p:txBody>
        </p:sp>
        <p:sp>
          <p:nvSpPr>
            <p:cNvPr id="16" name="Organigramme : Terminateur 68"/>
            <p:cNvSpPr/>
            <p:nvPr/>
          </p:nvSpPr>
          <p:spPr>
            <a:xfrm>
              <a:off x="1805595" y="1431368"/>
              <a:ext cx="2988000" cy="32400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MSNP</a:t>
              </a:r>
              <a:endParaRPr lang="en-US" sz="1800" dirty="0"/>
            </a:p>
          </p:txBody>
        </p:sp>
        <p:cxnSp>
          <p:nvCxnSpPr>
            <p:cNvPr id="17" name="Connecteur droit avec flèche 70"/>
            <p:cNvCxnSpPr>
              <a:stCxn id="9" idx="2"/>
              <a:endCxn id="15" idx="1"/>
            </p:cNvCxnSpPr>
            <p:nvPr/>
          </p:nvCxnSpPr>
          <p:spPr>
            <a:xfrm rot="16200000" flipH="1">
              <a:off x="2691377" y="-720489"/>
              <a:ext cx="443552" cy="3693179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Multiplier 71"/>
            <p:cNvSpPr/>
            <p:nvPr/>
          </p:nvSpPr>
          <p:spPr>
            <a:xfrm>
              <a:off x="2902897" y="884447"/>
              <a:ext cx="497528" cy="497528"/>
            </a:xfrm>
            <a:prstGeom prst="mathMultiply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19" name="Picture 9" descr="C:\Documents and Settings\bennaceu.ROCQ\Bureau\Sans-titre-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2787" y="1308204"/>
              <a:ext cx="244207" cy="205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9" descr="C:\Documents and Settings\bennaceu.ROCQ\Bureau\Sans-titre-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29508" y="1308204"/>
              <a:ext cx="244207" cy="205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9" descr="C:\Documents and Settings\bennaceu\Bureau\Sans titre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3155" y="247813"/>
              <a:ext cx="360040" cy="326844"/>
            </a:xfrm>
            <a:prstGeom prst="rect">
              <a:avLst/>
            </a:prstGeom>
            <a:noFill/>
          </p:spPr>
        </p:pic>
        <p:pic>
          <p:nvPicPr>
            <p:cNvPr id="22" name="Picture 9" descr="C:\Documents and Settings\bennaceu\Bureau\Sans titre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69659" y="247813"/>
              <a:ext cx="360040" cy="326844"/>
            </a:xfrm>
            <a:prstGeom prst="rect">
              <a:avLst/>
            </a:prstGeom>
            <a:noFill/>
          </p:spPr>
        </p:pic>
        <p:pic>
          <p:nvPicPr>
            <p:cNvPr id="23" name="Picture 2" descr="C:\Documents and Settings\bennaceu\Bureau\Sans titre-1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0569" y="1290626"/>
              <a:ext cx="628650" cy="333375"/>
            </a:xfrm>
            <a:prstGeom prst="rect">
              <a:avLst/>
            </a:prstGeom>
            <a:noFill/>
          </p:spPr>
        </p:pic>
        <p:pic>
          <p:nvPicPr>
            <p:cNvPr id="24" name="Picture 2" descr="C:\Documents and Settings\bennaceu\Bureau\Sans titre-1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73057" y="1290626"/>
              <a:ext cx="628650" cy="333375"/>
            </a:xfrm>
            <a:prstGeom prst="rect">
              <a:avLst/>
            </a:prstGeom>
            <a:noFill/>
          </p:spPr>
        </p:pic>
      </p:grpSp>
      <p:sp>
        <p:nvSpPr>
          <p:cNvPr id="25" name="ZoneTexte 24"/>
          <p:cNvSpPr txBox="1"/>
          <p:nvPr/>
        </p:nvSpPr>
        <p:spPr>
          <a:xfrm>
            <a:off x="395536" y="4365104"/>
            <a:ext cx="87157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dirty="0" smtClean="0"/>
              <a:t> 1-1 Interface </a:t>
            </a:r>
            <a:r>
              <a:rPr lang="fr-FR" sz="2800" dirty="0" err="1" smtClean="0"/>
              <a:t>mapping</a:t>
            </a:r>
            <a:endParaRPr lang="fr-FR" sz="2800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</a:t>
            </a:r>
            <a:r>
              <a:rPr lang="fr-FR" sz="2800" dirty="0" err="1" smtClean="0"/>
              <a:t>Behavioral</a:t>
            </a:r>
            <a:r>
              <a:rPr lang="fr-FR" sz="2800" dirty="0" smtClean="0"/>
              <a:t> </a:t>
            </a:r>
            <a:r>
              <a:rPr lang="fr-FR" sz="2800" dirty="0" err="1" smtClean="0"/>
              <a:t>matching</a:t>
            </a:r>
            <a:r>
              <a:rPr lang="fr-FR" sz="2800" dirty="0" smtClean="0"/>
              <a:t> </a:t>
            </a:r>
            <a:r>
              <a:rPr lang="fr-FR" sz="2800" dirty="0" err="1" smtClean="0"/>
              <a:t>using</a:t>
            </a:r>
            <a:r>
              <a:rPr lang="fr-FR" sz="2800" dirty="0" smtClean="0"/>
              <a:t> OFSP </a:t>
            </a:r>
            <a:br>
              <a:rPr lang="fr-FR" sz="2800" dirty="0" smtClean="0"/>
            </a:br>
            <a:r>
              <a:rPr lang="fr-FR" sz="2800" dirty="0" smtClean="0"/>
              <a:t>  (FSP </a:t>
            </a:r>
            <a:r>
              <a:rPr lang="fr-FR" sz="2800" dirty="0" err="1" smtClean="0"/>
              <a:t>enriched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ontology</a:t>
            </a:r>
            <a:r>
              <a:rPr lang="fr-FR" sz="2800" dirty="0" smtClean="0"/>
              <a:t> </a:t>
            </a:r>
            <a:r>
              <a:rPr lang="fr-FR" sz="2800" dirty="0" err="1" smtClean="0"/>
              <a:t>reasoning</a:t>
            </a:r>
            <a:r>
              <a:rPr lang="fr-FR" sz="2800" dirty="0" smtClean="0"/>
              <a:t> over actions)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Making</a:t>
            </a:r>
            <a:r>
              <a:rPr lang="fr-FR" dirty="0" smtClean="0"/>
              <a:t> </a:t>
            </a:r>
            <a:r>
              <a:rPr lang="fr-FR" dirty="0" err="1" smtClean="0"/>
              <a:t>IMs</a:t>
            </a:r>
            <a:r>
              <a:rPr lang="fr-FR" dirty="0" smtClean="0"/>
              <a:t> </a:t>
            </a:r>
            <a:r>
              <a:rPr lang="fr-FR" dirty="0" err="1" smtClean="0"/>
              <a:t>interoperable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752528"/>
          </a:xfrm>
        </p:spPr>
        <p:txBody>
          <a:bodyPr/>
          <a:lstStyle/>
          <a:p>
            <a:r>
              <a:rPr lang="fr-FR" dirty="0" smtClean="0"/>
              <a:t>Software bridges</a:t>
            </a:r>
          </a:p>
          <a:p>
            <a:pPr lvl="1"/>
            <a:r>
              <a:rPr lang="fr-FR" dirty="0" smtClean="0"/>
              <a:t>Direct: MSN &amp; </a:t>
            </a:r>
            <a:r>
              <a:rPr lang="fr-FR" dirty="0" err="1" smtClean="0"/>
              <a:t>Yahoo!Messenger</a:t>
            </a:r>
            <a:endParaRPr lang="fr-FR" dirty="0" smtClean="0"/>
          </a:p>
          <a:p>
            <a:pPr lvl="1"/>
            <a:r>
              <a:rPr lang="fr-FR" dirty="0" smtClean="0"/>
              <a:t>Indirect: J-EAI</a:t>
            </a:r>
          </a:p>
          <a:p>
            <a:r>
              <a:rPr lang="fr-FR" dirty="0" err="1" smtClean="0"/>
              <a:t>Interoperability</a:t>
            </a:r>
            <a:r>
              <a:rPr lang="fr-FR" dirty="0" smtClean="0"/>
              <a:t> </a:t>
            </a:r>
            <a:r>
              <a:rPr lang="fr-FR" dirty="0" err="1" smtClean="0"/>
              <a:t>platforms</a:t>
            </a:r>
            <a:endParaRPr lang="fr-FR" dirty="0" smtClean="0"/>
          </a:p>
          <a:p>
            <a:pPr lvl="1"/>
            <a:r>
              <a:rPr lang="fr-FR" dirty="0" smtClean="0"/>
              <a:t>Pidgin, </a:t>
            </a:r>
            <a:r>
              <a:rPr lang="fr-FR" dirty="0" err="1" smtClean="0"/>
              <a:t>Adium</a:t>
            </a:r>
            <a:endParaRPr lang="fr-FR" dirty="0" smtClean="0"/>
          </a:p>
          <a:p>
            <a:r>
              <a:rPr lang="fr-FR" dirty="0" smtClean="0"/>
              <a:t>Transparent </a:t>
            </a:r>
            <a:r>
              <a:rPr lang="fr-FR" dirty="0" err="1" smtClean="0"/>
              <a:t>interoperability</a:t>
            </a:r>
            <a:endParaRPr lang="fr-FR" dirty="0" smtClean="0"/>
          </a:p>
          <a:p>
            <a:pPr lvl="1"/>
            <a:r>
              <a:rPr lang="fr-FR" dirty="0" err="1" smtClean="0"/>
              <a:t>CrossTalk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C</a:t>
            </a:r>
            <a:r>
              <a:rPr lang="fr-FR" sz="3200" dirty="0" smtClean="0"/>
              <a:t>ONNECT</a:t>
            </a:r>
            <a:r>
              <a:rPr lang="fr-FR" dirty="0" smtClean="0"/>
              <a:t> </a:t>
            </a:r>
            <a:r>
              <a:rPr lang="fr-FR" dirty="0" err="1" smtClean="0"/>
              <a:t>Way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45" y="1591018"/>
            <a:ext cx="9000000" cy="404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IM </a:t>
            </a:r>
            <a:r>
              <a:rPr lang="fr-FR" dirty="0" err="1" smtClean="0"/>
              <a:t>Ontology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745" y="1446213"/>
            <a:ext cx="788963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OFSP </a:t>
            </a:r>
            <a:r>
              <a:rPr lang="fr-FR" dirty="0" err="1" smtClean="0"/>
              <a:t>Specification</a:t>
            </a:r>
            <a:r>
              <a:rPr lang="fr-FR" dirty="0" smtClean="0"/>
              <a:t> of MSNP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752528"/>
          </a:xfrm>
        </p:spPr>
        <p:txBody>
          <a:bodyPr/>
          <a:lstStyle/>
          <a:p>
            <a:pPr>
              <a:buNone/>
            </a:pPr>
            <a:r>
              <a:rPr lang="fr-FR" sz="2000" dirty="0" err="1" smtClean="0"/>
              <a:t>MSNClient</a:t>
            </a:r>
            <a:r>
              <a:rPr lang="fr-FR" sz="2000" dirty="0" smtClean="0"/>
              <a:t> = </a:t>
            </a:r>
          </a:p>
          <a:p>
            <a:pPr>
              <a:buNone/>
            </a:pPr>
            <a:r>
              <a:rPr lang="fr-FR" sz="2000" dirty="0" smtClean="0"/>
              <a:t>	(&lt;input, </a:t>
            </a:r>
            <a:r>
              <a:rPr lang="fr-FR" sz="2000" dirty="0" err="1" smtClean="0"/>
              <a:t>MSNAuthenticationRequest</a:t>
            </a:r>
            <a:r>
              <a:rPr lang="fr-FR" sz="2000" dirty="0" smtClean="0"/>
              <a:t>, {</a:t>
            </a:r>
            <a:r>
              <a:rPr lang="fr-FR" sz="2000" dirty="0" err="1" smtClean="0"/>
              <a:t>UserID</a:t>
            </a:r>
            <a:r>
              <a:rPr lang="fr-FR" sz="2000" dirty="0" smtClean="0"/>
              <a:t>}, {Challenge} &gt;</a:t>
            </a:r>
          </a:p>
          <a:p>
            <a:pPr>
              <a:buNone/>
            </a:pPr>
            <a:r>
              <a:rPr lang="en-US" sz="2000" dirty="0" smtClean="0"/>
              <a:t>	-&gt; &lt; input, </a:t>
            </a:r>
            <a:r>
              <a:rPr lang="en-US" sz="2000" dirty="0" err="1" smtClean="0"/>
              <a:t>MSNAuthenticationResponse</a:t>
            </a:r>
            <a:r>
              <a:rPr lang="en-US" sz="2000" dirty="0" smtClean="0"/>
              <a:t>, {Response},  {</a:t>
            </a:r>
            <a:r>
              <a:rPr lang="en-US" sz="2000" dirty="0" err="1" smtClean="0"/>
              <a:t>Authenticationok</a:t>
            </a:r>
            <a:r>
              <a:rPr lang="en-US" sz="2000" dirty="0" smtClean="0"/>
              <a:t>} &gt;</a:t>
            </a:r>
          </a:p>
          <a:p>
            <a:pPr>
              <a:buNone/>
            </a:pPr>
            <a:r>
              <a:rPr lang="en-US" sz="2000" dirty="0" smtClean="0"/>
              <a:t>	-&gt; </a:t>
            </a:r>
            <a:r>
              <a:rPr lang="en-US" sz="2000" dirty="0" err="1" smtClean="0"/>
              <a:t>ExchangeMsgs</a:t>
            </a:r>
            <a:r>
              <a:rPr lang="en-US" sz="2000" dirty="0" smtClean="0"/>
              <a:t>).</a:t>
            </a:r>
          </a:p>
          <a:p>
            <a:pPr>
              <a:buNone/>
            </a:pPr>
            <a:r>
              <a:rPr lang="en-US" sz="2000" dirty="0" err="1" smtClean="0"/>
              <a:t>ExchangeMsgs</a:t>
            </a:r>
            <a:r>
              <a:rPr lang="en-US" sz="2000" dirty="0" smtClean="0"/>
              <a:t> = </a:t>
            </a:r>
          </a:p>
          <a:p>
            <a:pPr>
              <a:buNone/>
            </a:pPr>
            <a:r>
              <a:rPr lang="en-US" sz="2000" dirty="0" smtClean="0"/>
              <a:t>	(&lt; input, </a:t>
            </a:r>
            <a:r>
              <a:rPr lang="en-US" sz="2000" dirty="0" err="1" smtClean="0"/>
              <a:t>CreateChatRoom</a:t>
            </a:r>
            <a:r>
              <a:rPr lang="en-US" sz="2000" dirty="0" smtClean="0"/>
              <a:t>, {</a:t>
            </a:r>
            <a:r>
              <a:rPr lang="en-US" sz="2000" dirty="0" err="1" smtClean="0"/>
              <a:t>UserID</a:t>
            </a:r>
            <a:r>
              <a:rPr lang="en-US" sz="2000" dirty="0" smtClean="0"/>
              <a:t>}, {</a:t>
            </a:r>
            <a:r>
              <a:rPr lang="en-US" sz="2000" dirty="0" err="1" smtClean="0"/>
              <a:t>ConversationID</a:t>
            </a:r>
            <a:r>
              <a:rPr lang="en-US" sz="2000" dirty="0" smtClean="0"/>
              <a:t>} &gt;</a:t>
            </a:r>
          </a:p>
          <a:p>
            <a:pPr>
              <a:buNone/>
            </a:pPr>
            <a:r>
              <a:rPr lang="fr-FR" sz="2000" dirty="0" smtClean="0"/>
              <a:t>	-&gt; &lt; input, </a:t>
            </a:r>
            <a:r>
              <a:rPr lang="fr-FR" sz="2000" dirty="0" err="1" smtClean="0"/>
              <a:t>JoinChatRoom</a:t>
            </a:r>
            <a:r>
              <a:rPr lang="fr-FR" sz="2000" dirty="0" smtClean="0"/>
              <a:t>, {</a:t>
            </a:r>
            <a:r>
              <a:rPr lang="fr-FR" sz="2000" dirty="0" err="1" smtClean="0"/>
              <a:t>UserID</a:t>
            </a:r>
            <a:r>
              <a:rPr lang="fr-FR" sz="2000" dirty="0" smtClean="0"/>
              <a:t>}, {</a:t>
            </a:r>
            <a:r>
              <a:rPr lang="fr-FR" sz="2000" dirty="0" err="1" smtClean="0"/>
              <a:t>Acceptance</a:t>
            </a:r>
            <a:r>
              <a:rPr lang="fr-FR" sz="2000" dirty="0" smtClean="0"/>
              <a:t>}  -&gt; P1</a:t>
            </a:r>
          </a:p>
          <a:p>
            <a:pPr>
              <a:buNone/>
            </a:pPr>
            <a:r>
              <a:rPr lang="en-US" sz="2000" dirty="0" smtClean="0"/>
              <a:t>	| &lt; output, </a:t>
            </a:r>
            <a:r>
              <a:rPr lang="en-US" sz="2000" dirty="0" err="1" smtClean="0"/>
              <a:t>JoinChatRoom</a:t>
            </a:r>
            <a:r>
              <a:rPr lang="en-US" sz="2000" dirty="0" smtClean="0"/>
              <a:t>, {</a:t>
            </a:r>
            <a:r>
              <a:rPr lang="en-US" sz="2000" dirty="0" err="1" smtClean="0"/>
              <a:t>UserID</a:t>
            </a:r>
            <a:r>
              <a:rPr lang="en-US" sz="2000" dirty="0" smtClean="0"/>
              <a:t>}, {Acceptance} &gt;</a:t>
            </a:r>
          </a:p>
          <a:p>
            <a:pPr>
              <a:buNone/>
            </a:pPr>
            <a:r>
              <a:rPr lang="fr-FR" sz="2000" dirty="0" smtClean="0"/>
              <a:t>	-&gt; &lt; input, {</a:t>
            </a:r>
            <a:r>
              <a:rPr lang="fr-FR" sz="2000" dirty="0" err="1" smtClean="0"/>
              <a:t>ChatRoomInfo</a:t>
            </a:r>
            <a:r>
              <a:rPr lang="fr-FR" sz="2000" dirty="0" smtClean="0"/>
              <a:t>, </a:t>
            </a:r>
            <a:r>
              <a:rPr lang="fr-FR" sz="2000" dirty="0" smtClean="0">
                <a:sym typeface="Symbol"/>
              </a:rPr>
              <a:t></a:t>
            </a:r>
            <a:r>
              <a:rPr lang="fr-FR" sz="2000" dirty="0" smtClean="0"/>
              <a:t>, {</a:t>
            </a:r>
            <a:r>
              <a:rPr lang="fr-FR" sz="2000" dirty="0" err="1" smtClean="0"/>
              <a:t>ConversationID</a:t>
            </a:r>
            <a:r>
              <a:rPr lang="fr-FR" sz="2000" dirty="0" smtClean="0"/>
              <a:t>} &gt;  -&gt; P1</a:t>
            </a:r>
          </a:p>
          <a:p>
            <a:pPr>
              <a:buNone/>
            </a:pPr>
            <a:r>
              <a:rPr lang="fr-FR" sz="2000" dirty="0" smtClean="0"/>
              <a:t>P1 = </a:t>
            </a:r>
          </a:p>
          <a:p>
            <a:pPr>
              <a:buNone/>
            </a:pPr>
            <a:r>
              <a:rPr lang="fr-FR" sz="2000" dirty="0" smtClean="0"/>
              <a:t>	(&lt; input, </a:t>
            </a:r>
            <a:r>
              <a:rPr lang="fr-FR" sz="2000" b="1" dirty="0" err="1" smtClean="0"/>
              <a:t>InstantMessage</a:t>
            </a:r>
            <a:r>
              <a:rPr lang="fr-FR" sz="2000" dirty="0" smtClean="0"/>
              <a:t>, {</a:t>
            </a:r>
            <a:r>
              <a:rPr lang="fr-FR" sz="2000" dirty="0" err="1" smtClean="0"/>
              <a:t>UserID</a:t>
            </a:r>
            <a:r>
              <a:rPr lang="fr-FR" sz="2000" dirty="0" smtClean="0"/>
              <a:t>, </a:t>
            </a:r>
            <a:r>
              <a:rPr lang="fr-FR" sz="2000" dirty="0" err="1" smtClean="0"/>
              <a:t>ConversationID</a:t>
            </a:r>
            <a:r>
              <a:rPr lang="fr-FR" sz="2000" dirty="0" smtClean="0"/>
              <a:t>, </a:t>
            </a:r>
            <a:r>
              <a:rPr lang="fr-FR" sz="2000" dirty="0" err="1" smtClean="0"/>
              <a:t>Messageg</a:t>
            </a:r>
            <a:r>
              <a:rPr lang="fr-FR" sz="2000" dirty="0" smtClean="0"/>
              <a:t>}, </a:t>
            </a:r>
            <a:r>
              <a:rPr lang="fr-FR" sz="2000" dirty="0" smtClean="0">
                <a:sym typeface="Symbol"/>
              </a:rPr>
              <a:t> </a:t>
            </a:r>
            <a:r>
              <a:rPr lang="fr-FR" sz="2000" dirty="0" smtClean="0"/>
              <a:t>&gt; -&gt; P1</a:t>
            </a:r>
          </a:p>
          <a:p>
            <a:pPr>
              <a:buNone/>
            </a:pPr>
            <a:r>
              <a:rPr lang="fr-FR" sz="2000" dirty="0" smtClean="0"/>
              <a:t>	| &lt; output, </a:t>
            </a:r>
            <a:r>
              <a:rPr lang="fr-FR" sz="2000" b="1" dirty="0" err="1" smtClean="0"/>
              <a:t>InstantMessage</a:t>
            </a:r>
            <a:r>
              <a:rPr lang="fr-FR" sz="2000" dirty="0" smtClean="0"/>
              <a:t>, {</a:t>
            </a:r>
            <a:r>
              <a:rPr lang="fr-FR" sz="2000" dirty="0" err="1" smtClean="0"/>
              <a:t>UserID</a:t>
            </a:r>
            <a:r>
              <a:rPr lang="fr-FR" sz="2000" dirty="0" smtClean="0"/>
              <a:t>, </a:t>
            </a:r>
            <a:r>
              <a:rPr lang="fr-FR" sz="2000" dirty="0" err="1" smtClean="0"/>
              <a:t>ConversationID</a:t>
            </a:r>
            <a:r>
              <a:rPr lang="fr-FR" sz="2000" dirty="0" smtClean="0"/>
              <a:t>, Message}, </a:t>
            </a:r>
            <a:r>
              <a:rPr lang="fr-FR" sz="2000" dirty="0" smtClean="0">
                <a:sym typeface="Symbol"/>
              </a:rPr>
              <a:t></a:t>
            </a:r>
            <a:r>
              <a:rPr lang="fr-FR" sz="2000" dirty="0" smtClean="0"/>
              <a:t> &gt;  -&gt; P1</a:t>
            </a:r>
          </a:p>
          <a:p>
            <a:pPr>
              <a:buNone/>
            </a:pPr>
            <a:r>
              <a:rPr lang="fr-FR" sz="2000" dirty="0" smtClean="0"/>
              <a:t>	| &lt; input, </a:t>
            </a:r>
            <a:r>
              <a:rPr lang="fr-FR" sz="2000" dirty="0" err="1" smtClean="0"/>
              <a:t>MSNLogout</a:t>
            </a:r>
            <a:r>
              <a:rPr lang="fr-FR" sz="2000" dirty="0" smtClean="0"/>
              <a:t>, {</a:t>
            </a:r>
            <a:r>
              <a:rPr lang="fr-FR" sz="2000" dirty="0" err="1" smtClean="0"/>
              <a:t>UserID</a:t>
            </a:r>
            <a:r>
              <a:rPr lang="fr-FR" sz="2000" dirty="0" smtClean="0"/>
              <a:t> }, </a:t>
            </a:r>
            <a:r>
              <a:rPr lang="fr-FR" sz="2000" dirty="0" smtClean="0">
                <a:sym typeface="Symbol"/>
              </a:rPr>
              <a:t></a:t>
            </a:r>
            <a:r>
              <a:rPr lang="fr-FR" sz="2000" dirty="0" smtClean="0"/>
              <a:t> &gt; -&gt; END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OFSP </a:t>
            </a:r>
            <a:r>
              <a:rPr lang="fr-FR" dirty="0" err="1" smtClean="0"/>
              <a:t>Specification</a:t>
            </a:r>
            <a:r>
              <a:rPr lang="fr-FR" dirty="0" smtClean="0"/>
              <a:t> of XMPP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752528"/>
          </a:xfrm>
        </p:spPr>
        <p:txBody>
          <a:bodyPr/>
          <a:lstStyle/>
          <a:p>
            <a:pPr>
              <a:buNone/>
            </a:pPr>
            <a:r>
              <a:rPr lang="fr-FR" sz="2000" dirty="0" err="1" smtClean="0"/>
              <a:t>XMPPClient</a:t>
            </a:r>
            <a:r>
              <a:rPr lang="fr-FR" sz="2000" dirty="0" smtClean="0"/>
              <a:t> = </a:t>
            </a:r>
          </a:p>
          <a:p>
            <a:pPr>
              <a:buNone/>
            </a:pPr>
            <a:r>
              <a:rPr lang="fr-FR" sz="2000" dirty="0" smtClean="0"/>
              <a:t>	(&lt; input, </a:t>
            </a:r>
            <a:r>
              <a:rPr lang="fr-FR" sz="2000" dirty="0" err="1" smtClean="0"/>
              <a:t>XMPPAuthenticationRequest</a:t>
            </a:r>
            <a:r>
              <a:rPr lang="fr-FR" sz="2000" dirty="0" smtClean="0"/>
              <a:t>, {</a:t>
            </a:r>
            <a:r>
              <a:rPr lang="fr-FR" sz="2000" dirty="0" err="1" smtClean="0"/>
              <a:t>UserID</a:t>
            </a:r>
            <a:r>
              <a:rPr lang="fr-FR" sz="2000" dirty="0" smtClean="0"/>
              <a:t>}, {Challenge} &gt;</a:t>
            </a:r>
          </a:p>
          <a:p>
            <a:pPr>
              <a:buNone/>
            </a:pPr>
            <a:r>
              <a:rPr lang="en-US" sz="2000" dirty="0" smtClean="0"/>
              <a:t>	-&gt; &lt; input, </a:t>
            </a:r>
            <a:r>
              <a:rPr lang="en-US" sz="2000" dirty="0" err="1" smtClean="0"/>
              <a:t>XMPPAuthenticationResponse</a:t>
            </a:r>
            <a:r>
              <a:rPr lang="en-US" sz="2000" dirty="0" smtClean="0"/>
              <a:t>, {Response}, 	{</a:t>
            </a:r>
            <a:r>
              <a:rPr lang="en-US" sz="2000" dirty="0" err="1" smtClean="0"/>
              <a:t>Authenticationok</a:t>
            </a:r>
            <a:r>
              <a:rPr lang="en-US" sz="2000" dirty="0" smtClean="0"/>
              <a:t>}&gt; -&gt; </a:t>
            </a:r>
            <a:r>
              <a:rPr lang="en-US" sz="2000" dirty="0" err="1" smtClean="0"/>
              <a:t>ExchangeMsgs</a:t>
            </a:r>
            <a:r>
              <a:rPr lang="en-US" sz="2000" dirty="0" smtClean="0"/>
              <a:t>).</a:t>
            </a:r>
          </a:p>
          <a:p>
            <a:pPr>
              <a:buNone/>
            </a:pPr>
            <a:r>
              <a:rPr lang="fr-FR" sz="2000" dirty="0" err="1" smtClean="0"/>
              <a:t>ExchangeMsgs</a:t>
            </a:r>
            <a:r>
              <a:rPr lang="fr-FR" sz="2000" dirty="0" smtClean="0"/>
              <a:t> = </a:t>
            </a:r>
          </a:p>
          <a:p>
            <a:pPr>
              <a:buNone/>
            </a:pPr>
            <a:r>
              <a:rPr lang="fr-FR" sz="2000" dirty="0" smtClean="0"/>
              <a:t>	(&lt; input, </a:t>
            </a:r>
            <a:r>
              <a:rPr lang="fr-FR" sz="2000" b="1" dirty="0" err="1" smtClean="0"/>
              <a:t>InstantMessage</a:t>
            </a:r>
            <a:r>
              <a:rPr lang="fr-FR" sz="2000" dirty="0" smtClean="0"/>
              <a:t>, {</a:t>
            </a:r>
            <a:r>
              <a:rPr lang="fr-FR" sz="2000" dirty="0" err="1" smtClean="0"/>
              <a:t>SenderID</a:t>
            </a:r>
            <a:r>
              <a:rPr lang="fr-FR" sz="2000" dirty="0" smtClean="0"/>
              <a:t>, </a:t>
            </a:r>
            <a:r>
              <a:rPr lang="fr-FR" sz="2000" dirty="0" err="1" smtClean="0"/>
              <a:t>RecepientID</a:t>
            </a:r>
            <a:r>
              <a:rPr lang="fr-FR" sz="2000" dirty="0" smtClean="0"/>
              <a:t>, Message}, </a:t>
            </a:r>
            <a:r>
              <a:rPr lang="fr-FR" sz="2000" dirty="0" smtClean="0">
                <a:sym typeface="Symbol"/>
              </a:rPr>
              <a:t>&gt; -&gt; </a:t>
            </a:r>
            <a:r>
              <a:rPr lang="fr-FR" sz="2000" dirty="0" err="1" smtClean="0"/>
              <a:t>ExchangeMsgs</a:t>
            </a: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	| &lt; output, </a:t>
            </a:r>
            <a:r>
              <a:rPr lang="fr-FR" sz="2000" b="1" dirty="0" err="1" smtClean="0"/>
              <a:t>InstantMessage</a:t>
            </a:r>
            <a:r>
              <a:rPr lang="fr-FR" sz="2000" dirty="0" smtClean="0"/>
              <a:t>, {</a:t>
            </a:r>
            <a:r>
              <a:rPr lang="fr-FR" sz="2000" dirty="0" err="1" smtClean="0"/>
              <a:t>SenderID</a:t>
            </a:r>
            <a:r>
              <a:rPr lang="fr-FR" sz="2000" dirty="0" smtClean="0"/>
              <a:t>, </a:t>
            </a:r>
            <a:r>
              <a:rPr lang="fr-FR" sz="2000" dirty="0" err="1" smtClean="0"/>
              <a:t>RecipientID</a:t>
            </a:r>
            <a:r>
              <a:rPr lang="fr-FR" sz="2000" dirty="0" smtClean="0"/>
              <a:t>, Message &lt;}, </a:t>
            </a:r>
            <a:r>
              <a:rPr lang="fr-FR" sz="2000" dirty="0" smtClean="0">
                <a:sym typeface="Symbol"/>
              </a:rPr>
              <a:t></a:t>
            </a:r>
            <a:r>
              <a:rPr lang="fr-FR" sz="2000" dirty="0" smtClean="0"/>
              <a:t> &gt; -&gt; </a:t>
            </a:r>
            <a:r>
              <a:rPr lang="fr-FR" sz="2000" dirty="0" err="1" smtClean="0"/>
              <a:t>ExchangeMsgs</a:t>
            </a: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	| &lt; input, </a:t>
            </a:r>
            <a:r>
              <a:rPr lang="fr-FR" sz="2000" dirty="0" err="1" smtClean="0"/>
              <a:t>XMPPLogout</a:t>
            </a:r>
            <a:r>
              <a:rPr lang="fr-FR" sz="2000" dirty="0" smtClean="0"/>
              <a:t>, {</a:t>
            </a:r>
            <a:r>
              <a:rPr lang="fr-FR" sz="2000" dirty="0" err="1" smtClean="0"/>
              <a:t>UserID</a:t>
            </a:r>
            <a:r>
              <a:rPr lang="fr-FR" sz="2000" dirty="0" smtClean="0"/>
              <a:t>}, </a:t>
            </a:r>
            <a:r>
              <a:rPr lang="fr-FR" sz="2000" dirty="0" smtClean="0">
                <a:sym typeface="Symbol"/>
              </a:rPr>
              <a:t></a:t>
            </a:r>
            <a:r>
              <a:rPr lang="fr-FR" sz="2000" dirty="0" smtClean="0"/>
              <a:t>  &gt; -&gt; END).</a:t>
            </a:r>
          </a:p>
          <a:p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Outline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45345"/>
            <a:ext cx="9144000" cy="36558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Middleware-based connectors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Formalizing middleware-based connectors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Revisiting interoperability connectors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Emergent connector synthesis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Emergent connector in practice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Conclusion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F1BCE9C-FC9F-46F8-A022-84FAF7BC66EA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OFSP </a:t>
            </a:r>
            <a:r>
              <a:rPr lang="fr-FR" dirty="0" err="1" smtClean="0"/>
              <a:t>Specification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MSNP-XMPP </a:t>
            </a:r>
            <a:r>
              <a:rPr lang="fr-FR" dirty="0" err="1" smtClean="0"/>
              <a:t>Mediator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752528"/>
          </a:xfrm>
        </p:spPr>
        <p:txBody>
          <a:bodyPr/>
          <a:lstStyle/>
          <a:p>
            <a:pPr>
              <a:buNone/>
            </a:pPr>
            <a:r>
              <a:rPr lang="fr-FR" sz="2000" dirty="0" smtClean="0"/>
              <a:t>Map1 = </a:t>
            </a:r>
          </a:p>
          <a:p>
            <a:pPr>
              <a:buNone/>
            </a:pPr>
            <a:r>
              <a:rPr lang="fr-FR" sz="2000" dirty="0" smtClean="0"/>
              <a:t>	(&lt;output, </a:t>
            </a:r>
            <a:r>
              <a:rPr lang="fr-FR" sz="2000" dirty="0" err="1" smtClean="0"/>
              <a:t>InstantMessage</a:t>
            </a:r>
            <a:r>
              <a:rPr lang="fr-FR" sz="2000" dirty="0" smtClean="0"/>
              <a:t>, {</a:t>
            </a:r>
            <a:r>
              <a:rPr lang="fr-FR" sz="2000" dirty="0" err="1" smtClean="0"/>
              <a:t>SenderID</a:t>
            </a:r>
            <a:r>
              <a:rPr lang="fr-FR" sz="2000" dirty="0" smtClean="0"/>
              <a:t>, </a:t>
            </a:r>
            <a:r>
              <a:rPr lang="fr-FR" sz="2000" dirty="0" err="1" smtClean="0"/>
              <a:t>RecepientID</a:t>
            </a:r>
            <a:r>
              <a:rPr lang="fr-FR" sz="2000" dirty="0" smtClean="0"/>
              <a:t>, Message} , </a:t>
            </a:r>
            <a:r>
              <a:rPr lang="fr-FR" sz="2000" dirty="0" smtClean="0">
                <a:sym typeface="Symbol"/>
              </a:rPr>
              <a:t></a:t>
            </a:r>
            <a:r>
              <a:rPr lang="fr-FR" sz="2000" dirty="0" smtClean="0"/>
              <a:t>  &gt;</a:t>
            </a:r>
          </a:p>
          <a:p>
            <a:pPr>
              <a:buNone/>
            </a:pPr>
            <a:r>
              <a:rPr lang="fr-FR" sz="2000" dirty="0" smtClean="0"/>
              <a:t>	-&gt; &lt;input, </a:t>
            </a:r>
            <a:r>
              <a:rPr lang="fr-FR" sz="2000" dirty="0" err="1" smtClean="0"/>
              <a:t>InstantMessage</a:t>
            </a:r>
            <a:r>
              <a:rPr lang="fr-FR" sz="2000" dirty="0" smtClean="0"/>
              <a:t>,{</a:t>
            </a:r>
            <a:r>
              <a:rPr lang="fr-FR" sz="2000" dirty="0" err="1" smtClean="0"/>
              <a:t>UserID</a:t>
            </a:r>
            <a:r>
              <a:rPr lang="fr-FR" sz="2000" dirty="0" smtClean="0"/>
              <a:t>, </a:t>
            </a:r>
            <a:r>
              <a:rPr lang="fr-FR" sz="2000" dirty="0" err="1" smtClean="0"/>
              <a:t>ConversationID</a:t>
            </a:r>
            <a:r>
              <a:rPr lang="fr-FR" sz="2000" dirty="0" smtClean="0"/>
              <a:t>, Message } , </a:t>
            </a:r>
            <a:r>
              <a:rPr lang="fr-FR" sz="2000" dirty="0" smtClean="0">
                <a:sym typeface="Symbol"/>
              </a:rPr>
              <a:t></a:t>
            </a:r>
            <a:r>
              <a:rPr lang="fr-FR" sz="2000" dirty="0" smtClean="0"/>
              <a:t> &gt;</a:t>
            </a:r>
          </a:p>
          <a:p>
            <a:pPr>
              <a:buNone/>
            </a:pPr>
            <a:r>
              <a:rPr lang="fr-FR" sz="2000" dirty="0" smtClean="0"/>
              <a:t>	-&gt;  Map1).</a:t>
            </a: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Map2 = </a:t>
            </a:r>
          </a:p>
          <a:p>
            <a:pPr>
              <a:buNone/>
            </a:pPr>
            <a:r>
              <a:rPr lang="fr-FR" sz="2000" dirty="0" smtClean="0"/>
              <a:t>	(&lt;output, </a:t>
            </a:r>
            <a:r>
              <a:rPr lang="fr-FR" sz="2000" dirty="0" err="1" smtClean="0"/>
              <a:t>InstantMessage</a:t>
            </a:r>
            <a:r>
              <a:rPr lang="fr-FR" sz="2000" dirty="0" smtClean="0"/>
              <a:t>, {</a:t>
            </a:r>
            <a:r>
              <a:rPr lang="fr-FR" sz="2000" dirty="0" err="1" smtClean="0"/>
              <a:t>UserID</a:t>
            </a:r>
            <a:r>
              <a:rPr lang="fr-FR" sz="2000" dirty="0" smtClean="0"/>
              <a:t>, </a:t>
            </a:r>
            <a:r>
              <a:rPr lang="fr-FR" sz="2000" dirty="0" err="1" smtClean="0"/>
              <a:t>ConversationID</a:t>
            </a:r>
            <a:r>
              <a:rPr lang="fr-FR" sz="2000" dirty="0" smtClean="0"/>
              <a:t>, Message } , </a:t>
            </a:r>
            <a:r>
              <a:rPr lang="fr-FR" sz="2000" dirty="0" smtClean="0">
                <a:sym typeface="Symbol"/>
              </a:rPr>
              <a:t></a:t>
            </a:r>
            <a:r>
              <a:rPr lang="fr-FR" sz="2000" dirty="0" smtClean="0"/>
              <a:t> &gt;</a:t>
            </a:r>
          </a:p>
          <a:p>
            <a:pPr>
              <a:buNone/>
            </a:pPr>
            <a:r>
              <a:rPr lang="fr-FR" sz="2000" dirty="0" smtClean="0"/>
              <a:t>	-&gt; &lt;input, </a:t>
            </a:r>
            <a:r>
              <a:rPr lang="fr-FR" sz="2000" dirty="0" err="1" smtClean="0"/>
              <a:t>InstantMessage</a:t>
            </a:r>
            <a:r>
              <a:rPr lang="fr-FR" sz="2000" dirty="0" smtClean="0"/>
              <a:t>, {</a:t>
            </a:r>
            <a:r>
              <a:rPr lang="fr-FR" sz="2000" dirty="0" err="1" smtClean="0"/>
              <a:t>SenderID</a:t>
            </a:r>
            <a:r>
              <a:rPr lang="fr-FR" sz="2000" dirty="0" smtClean="0"/>
              <a:t>, </a:t>
            </a:r>
            <a:r>
              <a:rPr lang="fr-FR" sz="2000" dirty="0" err="1" smtClean="0"/>
              <a:t>RecepientID</a:t>
            </a:r>
            <a:r>
              <a:rPr lang="fr-FR" sz="2000" dirty="0" smtClean="0"/>
              <a:t>, Message}, </a:t>
            </a:r>
            <a:r>
              <a:rPr lang="fr-FR" sz="2000" dirty="0" smtClean="0">
                <a:sym typeface="Symbol"/>
              </a:rPr>
              <a:t></a:t>
            </a:r>
            <a:r>
              <a:rPr lang="fr-FR" sz="2000" dirty="0" smtClean="0"/>
              <a:t> &gt;</a:t>
            </a:r>
          </a:p>
          <a:p>
            <a:pPr>
              <a:buNone/>
            </a:pPr>
            <a:r>
              <a:rPr lang="fr-FR" sz="2000" dirty="0" smtClean="0"/>
              <a:t>	-&gt;  Map2).</a:t>
            </a: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||</a:t>
            </a:r>
            <a:r>
              <a:rPr lang="fr-FR" sz="2000" dirty="0" err="1" smtClean="0"/>
              <a:t>Mediator</a:t>
            </a:r>
            <a:r>
              <a:rPr lang="fr-FR" sz="2000" dirty="0" smtClean="0"/>
              <a:t> = (Map1 || Map2).</a:t>
            </a:r>
          </a:p>
          <a:p>
            <a:pPr>
              <a:buNone/>
            </a:pP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On-line </a:t>
            </a:r>
            <a:r>
              <a:rPr lang="fr-FR" dirty="0" err="1" smtClean="0"/>
              <a:t>Mediation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12" y="2659063"/>
            <a:ext cx="9000000" cy="148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4067944" y="3491716"/>
            <a:ext cx="10823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002060"/>
                </a:solidFill>
              </a:rPr>
              <a:t>Mediator</a:t>
            </a:r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Message </a:t>
            </a:r>
            <a:r>
              <a:rPr lang="fr-FR" dirty="0" err="1" smtClean="0"/>
              <a:t>Mediation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413"/>
            <a:ext cx="7772001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Performance Evaluation</a:t>
            </a:r>
            <a:br>
              <a:rPr lang="fr-FR" sz="3600" dirty="0" smtClean="0"/>
            </a:br>
            <a:r>
              <a:rPr lang="fr-FR" sz="3600" dirty="0" err="1" smtClean="0"/>
              <a:t>Proprietary</a:t>
            </a:r>
            <a:r>
              <a:rPr lang="fr-FR" sz="3600" dirty="0" smtClean="0"/>
              <a:t> vs </a:t>
            </a:r>
            <a:r>
              <a:rPr lang="fr-FR" sz="3600" dirty="0" err="1" smtClean="0"/>
              <a:t>Synthesized</a:t>
            </a:r>
            <a:r>
              <a:rPr lang="fr-FR" sz="3600" dirty="0" smtClean="0"/>
              <a:t> </a:t>
            </a:r>
            <a:r>
              <a:rPr lang="fr-FR" sz="3600" dirty="0" err="1" smtClean="0"/>
              <a:t>Mediator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824536"/>
          </a:xfrm>
        </p:spPr>
        <p:txBody>
          <a:bodyPr/>
          <a:lstStyle/>
          <a:p>
            <a:pPr algn="ctr">
              <a:buNone/>
            </a:pPr>
            <a:r>
              <a:rPr lang="fr-FR" sz="2400" b="1" dirty="0" err="1" smtClean="0"/>
              <a:t>Latency</a:t>
            </a:r>
            <a:r>
              <a:rPr lang="fr-FR" sz="2400" b="1" dirty="0" smtClean="0"/>
              <a:t> (ms)</a:t>
            </a:r>
          </a:p>
          <a:p>
            <a:pPr algn="ctr"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			        Native	Hand		</a:t>
            </a:r>
            <a:r>
              <a:rPr lang="fr-FR" sz="2400" dirty="0" err="1" smtClean="0"/>
              <a:t>Synthesized</a:t>
            </a: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							Pars    </a:t>
            </a:r>
            <a:r>
              <a:rPr lang="fr-FR" sz="2400" dirty="0" err="1" smtClean="0"/>
              <a:t>Trans</a:t>
            </a: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MSNP - MSNP 	22 	12 		231 	11</a:t>
            </a:r>
          </a:p>
          <a:p>
            <a:pPr>
              <a:buNone/>
            </a:pPr>
            <a:r>
              <a:rPr lang="fr-FR" sz="2400" dirty="0" smtClean="0"/>
              <a:t>YMSG - YMSG 	24 	08 		342 	12</a:t>
            </a:r>
          </a:p>
          <a:p>
            <a:pPr>
              <a:buNone/>
            </a:pPr>
            <a:r>
              <a:rPr lang="fr-FR" sz="2400" dirty="0" smtClean="0"/>
              <a:t>YMSG - MSNP 	35 	06 		234 	20</a:t>
            </a:r>
          </a:p>
          <a:p>
            <a:pPr>
              <a:buNone/>
            </a:pPr>
            <a:r>
              <a:rPr lang="pt-BR" sz="2400" dirty="0" smtClean="0"/>
              <a:t>MSNP - XMPP 	N/A 	52 		135 	07</a:t>
            </a:r>
          </a:p>
          <a:p>
            <a:pPr>
              <a:buNone/>
            </a:pPr>
            <a:r>
              <a:rPr lang="pt-BR" sz="2400" dirty="0" smtClean="0"/>
              <a:t>YMSG - XMPP 	N/A 	44 		145 	06</a:t>
            </a:r>
          </a:p>
          <a:p>
            <a:pPr>
              <a:buNone/>
            </a:pPr>
            <a:r>
              <a:rPr lang="pt-BR" sz="2400" dirty="0" smtClean="0"/>
              <a:t>MSNP - GTalk 	N/A 	65 	     	      N/A</a:t>
            </a:r>
          </a:p>
          <a:p>
            <a:pPr>
              <a:buNone/>
            </a:pPr>
            <a:r>
              <a:rPr lang="pt-BR" sz="2400" dirty="0" smtClean="0"/>
              <a:t>YMSG - GTalk 	N/A 	78 	     	      N/A</a:t>
            </a:r>
          </a:p>
          <a:p>
            <a:pPr>
              <a:buNone/>
            </a:pP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Performance Evaluation</a:t>
            </a:r>
            <a:br>
              <a:rPr lang="fr-FR" sz="3600" dirty="0" smtClean="0"/>
            </a:br>
            <a:r>
              <a:rPr lang="fr-FR" sz="3600" dirty="0" err="1" smtClean="0"/>
              <a:t>Proprietary</a:t>
            </a:r>
            <a:r>
              <a:rPr lang="fr-FR" sz="3600" dirty="0" smtClean="0"/>
              <a:t> vs </a:t>
            </a:r>
            <a:r>
              <a:rPr lang="fr-FR" sz="3600" dirty="0" err="1" smtClean="0"/>
              <a:t>Synthesized</a:t>
            </a:r>
            <a:r>
              <a:rPr lang="fr-FR" sz="3600" dirty="0" smtClean="0"/>
              <a:t> </a:t>
            </a:r>
            <a:r>
              <a:rPr lang="fr-FR" sz="3600" dirty="0" err="1" smtClean="0"/>
              <a:t>Mediator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824536"/>
          </a:xfrm>
        </p:spPr>
        <p:txBody>
          <a:bodyPr/>
          <a:lstStyle/>
          <a:p>
            <a:pPr algn="ctr">
              <a:buNone/>
            </a:pPr>
            <a:r>
              <a:rPr lang="fr-FR" sz="2400" b="1" dirty="0" err="1" smtClean="0"/>
              <a:t>Lines</a:t>
            </a:r>
            <a:r>
              <a:rPr lang="fr-FR" sz="2400" b="1" dirty="0" smtClean="0"/>
              <a:t> of Code/</a:t>
            </a:r>
            <a:r>
              <a:rPr lang="fr-FR" sz="2400" b="1" dirty="0" err="1" smtClean="0"/>
              <a:t>Spec</a:t>
            </a:r>
            <a:r>
              <a:rPr lang="fr-FR" sz="2400" b="1" dirty="0" smtClean="0"/>
              <a:t> </a:t>
            </a:r>
          </a:p>
          <a:p>
            <a:pPr algn="ctr"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			        Hand-</a:t>
            </a:r>
            <a:r>
              <a:rPr lang="fr-FR" sz="2400" dirty="0" err="1" smtClean="0"/>
              <a:t>coded</a:t>
            </a:r>
            <a:r>
              <a:rPr lang="fr-FR" sz="2400" dirty="0" smtClean="0"/>
              <a:t>		</a:t>
            </a:r>
            <a:r>
              <a:rPr lang="fr-FR" sz="2400" dirty="0" err="1" smtClean="0"/>
              <a:t>Synthesized</a:t>
            </a: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							Pars    </a:t>
            </a:r>
            <a:r>
              <a:rPr lang="fr-FR" sz="2400" dirty="0" err="1" smtClean="0"/>
              <a:t>Trans</a:t>
            </a: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YMSG - MSNP 	1172				245</a:t>
            </a:r>
          </a:p>
          <a:p>
            <a:pPr>
              <a:buNone/>
            </a:pPr>
            <a:r>
              <a:rPr lang="pt-BR" sz="2400" dirty="0" smtClean="0"/>
              <a:t>MSNP - XMPP 	0750				203</a:t>
            </a:r>
          </a:p>
          <a:p>
            <a:pPr>
              <a:buNone/>
            </a:pPr>
            <a:r>
              <a:rPr lang="pt-BR" sz="2400" dirty="0" smtClean="0"/>
              <a:t>YMSG - XMPP 	0945				144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Performance Evaluation</a:t>
            </a:r>
            <a:br>
              <a:rPr lang="fr-FR" dirty="0" smtClean="0"/>
            </a:br>
            <a:r>
              <a:rPr lang="fr-FR" dirty="0" smtClean="0"/>
              <a:t>OLTSA Model </a:t>
            </a:r>
            <a:r>
              <a:rPr lang="fr-FR" dirty="0" err="1" smtClean="0"/>
              <a:t>Checking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512763" y="1446213"/>
          <a:ext cx="8229600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1143000"/>
          </a:xfrm>
        </p:spPr>
        <p:txBody>
          <a:bodyPr/>
          <a:lstStyle/>
          <a:p>
            <a:r>
              <a:rPr lang="fr-FR" dirty="0" smtClean="0"/>
              <a:t>On the </a:t>
            </a:r>
            <a:r>
              <a:rPr lang="fr-FR" dirty="0" err="1" smtClean="0"/>
              <a:t>fly</a:t>
            </a:r>
            <a:r>
              <a:rPr lang="fr-FR" dirty="0" smtClean="0"/>
              <a:t> IM </a:t>
            </a:r>
            <a:r>
              <a:rPr lang="fr-FR" dirty="0" err="1" smtClean="0"/>
              <a:t>Interoperability</a:t>
            </a:r>
            <a:r>
              <a:rPr lang="fr-FR" dirty="0" smtClean="0"/>
              <a:t> in 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algn="ctr">
              <a:buNone/>
            </a:pPr>
            <a:r>
              <a:rPr lang="fr-FR" dirty="0" err="1" smtClean="0"/>
              <a:t>Demo</a:t>
            </a:r>
            <a:r>
              <a:rPr lang="fr-FR" dirty="0" smtClean="0"/>
              <a:t> by Amel Bennaceur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Outline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45345"/>
            <a:ext cx="9144000" cy="36558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Middleware-based connectors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Formalizing middleware-based connectors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Revisiting interoperability connectors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Emergent connector synthesis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Emergent connector in practice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Conclusion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F1BCE9C-FC9F-46F8-A022-84FAF7BC66EA}" type="slidenum">
              <a:rPr lang="en-US" smtClean="0">
                <a:latin typeface="Arial" pitchFamily="34" charset="0"/>
              </a:rPr>
              <a:pPr/>
              <a:t>87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F6270-D0B3-45AA-B988-DC44403665C1}" type="slidenum">
              <a:rPr lang="en-US"/>
              <a:pPr/>
              <a:t>88</a:t>
            </a:fld>
            <a:endParaRPr lang="en-US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Composing Pervasive Systems</a:t>
            </a:r>
            <a:endParaRPr lang="en-US" sz="3600" b="1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844824"/>
            <a:ext cx="4824413" cy="3638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State-of-the </a:t>
            </a:r>
            <a:r>
              <a:rPr lang="en-US" sz="2400" dirty="0"/>
              <a:t>art survey in middleware &amp; data interoperability shows that no current approach </a:t>
            </a:r>
            <a:r>
              <a:rPr lang="en-US" sz="2400" dirty="0" smtClean="0"/>
              <a:t>meets today’s interoperability challenge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Need for emergent middleware where connectors are synthesized on the fly</a:t>
            </a:r>
            <a:endParaRPr lang="en-US" sz="2400" dirty="0"/>
          </a:p>
        </p:txBody>
      </p:sp>
      <p:pic>
        <p:nvPicPr>
          <p:cNvPr id="139271" name="Picture 7" descr="imageP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604443"/>
            <a:ext cx="3887788" cy="2119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79D2D-4F2A-48E8-8055-FBDC3BFC7885}" type="slidenum">
              <a:rPr lang="en-US"/>
              <a:pPr/>
              <a:t>89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Synthesizing </a:t>
            </a:r>
            <a:r>
              <a:rPr lang="en-US" sz="3600" b="1" dirty="0" err="1" smtClean="0"/>
              <a:t>C</a:t>
            </a:r>
            <a:r>
              <a:rPr lang="en-US" sz="3200" b="1" dirty="0" err="1" smtClean="0"/>
              <a:t>ONNECT</a:t>
            </a:r>
            <a:r>
              <a:rPr lang="en-US" sz="3600" b="1" dirty="0" err="1" smtClean="0"/>
              <a:t>ors</a:t>
            </a:r>
            <a:r>
              <a:rPr lang="en-US" sz="3600" b="1" dirty="0" smtClean="0"/>
              <a:t> for Pervasive Systems</a:t>
            </a:r>
            <a:endParaRPr lang="en-US" sz="3600" b="1" dirty="0"/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50" y="1484784"/>
            <a:ext cx="579608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709DC7"/>
              </a:buClr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1F5595"/>
                </a:solidFill>
                <a:latin typeface="+mn-lt"/>
              </a:rPr>
              <a:t>C</a:t>
            </a:r>
            <a:r>
              <a:rPr lang="en-US" dirty="0" err="1" smtClean="0">
                <a:solidFill>
                  <a:srgbClr val="1F5595"/>
                </a:solidFill>
                <a:latin typeface="+mn-lt"/>
              </a:rPr>
              <a:t>ONNECT</a:t>
            </a:r>
            <a:r>
              <a:rPr lang="en-US" sz="2000" dirty="0" err="1" smtClean="0">
                <a:solidFill>
                  <a:srgbClr val="1F5595"/>
                </a:solidFill>
                <a:latin typeface="+mn-lt"/>
              </a:rPr>
              <a:t>ors</a:t>
            </a:r>
            <a:r>
              <a:rPr lang="en-US" sz="2000" dirty="0" smtClean="0">
                <a:solidFill>
                  <a:srgbClr val="1F5595"/>
                </a:solidFill>
                <a:latin typeface="+mn-lt"/>
              </a:rPr>
              <a:t> implementing emergent middleware that </a:t>
            </a:r>
            <a:r>
              <a:rPr lang="en-US" sz="2000" b="1" dirty="0" smtClean="0">
                <a:solidFill>
                  <a:srgbClr val="1F5595"/>
                </a:solidFill>
                <a:latin typeface="+mn-lt"/>
              </a:rPr>
              <a:t>mediate</a:t>
            </a:r>
            <a:r>
              <a:rPr lang="en-US" sz="2000" dirty="0" smtClean="0">
                <a:solidFill>
                  <a:srgbClr val="1F5595"/>
                </a:solidFill>
                <a:latin typeface="+mn-lt"/>
              </a:rPr>
              <a:t> interactions among pervasive networked systems</a:t>
            </a:r>
          </a:p>
          <a:p>
            <a:pPr marL="3429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709DC7"/>
              </a:buClr>
              <a:buFont typeface="Arial" pitchFamily="34" charset="0"/>
              <a:buChar char="•"/>
            </a:pPr>
            <a:endParaRPr lang="en-US" sz="2000" dirty="0" smtClean="0">
              <a:solidFill>
                <a:srgbClr val="1F5595"/>
              </a:solidFill>
              <a:latin typeface="+mn-lt"/>
            </a:endParaRPr>
          </a:p>
          <a:p>
            <a:pPr marL="3429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709DC7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F5595"/>
                </a:solidFill>
                <a:latin typeface="+mn-lt"/>
              </a:rPr>
              <a:t>Formalization of interoperability based on matching and mapping relationships between interaction protocols run by networked systems</a:t>
            </a:r>
          </a:p>
          <a:p>
            <a:pPr marL="3429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709DC7"/>
              </a:buClr>
              <a:buFont typeface="Arial" pitchFamily="34" charset="0"/>
              <a:buChar char="•"/>
            </a:pPr>
            <a:endParaRPr lang="en-US" sz="2000" dirty="0" smtClean="0">
              <a:solidFill>
                <a:srgbClr val="1F5595"/>
              </a:solidFill>
              <a:latin typeface="+mn-lt"/>
            </a:endParaRPr>
          </a:p>
          <a:p>
            <a:pPr marL="3429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709DC7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F5595"/>
                </a:solidFill>
                <a:latin typeface="+mn-lt"/>
              </a:rPr>
              <a:t>Dealing with application- and middleware-layer connectors</a:t>
            </a:r>
          </a:p>
          <a:p>
            <a:pPr marL="3429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709DC7"/>
              </a:buClr>
              <a:buFont typeface="Arial" pitchFamily="34" charset="0"/>
              <a:buChar char="•"/>
            </a:pPr>
            <a:endParaRPr lang="en-US" sz="2000" dirty="0" smtClean="0">
              <a:solidFill>
                <a:srgbClr val="1F5595"/>
              </a:solidFill>
              <a:latin typeface="+mn-lt"/>
            </a:endParaRPr>
          </a:p>
          <a:p>
            <a:pPr marL="342900" lvl="1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709DC7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1F5595"/>
                </a:solidFill>
                <a:latin typeface="+mn-lt"/>
              </a:rPr>
              <a:t>Further challenge of enforcing non-functional properties</a:t>
            </a:r>
          </a:p>
        </p:txBody>
      </p:sp>
      <p:pic>
        <p:nvPicPr>
          <p:cNvPr id="142344" name="Picture 8" descr="imageP22form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786955"/>
            <a:ext cx="2881312" cy="1570037"/>
          </a:xfrm>
          <a:prstGeom prst="rect">
            <a:avLst/>
          </a:prstGeom>
          <a:noFill/>
        </p:spPr>
      </p:pic>
      <p:pic>
        <p:nvPicPr>
          <p:cNvPr id="142346" name="Picture 10" descr="imageP22Dynam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2484" y="3907507"/>
            <a:ext cx="2820664" cy="1537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625" y="1196752"/>
            <a:ext cx="9144000" cy="4896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Classification of </a:t>
            </a:r>
            <a:r>
              <a:rPr lang="fr-FR" dirty="0" err="1" smtClean="0"/>
              <a:t>Connector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00EE54-4093-41C3-A9B0-1B76674B74A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6355891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763688" y="2747420"/>
            <a:ext cx="1800200" cy="1224136"/>
          </a:xfrm>
          <a:prstGeom prst="rect">
            <a:avLst/>
          </a:prstGeom>
          <a:solidFill>
            <a:srgbClr val="00408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572000" y="1772816"/>
            <a:ext cx="2232248" cy="2088232"/>
          </a:xfrm>
          <a:prstGeom prst="rect">
            <a:avLst/>
          </a:prstGeom>
          <a:solidFill>
            <a:srgbClr val="00408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236296" y="1484784"/>
            <a:ext cx="504056" cy="4320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164288" y="2060848"/>
            <a:ext cx="1979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>
                <a:solidFill>
                  <a:srgbClr val="002060"/>
                </a:solidFill>
              </a:rPr>
              <a:t>Heterogeneous</a:t>
            </a:r>
            <a:r>
              <a:rPr lang="fr-FR" sz="2000" dirty="0" smtClean="0">
                <a:solidFill>
                  <a:srgbClr val="002060"/>
                </a:solidFill>
              </a:rPr>
              <a:t/>
            </a:r>
            <a:br>
              <a:rPr lang="fr-FR" sz="2000" dirty="0" smtClean="0">
                <a:solidFill>
                  <a:srgbClr val="002060"/>
                </a:solidFill>
              </a:rPr>
            </a:br>
            <a:r>
              <a:rPr lang="fr-FR" sz="2000" dirty="0" smtClean="0">
                <a:solidFill>
                  <a:srgbClr val="002060"/>
                </a:solidFill>
              </a:rPr>
              <a:t>interaction</a:t>
            </a:r>
            <a:br>
              <a:rPr lang="fr-FR" sz="2000" dirty="0" smtClean="0">
                <a:solidFill>
                  <a:srgbClr val="002060"/>
                </a:solidFill>
              </a:rPr>
            </a:br>
            <a:r>
              <a:rPr lang="fr-FR" sz="2000" dirty="0" err="1" smtClean="0">
                <a:solidFill>
                  <a:srgbClr val="002060"/>
                </a:solidFill>
              </a:rPr>
              <a:t>paradigms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3933056"/>
            <a:ext cx="2232248" cy="648072"/>
          </a:xfrm>
          <a:prstGeom prst="rect">
            <a:avLst/>
          </a:prstGeom>
          <a:solidFill>
            <a:srgbClr val="00408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308304" y="3933056"/>
            <a:ext cx="1553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</a:rPr>
              <a:t>Conversion </a:t>
            </a:r>
            <a:br>
              <a:rPr lang="fr-FR" sz="2000" dirty="0" smtClean="0">
                <a:solidFill>
                  <a:srgbClr val="002060"/>
                </a:solidFill>
              </a:rPr>
            </a:br>
            <a:r>
              <a:rPr lang="fr-FR" sz="2000" dirty="0" smtClean="0">
                <a:solidFill>
                  <a:srgbClr val="002060"/>
                </a:solidFill>
              </a:rPr>
              <a:t>service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4653136"/>
            <a:ext cx="2232248" cy="1008112"/>
          </a:xfrm>
          <a:prstGeom prst="rect">
            <a:avLst/>
          </a:prstGeom>
          <a:solidFill>
            <a:srgbClr val="00408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211070" y="4941168"/>
            <a:ext cx="2036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err="1" smtClean="0">
                <a:solidFill>
                  <a:srgbClr val="002060"/>
                </a:solidFill>
              </a:rPr>
              <a:t>Ease</a:t>
            </a:r>
            <a:r>
              <a:rPr lang="fr-FR" sz="2000" dirty="0" smtClean="0">
                <a:solidFill>
                  <a:srgbClr val="002060"/>
                </a:solidFill>
              </a:rPr>
              <a:t> Interaction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19672" y="1268760"/>
            <a:ext cx="2088232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>
            <a:off x="1547664" y="2060848"/>
            <a:ext cx="2232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331640" y="1268760"/>
            <a:ext cx="144016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0" y="6150114"/>
            <a:ext cx="91440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ct val="20000"/>
              </a:spcBef>
              <a:buClr>
                <a:srgbClr val="709DC7"/>
              </a:buClr>
            </a:pPr>
            <a:r>
              <a:rPr lang="en-GB" sz="2000" dirty="0" smtClean="0">
                <a:solidFill>
                  <a:srgbClr val="1F5595"/>
                </a:solidFill>
                <a:latin typeface="+mn-lt"/>
              </a:rPr>
              <a:t>	See. R. N. Taylor </a:t>
            </a:r>
            <a:r>
              <a:rPr lang="en-GB" sz="2000" i="1" dirty="0" smtClean="0">
                <a:solidFill>
                  <a:srgbClr val="1F5595"/>
                </a:solidFill>
                <a:latin typeface="+mn-lt"/>
              </a:rPr>
              <a:t>et al. </a:t>
            </a:r>
            <a:r>
              <a:rPr lang="en-GB" sz="2000" dirty="0" smtClean="0">
                <a:solidFill>
                  <a:srgbClr val="1F5595"/>
                </a:solidFill>
                <a:latin typeface="+mn-lt"/>
              </a:rPr>
              <a:t/>
            </a:r>
            <a:br>
              <a:rPr lang="en-GB" sz="2000" dirty="0" smtClean="0">
                <a:solidFill>
                  <a:srgbClr val="1F5595"/>
                </a:solidFill>
                <a:latin typeface="+mn-lt"/>
              </a:rPr>
            </a:br>
            <a:r>
              <a:rPr lang="en-GB" sz="2000" dirty="0" smtClean="0">
                <a:solidFill>
                  <a:srgbClr val="1F5595"/>
                </a:solidFill>
                <a:latin typeface="+mn-lt"/>
              </a:rPr>
              <a:t>Software Architecture: Foundations, Theory &amp; Practice - Wiley </a:t>
            </a:r>
            <a:endParaRPr lang="en-US" sz="2000" i="1" dirty="0">
              <a:solidFill>
                <a:srgbClr val="1F5595"/>
              </a:solidFill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3832" y="2924944"/>
            <a:ext cx="14832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</a:rPr>
              <a:t>Transfer of </a:t>
            </a:r>
            <a:br>
              <a:rPr lang="fr-FR" sz="2000" dirty="0" smtClean="0">
                <a:solidFill>
                  <a:srgbClr val="002060"/>
                </a:solidFill>
              </a:rPr>
            </a:br>
            <a:r>
              <a:rPr lang="fr-FR" sz="2000" dirty="0" smtClean="0">
                <a:solidFill>
                  <a:srgbClr val="002060"/>
                </a:solidFill>
              </a:rPr>
              <a:t>data and </a:t>
            </a:r>
            <a:br>
              <a:rPr lang="fr-FR" sz="2000" dirty="0" smtClean="0">
                <a:solidFill>
                  <a:srgbClr val="002060"/>
                </a:solidFill>
              </a:rPr>
            </a:br>
            <a:r>
              <a:rPr lang="fr-FR" sz="2000" dirty="0" smtClean="0">
                <a:solidFill>
                  <a:srgbClr val="002060"/>
                </a:solidFill>
              </a:rPr>
              <a:t>control</a:t>
            </a:r>
            <a:endParaRPr lang="fr-FR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2" grpId="0" animBg="1"/>
      <p:bldP spid="13" grpId="0"/>
      <p:bldP spid="14" grpId="0" animBg="1"/>
      <p:bldP spid="15" grpId="0"/>
      <p:bldP spid="7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8" y="3286125"/>
            <a:ext cx="8858250" cy="185737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Thank you </a:t>
            </a:r>
            <a:br>
              <a:rPr lang="en-US" sz="3200" dirty="0" smtClean="0"/>
            </a:br>
            <a:r>
              <a:rPr lang="en-US" sz="3200" dirty="0" smtClean="0"/>
              <a:t>and</a:t>
            </a:r>
            <a:br>
              <a:rPr lang="en-US" sz="3200" dirty="0" smtClean="0"/>
            </a:br>
            <a:r>
              <a:rPr lang="en-US" sz="2800" dirty="0" smtClean="0"/>
              <a:t>Thanks to C</a:t>
            </a:r>
            <a:r>
              <a:rPr lang="en-US" sz="2000" dirty="0" smtClean="0"/>
              <a:t>ONNECT</a:t>
            </a:r>
            <a:r>
              <a:rPr lang="en-US" sz="2800" dirty="0" smtClean="0"/>
              <a:t> colleagues</a:t>
            </a:r>
            <a:br>
              <a:rPr lang="en-US" sz="2800" dirty="0" smtClean="0"/>
            </a:br>
            <a:r>
              <a:rPr lang="en-US" sz="2400" dirty="0" smtClean="0"/>
              <a:t>(A. Bennaceur, G. Blair, N. Georgantas, P. Grace, P. Inverardi, R. Saadi, R. Spalazzese, …)</a:t>
            </a:r>
            <a:endParaRPr lang="en-US" sz="3200" dirty="0" smtClean="0"/>
          </a:p>
        </p:txBody>
      </p:sp>
      <p:pic>
        <p:nvPicPr>
          <p:cNvPr id="38915" name="Image 10" descr="imageaccue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1363" y="1071563"/>
            <a:ext cx="332263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071563"/>
            <a:ext cx="31432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nectSlides_template">
  <a:themeElements>
    <a:clrScheme name="ConnectSlides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nectSlides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nectSlides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nectSlides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nectSlides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nectSlides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nectSlides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nectSlides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nectSlides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nectSlides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nectSlides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nectSlides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nectSlides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nectSlides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3215</TotalTime>
  <Words>2648</Words>
  <Application>Microsoft Office PowerPoint</Application>
  <PresentationFormat>Affichage à l'écran (4:3)</PresentationFormat>
  <Paragraphs>788</Paragraphs>
  <Slides>90</Slides>
  <Notes>5</Notes>
  <HiddenSlides>6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90</vt:i4>
      </vt:variant>
    </vt:vector>
  </HeadingPairs>
  <TitlesOfParts>
    <vt:vector size="91" baseType="lpstr">
      <vt:lpstr>ConnectSlides_template</vt:lpstr>
      <vt:lpstr>Middleware-layer Connector Synthesis: Beyond State of the Art in Middleware Interoperability</vt:lpstr>
      <vt:lpstr>Composing Systems in Today’s Pervasive Networks</vt:lpstr>
      <vt:lpstr>Mediation to  Make Systems Interoperable</vt:lpstr>
      <vt:lpstr>Mediation Must Span All Layers</vt:lpstr>
      <vt:lpstr>The Holy Grail Middleware</vt:lpstr>
      <vt:lpstr>But…</vt:lpstr>
      <vt:lpstr>Time to Re-think Middleware</vt:lpstr>
      <vt:lpstr>Outline</vt:lpstr>
      <vt:lpstr>A Classification of Connector</vt:lpstr>
      <vt:lpstr>Middleware-based Connector</vt:lpstr>
      <vt:lpstr>Connecting Systems</vt:lpstr>
      <vt:lpstr>Connecting Systems</vt:lpstr>
      <vt:lpstr>Classifying Connection Mismatches</vt:lpstr>
      <vt:lpstr>Application Mismatches</vt:lpstr>
      <vt:lpstr>Middleware Mismatches</vt:lpstr>
      <vt:lpstr>Mediation Connector</vt:lpstr>
      <vt:lpstr>The Many Facets of Mediation</vt:lpstr>
      <vt:lpstr>Towards Emergent Connectors</vt:lpstr>
      <vt:lpstr>Outline</vt:lpstr>
      <vt:lpstr>Finite State Processes</vt:lpstr>
      <vt:lpstr>SOAP-based Middleware Connector</vt:lpstr>
      <vt:lpstr>Photo Sharing over SOAP  - Application -</vt:lpstr>
      <vt:lpstr>Photo Sharing over SOAP  - SOAP Middleware -</vt:lpstr>
      <vt:lpstr>Photo Sharing over SOAP  - Photo Sharing System -</vt:lpstr>
      <vt:lpstr>Outline</vt:lpstr>
      <vt:lpstr>Approaches to Interoperability</vt:lpstr>
      <vt:lpstr>Software Bridges</vt:lpstr>
      <vt:lpstr>Bridge Mediator</vt:lpstr>
      <vt:lpstr>Bridging Connector</vt:lpstr>
      <vt:lpstr>Indirect Bridge Mediator</vt:lpstr>
      <vt:lpstr>ESB Connector</vt:lpstr>
      <vt:lpstr>ESB Connector (2)</vt:lpstr>
      <vt:lpstr>Software Bridges Assessment</vt:lpstr>
      <vt:lpstr>Interoperability Platforms</vt:lpstr>
      <vt:lpstr>Interoperability Mediator</vt:lpstr>
      <vt:lpstr>Interoperability Connector (1)</vt:lpstr>
      <vt:lpstr>Interoperability Connector (2)</vt:lpstr>
      <vt:lpstr>Interoperability Platform Assessment</vt:lpstr>
      <vt:lpstr>Transparent Interoperability</vt:lpstr>
      <vt:lpstr>Transparent Mediator</vt:lpstr>
      <vt:lpstr>Transparent  Interoperability Connector (1)</vt:lpstr>
      <vt:lpstr>Transparent Interoperability Connector (2)</vt:lpstr>
      <vt:lpstr>Transparent Interoperability Connector (3)</vt:lpstr>
      <vt:lpstr>Transparent Interoperability Assessment</vt:lpstr>
      <vt:lpstr>Outline</vt:lpstr>
      <vt:lpstr> The CONNECT Approach to Interoperability: Emergent Middleware </vt:lpstr>
      <vt:lpstr>Meeting in the Heterogeneous World</vt:lpstr>
      <vt:lpstr>Networked System Model for On-the-fly Connection</vt:lpstr>
      <vt:lpstr>P2P Photo Sharing Interface</vt:lpstr>
      <vt:lpstr>P2P Photo Sharing Protocol  Application Layer</vt:lpstr>
      <vt:lpstr>P2P Photo Sharing Protocol Middleware Layer</vt:lpstr>
      <vt:lpstr>P2P Photo Sharing Protocol Photo Sharing System</vt:lpstr>
      <vt:lpstr>Talking the Same Language The Key Role of Ontology</vt:lpstr>
      <vt:lpstr>The Photo Sharing Ontology</vt:lpstr>
      <vt:lpstr>Reasoning about Mediated Matching</vt:lpstr>
      <vt:lpstr>Need to  Abstract Middleware Protocols</vt:lpstr>
      <vt:lpstr>RPC Middleware</vt:lpstr>
      <vt:lpstr>Shared Memory Middleware</vt:lpstr>
      <vt:lpstr>Event-based Middleware</vt:lpstr>
      <vt:lpstr>Message-based Middleware</vt:lpstr>
      <vt:lpstr>Semantics of Middleware Functions</vt:lpstr>
      <vt:lpstr>From Lime to Shared Memory  P2P Photo Sharing to…</vt:lpstr>
      <vt:lpstr>Shared Memory  P2P Photo Sharing (LTS)</vt:lpstr>
      <vt:lpstr>… to Middleware Agnostic P2P Photo Sharing</vt:lpstr>
      <vt:lpstr>Middleware Agnostic P2P Photo Sharing (LTS)</vt:lpstr>
      <vt:lpstr>Middleware Agnostic C/S Photo Sharing (LTS)</vt:lpstr>
      <vt:lpstr>Interoperable Systems at Abstract Level</vt:lpstr>
      <vt:lpstr>Emergent Connectors Synthesis</vt:lpstr>
      <vt:lpstr>Interface Mapping</vt:lpstr>
      <vt:lpstr>Mediator Synthesis</vt:lpstr>
      <vt:lpstr>From Abstract to Concrete Emergent Connectors</vt:lpstr>
      <vt:lpstr>Appraches to Middleware Synthesis</vt:lpstr>
      <vt:lpstr>Outline</vt:lpstr>
      <vt:lpstr>The Instant Messaging Case Study</vt:lpstr>
      <vt:lpstr>Making IMs interoperable</vt:lpstr>
      <vt:lpstr>The CONNECT Way</vt:lpstr>
      <vt:lpstr>The IM Ontology</vt:lpstr>
      <vt:lpstr>OFSP Specification of MSNP</vt:lpstr>
      <vt:lpstr>OFSP Specification of XMPP</vt:lpstr>
      <vt:lpstr>OFSP Specification  MSNP-XMPP Mediator</vt:lpstr>
      <vt:lpstr>On-line Mediation</vt:lpstr>
      <vt:lpstr>Message Mediation</vt:lpstr>
      <vt:lpstr>Performance Evaluation Proprietary vs Synthesized Mediator</vt:lpstr>
      <vt:lpstr>Performance Evaluation Proprietary vs Synthesized Mediator</vt:lpstr>
      <vt:lpstr>Performance Evaluation OLTSA Model Checking</vt:lpstr>
      <vt:lpstr>On the fly IM Interoperability in Action</vt:lpstr>
      <vt:lpstr>Outline</vt:lpstr>
      <vt:lpstr>Composing Pervasive Systems</vt:lpstr>
      <vt:lpstr>Synthesizing CONNECTors for Pervasive Systems</vt:lpstr>
      <vt:lpstr>Thank you  and Thanks to CONNECT colleagues (A. Bennaceur, G. Blair, N. Georgantas, P. Grace, P. Inverardi, R. Saadi, R. Spalazzese, …)</vt:lpstr>
    </vt:vector>
  </TitlesOfParts>
  <Company>INRIA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issarny</dc:creator>
  <cp:lastModifiedBy>issarny</cp:lastModifiedBy>
  <cp:revision>456</cp:revision>
  <cp:lastPrinted>1601-01-01T00:00:00Z</cp:lastPrinted>
  <dcterms:created xsi:type="dcterms:W3CDTF">2009-06-02T09:25:35Z</dcterms:created>
  <dcterms:modified xsi:type="dcterms:W3CDTF">2011-06-15T12:18:17Z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